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6" r:id="rId2"/>
  </p:sldMasterIdLst>
  <p:sldIdLst>
    <p:sldId id="2147229390" r:id="rId3"/>
    <p:sldId id="260" r:id="rId4"/>
    <p:sldId id="262" r:id="rId5"/>
    <p:sldId id="263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281" r:id="rId24"/>
    <p:sldId id="282" r:id="rId25"/>
    <p:sldId id="283" r:id="rId26"/>
    <p:sldId id="284" r:id="rId27"/>
    <p:sldId id="285" r:id="rId28"/>
    <p:sldId id="286" r:id="rId29"/>
    <p:sldId id="287" r:id="rId30"/>
    <p:sldId id="288" r:id="rId31"/>
    <p:sldId id="289" r:id="rId32"/>
    <p:sldId id="290" r:id="rId33"/>
    <p:sldId id="291" r:id="rId34"/>
    <p:sldId id="292" r:id="rId35"/>
    <p:sldId id="293" r:id="rId36"/>
  </p:sldIdLst>
  <p:sldSz cx="12192000" cy="6858000"/>
  <p:notesSz cx="121920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4" d="100"/>
          <a:sy n="84" d="100"/>
        </p:scale>
        <p:origin x="427" y="77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2.jpe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3" Type="http://schemas.openxmlformats.org/officeDocument/2006/relationships/image" Target="../media/image6.jpg"/><Relationship Id="rId7" Type="http://schemas.openxmlformats.org/officeDocument/2006/relationships/image" Target="../media/image10.jp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4" Type="http://schemas.openxmlformats.org/officeDocument/2006/relationships/image" Target="../media/image7.jpg"/><Relationship Id="rId9" Type="http://schemas.openxmlformats.org/officeDocument/2006/relationships/image" Target="../media/image12.jp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.xml"/><Relationship Id="rId4" Type="http://schemas.openxmlformats.org/officeDocument/2006/relationships/image" Target="../media/image17.emf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718819" y="299466"/>
            <a:ext cx="9500870" cy="4318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650" b="0" i="0">
                <a:solidFill>
                  <a:srgbClr val="00396F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408426" y="4743145"/>
            <a:ext cx="5375147" cy="7575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8/18/2025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700" b="0" i="0">
                <a:solidFill>
                  <a:srgbClr val="A6A6A6"/>
                </a:solidFill>
                <a:latin typeface="Microsoft Sans Serif"/>
                <a:cs typeface="Microsoft Sans Serif"/>
              </a:defRPr>
            </a:lvl1pPr>
          </a:lstStyle>
          <a:p>
            <a:pPr marL="164846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z="1300" spc="-50" dirty="0">
                <a:solidFill>
                  <a:srgbClr val="00396F"/>
                </a:solidFill>
                <a:latin typeface="Arial MT"/>
                <a:cs typeface="Arial MT"/>
              </a:rPr>
              <a:t>‹N°›</a:t>
            </a:fld>
            <a:endParaRPr sz="1300">
              <a:latin typeface="Arial MT"/>
              <a:cs typeface="Arial MT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0;p1">
            <a:extLst>
              <a:ext uri="{FF2B5EF4-FFF2-40B4-BE49-F238E27FC236}">
                <a16:creationId xmlns:a16="http://schemas.microsoft.com/office/drawing/2014/main" id="{B6C01700-11D6-47E3-BBBC-93B817878FA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9600" y="10160"/>
            <a:ext cx="10972800" cy="865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003A70"/>
              </a:buClr>
              <a:buSzPts val="2000"/>
              <a:buFont typeface="Arial"/>
              <a:buNone/>
              <a:defRPr sz="2667" b="0" i="0" u="none" strike="noStrike" cap="none">
                <a:solidFill>
                  <a:srgbClr val="003A7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5088568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Disposition personnalisé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9CEC66F7-E477-4460-A4F1-BAA51304D5B4}"/>
              </a:ext>
            </a:extLst>
          </p:cNvPr>
          <p:cNvGrpSpPr/>
          <p:nvPr userDrawn="1"/>
        </p:nvGrpSpPr>
        <p:grpSpPr>
          <a:xfrm>
            <a:off x="-1" y="-7355"/>
            <a:ext cx="12316460" cy="6865355"/>
            <a:chOff x="-1" y="-5516"/>
            <a:chExt cx="9237345" cy="5149016"/>
          </a:xfrm>
        </p:grpSpPr>
        <p:pic>
          <p:nvPicPr>
            <p:cNvPr id="4" name="Image 2">
              <a:extLst>
                <a:ext uri="{FF2B5EF4-FFF2-40B4-BE49-F238E27FC236}">
                  <a16:creationId xmlns:a16="http://schemas.microsoft.com/office/drawing/2014/main" id="{2B6AE7F0-2C31-47B3-972C-43251EC7EC9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-1" y="0"/>
              <a:ext cx="2995749" cy="5143500"/>
            </a:xfrm>
            <a:prstGeom prst="rect">
              <a:avLst/>
            </a:prstGeom>
          </p:spPr>
        </p:pic>
        <p:pic>
          <p:nvPicPr>
            <p:cNvPr id="8" name="Image 2">
              <a:extLst>
                <a:ext uri="{FF2B5EF4-FFF2-40B4-BE49-F238E27FC236}">
                  <a16:creationId xmlns:a16="http://schemas.microsoft.com/office/drawing/2014/main" id="{992F941B-8EF0-4132-892E-E19D3935570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462948" y="-5516"/>
              <a:ext cx="2995749" cy="3257986"/>
            </a:xfrm>
            <a:prstGeom prst="rect">
              <a:avLst/>
            </a:prstGeom>
          </p:spPr>
        </p:pic>
        <p:pic>
          <p:nvPicPr>
            <p:cNvPr id="9" name="Image 2">
              <a:extLst>
                <a:ext uri="{FF2B5EF4-FFF2-40B4-BE49-F238E27FC236}">
                  <a16:creationId xmlns:a16="http://schemas.microsoft.com/office/drawing/2014/main" id="{666429A8-AFD1-4B1C-980A-354ED5401104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45876"/>
            <a:stretch/>
          </p:blipFill>
          <p:spPr>
            <a:xfrm>
              <a:off x="926373" y="2362636"/>
              <a:ext cx="2995749" cy="2780864"/>
            </a:xfrm>
            <a:prstGeom prst="rect">
              <a:avLst/>
            </a:prstGeom>
          </p:spPr>
        </p:pic>
        <p:pic>
          <p:nvPicPr>
            <p:cNvPr id="10" name="Image 2">
              <a:extLst>
                <a:ext uri="{FF2B5EF4-FFF2-40B4-BE49-F238E27FC236}">
                  <a16:creationId xmlns:a16="http://schemas.microsoft.com/office/drawing/2014/main" id="{868EC708-A7D0-4B63-938C-42A84C14BF2C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9178"/>
            <a:stretch/>
          </p:blipFill>
          <p:spPr>
            <a:xfrm>
              <a:off x="2389322" y="477122"/>
              <a:ext cx="2995749" cy="4666378"/>
            </a:xfrm>
            <a:prstGeom prst="rect">
              <a:avLst/>
            </a:prstGeom>
          </p:spPr>
        </p:pic>
        <p:pic>
          <p:nvPicPr>
            <p:cNvPr id="11" name="Image 2">
              <a:extLst>
                <a:ext uri="{FF2B5EF4-FFF2-40B4-BE49-F238E27FC236}">
                  <a16:creationId xmlns:a16="http://schemas.microsoft.com/office/drawing/2014/main" id="{9DE8ECEC-43FA-40A8-9702-535B2693DFF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27717" b="-1"/>
            <a:stretch/>
          </p:blipFill>
          <p:spPr>
            <a:xfrm>
              <a:off x="3852271" y="0"/>
              <a:ext cx="2995749" cy="3730823"/>
            </a:xfrm>
            <a:prstGeom prst="rect">
              <a:avLst/>
            </a:prstGeom>
          </p:spPr>
        </p:pic>
        <p:pic>
          <p:nvPicPr>
            <p:cNvPr id="12" name="Image 2">
              <a:extLst>
                <a:ext uri="{FF2B5EF4-FFF2-40B4-BE49-F238E27FC236}">
                  <a16:creationId xmlns:a16="http://schemas.microsoft.com/office/drawing/2014/main" id="{3A467DB2-9D20-49AD-B466-E04036D624B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18489"/>
            <a:stretch/>
          </p:blipFill>
          <p:spPr>
            <a:xfrm>
              <a:off x="4778645" y="955476"/>
              <a:ext cx="2995749" cy="4188024"/>
            </a:xfrm>
            <a:prstGeom prst="rect">
              <a:avLst/>
            </a:prstGeom>
          </p:spPr>
        </p:pic>
        <p:pic>
          <p:nvPicPr>
            <p:cNvPr id="13" name="Image 2">
              <a:extLst>
                <a:ext uri="{FF2B5EF4-FFF2-40B4-BE49-F238E27FC236}">
                  <a16:creationId xmlns:a16="http://schemas.microsoft.com/office/drawing/2014/main" id="{31B80BB6-342E-4A68-BA7A-4D168F86DB8C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8100" b="1"/>
            <a:stretch/>
          </p:blipFill>
          <p:spPr>
            <a:xfrm>
              <a:off x="6241594" y="0"/>
              <a:ext cx="2995749" cy="4207945"/>
            </a:xfrm>
            <a:prstGeom prst="rect">
              <a:avLst/>
            </a:prstGeom>
          </p:spPr>
        </p:pic>
        <p:pic>
          <p:nvPicPr>
            <p:cNvPr id="14" name="Image 2">
              <a:extLst>
                <a:ext uri="{FF2B5EF4-FFF2-40B4-BE49-F238E27FC236}">
                  <a16:creationId xmlns:a16="http://schemas.microsoft.com/office/drawing/2014/main" id="{F26B0E0E-FAE5-4C67-A88B-559B6AD47C4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" r="30817" b="27717"/>
            <a:stretch/>
          </p:blipFill>
          <p:spPr>
            <a:xfrm>
              <a:off x="7164794" y="1429622"/>
              <a:ext cx="2072550" cy="3713878"/>
            </a:xfrm>
            <a:prstGeom prst="rect">
              <a:avLst/>
            </a:prstGeom>
          </p:spPr>
        </p:pic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2B048552-2636-458F-92A0-EF9D472693C8}"/>
              </a:ext>
            </a:extLst>
          </p:cNvPr>
          <p:cNvSpPr/>
          <p:nvPr userDrawn="1"/>
        </p:nvSpPr>
        <p:spPr>
          <a:xfrm>
            <a:off x="1312093" y="247470"/>
            <a:ext cx="9567817" cy="6363063"/>
          </a:xfrm>
          <a:prstGeom prst="rect">
            <a:avLst/>
          </a:prstGeom>
          <a:solidFill>
            <a:srgbClr val="00457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200" b="1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E747B02-ABAE-45C5-8314-F712B30FA16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799293" y="2020359"/>
            <a:ext cx="6593417" cy="2817283"/>
          </a:xfrm>
        </p:spPr>
        <p:txBody>
          <a:bodyPr anchor="ctr"/>
          <a:lstStyle>
            <a:lvl1pPr>
              <a:defRPr lang="fr-FR" sz="3200" b="1" i="0" u="none" strike="noStrike" cap="none" spc="-27" baseline="0" dirty="0" smtClean="0">
                <a:solidFill>
                  <a:schemeClr val="lt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  <a:sym typeface="Arial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0" marR="0" lvl="0" indent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/>
              <a:t>Click to edit Master text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573861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Disposition personnalisée">
    <p:bg>
      <p:bgPr>
        <a:solidFill>
          <a:srgbClr val="00457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0;p1">
            <a:extLst>
              <a:ext uri="{FF2B5EF4-FFF2-40B4-BE49-F238E27FC236}">
                <a16:creationId xmlns:a16="http://schemas.microsoft.com/office/drawing/2014/main" id="{B6C01700-11D6-47E3-BBBC-93B817878FA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9600" y="10160"/>
            <a:ext cx="10972800" cy="865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003A70"/>
              </a:buClr>
              <a:buSzPts val="2000"/>
              <a:buFont typeface="Arial"/>
              <a:buNone/>
              <a:defRPr sz="2667" b="0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840295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bg>
      <p:bgPr>
        <a:solidFill>
          <a:srgbClr val="00457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0;p1">
            <a:extLst>
              <a:ext uri="{FF2B5EF4-FFF2-40B4-BE49-F238E27FC236}">
                <a16:creationId xmlns:a16="http://schemas.microsoft.com/office/drawing/2014/main" id="{B6C01700-11D6-47E3-BBBC-93B817878FA4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609600" y="10160"/>
            <a:ext cx="10972800" cy="865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003A70"/>
              </a:buClr>
              <a:buSzPts val="2000"/>
              <a:buFont typeface="Arial"/>
              <a:buNone/>
              <a:defRPr sz="2667" b="0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9pPr>
          </a:lstStyle>
          <a:p>
            <a:r>
              <a:rPr lang="fr-FR"/>
              <a:t>Agenda</a:t>
            </a:r>
            <a:endParaRPr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2BDFDE-510A-45D1-A511-E8ED459EAB1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34067" y="1979084"/>
            <a:ext cx="7448333" cy="3407833"/>
          </a:xfrm>
          <a:prstGeom prst="rect">
            <a:avLst/>
          </a:prstGeom>
        </p:spPr>
        <p:txBody>
          <a:bodyPr anchor="ctr"/>
          <a:lstStyle>
            <a:lvl1pPr marL="702716" indent="-533387">
              <a:spcBef>
                <a:spcPts val="1600"/>
              </a:spcBef>
              <a:buClr>
                <a:srgbClr val="FF004D"/>
              </a:buClr>
              <a:buSzPct val="150000"/>
              <a:buFont typeface="+mj-lt"/>
              <a:buAutoNum type="romanUcPeriod"/>
              <a:defRPr sz="2133">
                <a:solidFill>
                  <a:schemeClr val="tx1"/>
                </a:solidFill>
              </a:defRPr>
            </a:lvl1pPr>
            <a:lvl2pPr marL="1312301" indent="-533387">
              <a:buClr>
                <a:srgbClr val="FF004D"/>
              </a:buClr>
              <a:buFont typeface="+mj-lt"/>
              <a:buAutoNum type="alphaLcPeriod"/>
              <a:defRPr lang="en-US" sz="1867" b="1" i="0" u="none" strike="noStrike" cap="none" dirty="0" smtClean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921885" indent="-533387">
              <a:buFont typeface="+mj-lt"/>
              <a:buAutoNum type="romanUcPeriod"/>
              <a:defRPr/>
            </a:lvl3pPr>
            <a:lvl4pPr marL="2531470" indent="-533387">
              <a:buFont typeface="+mj-lt"/>
              <a:buAutoNum type="romanUcPeriod"/>
              <a:defRPr/>
            </a:lvl4pPr>
            <a:lvl5pPr marL="3141055" indent="-533387">
              <a:buFont typeface="+mj-lt"/>
              <a:buAutoNum type="romanUcPeriod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pic>
        <p:nvPicPr>
          <p:cNvPr id="8" name="Picture 7" descr="A picture containing logo&#10;&#10;Description automatically generated">
            <a:extLst>
              <a:ext uri="{FF2B5EF4-FFF2-40B4-BE49-F238E27FC236}">
                <a16:creationId xmlns:a16="http://schemas.microsoft.com/office/drawing/2014/main" id="{CB2B10C1-C1EC-482B-B898-E164E8D559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49524" b="53704"/>
          <a:stretch/>
        </p:blipFill>
        <p:spPr>
          <a:xfrm>
            <a:off x="581301" y="2598712"/>
            <a:ext cx="3552767" cy="2168573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5D9DA4C-98BC-4377-B7C3-38D4D1E00428}"/>
              </a:ext>
            </a:extLst>
          </p:cNvPr>
          <p:cNvSpPr/>
          <p:nvPr userDrawn="1"/>
        </p:nvSpPr>
        <p:spPr>
          <a:xfrm>
            <a:off x="12306205" y="11568"/>
            <a:ext cx="394736" cy="599440"/>
          </a:xfrm>
          <a:prstGeom prst="roundRect">
            <a:avLst/>
          </a:prstGeom>
          <a:solidFill>
            <a:srgbClr val="0045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1067" b="1">
                <a:solidFill>
                  <a:schemeClr val="tx1"/>
                </a:solidFill>
              </a:rPr>
              <a:t>0</a:t>
            </a:r>
          </a:p>
          <a:p>
            <a:pPr algn="ctr"/>
            <a:r>
              <a:rPr lang="fr-FR" sz="1067" b="1">
                <a:solidFill>
                  <a:schemeClr val="tx1"/>
                </a:solidFill>
              </a:rPr>
              <a:t>69</a:t>
            </a:r>
          </a:p>
          <a:p>
            <a:pPr algn="ctr"/>
            <a:r>
              <a:rPr lang="fr-FR" sz="1067" b="1">
                <a:solidFill>
                  <a:schemeClr val="tx1"/>
                </a:solidFill>
              </a:rPr>
              <a:t>117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C1CE4DC-44FF-4592-B035-6BF8D3777259}"/>
              </a:ext>
            </a:extLst>
          </p:cNvPr>
          <p:cNvSpPr/>
          <p:nvPr userDrawn="1"/>
        </p:nvSpPr>
        <p:spPr>
          <a:xfrm>
            <a:off x="12780339" y="696267"/>
            <a:ext cx="394736" cy="599440"/>
          </a:xfrm>
          <a:prstGeom prst="roundRect">
            <a:avLst/>
          </a:prstGeom>
          <a:solidFill>
            <a:srgbClr val="E618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1067" b="1">
                <a:solidFill>
                  <a:schemeClr val="tx1"/>
                </a:solidFill>
              </a:rPr>
              <a:t>230</a:t>
            </a:r>
          </a:p>
          <a:p>
            <a:pPr algn="ctr"/>
            <a:r>
              <a:rPr lang="fr-FR" sz="1067" b="1">
                <a:solidFill>
                  <a:schemeClr val="tx1"/>
                </a:solidFill>
              </a:rPr>
              <a:t>24</a:t>
            </a:r>
          </a:p>
          <a:p>
            <a:pPr algn="ctr"/>
            <a:r>
              <a:rPr lang="fr-FR" sz="1067" b="1">
                <a:solidFill>
                  <a:schemeClr val="tx1"/>
                </a:solidFill>
              </a:rPr>
              <a:t>83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CE2ABAB-12B1-4E9D-905D-F9DBFAF3AF16}"/>
              </a:ext>
            </a:extLst>
          </p:cNvPr>
          <p:cNvSpPr/>
          <p:nvPr userDrawn="1"/>
        </p:nvSpPr>
        <p:spPr>
          <a:xfrm>
            <a:off x="12306205" y="696267"/>
            <a:ext cx="394736" cy="599440"/>
          </a:xfrm>
          <a:prstGeom prst="roundRect">
            <a:avLst/>
          </a:prstGeom>
          <a:solidFill>
            <a:srgbClr val="FF00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1067" b="1">
                <a:solidFill>
                  <a:schemeClr val="tx1"/>
                </a:solidFill>
              </a:rPr>
              <a:t>255</a:t>
            </a:r>
          </a:p>
          <a:p>
            <a:pPr algn="ctr"/>
            <a:r>
              <a:rPr lang="fr-FR" sz="1067" b="1">
                <a:solidFill>
                  <a:schemeClr val="tx1"/>
                </a:solidFill>
              </a:rPr>
              <a:t>0</a:t>
            </a:r>
          </a:p>
          <a:p>
            <a:pPr algn="ctr"/>
            <a:r>
              <a:rPr lang="fr-FR" sz="1067" b="1">
                <a:solidFill>
                  <a:schemeClr val="tx1"/>
                </a:solidFill>
              </a:rPr>
              <a:t>77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43AD50BD-4CCB-4C52-B0C2-84A14D9E8A58}"/>
              </a:ext>
            </a:extLst>
          </p:cNvPr>
          <p:cNvSpPr/>
          <p:nvPr userDrawn="1"/>
        </p:nvSpPr>
        <p:spPr>
          <a:xfrm>
            <a:off x="12780339" y="2065664"/>
            <a:ext cx="394736" cy="59944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1067" b="1">
                <a:solidFill>
                  <a:schemeClr val="bg1"/>
                </a:solidFill>
              </a:rPr>
              <a:t>255</a:t>
            </a:r>
          </a:p>
          <a:p>
            <a:pPr algn="ctr"/>
            <a:r>
              <a:rPr lang="fr-FR" sz="1067" b="1">
                <a:solidFill>
                  <a:schemeClr val="bg1"/>
                </a:solidFill>
              </a:rPr>
              <a:t>255</a:t>
            </a:r>
          </a:p>
          <a:p>
            <a:pPr algn="ctr"/>
            <a:r>
              <a:rPr lang="fr-FR" sz="1067" b="1">
                <a:solidFill>
                  <a:schemeClr val="bg1"/>
                </a:solidFill>
              </a:rPr>
              <a:t>255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61A7A1EE-0C77-4574-8A13-5B2E04532574}"/>
              </a:ext>
            </a:extLst>
          </p:cNvPr>
          <p:cNvSpPr/>
          <p:nvPr userDrawn="1"/>
        </p:nvSpPr>
        <p:spPr>
          <a:xfrm>
            <a:off x="12780339" y="1380965"/>
            <a:ext cx="394736" cy="599440"/>
          </a:xfrm>
          <a:prstGeom prst="roundRect">
            <a:avLst/>
          </a:prstGeom>
          <a:solidFill>
            <a:srgbClr val="E5E3E4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67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229</a:t>
            </a:r>
          </a:p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67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227</a:t>
            </a:r>
          </a:p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67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228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1A72DB7-8789-4084-9F59-66773E56D326}"/>
              </a:ext>
            </a:extLst>
          </p:cNvPr>
          <p:cNvSpPr/>
          <p:nvPr userDrawn="1"/>
        </p:nvSpPr>
        <p:spPr>
          <a:xfrm>
            <a:off x="12780339" y="11568"/>
            <a:ext cx="394736" cy="599440"/>
          </a:xfrm>
          <a:prstGeom prst="roundRect">
            <a:avLst/>
          </a:prstGeom>
          <a:solidFill>
            <a:srgbClr val="385D8A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67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+mn-ea"/>
              </a:rPr>
              <a:t>56</a:t>
            </a:r>
          </a:p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67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+mn-ea"/>
              </a:rPr>
              <a:t>93</a:t>
            </a:r>
          </a:p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67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+mn-ea"/>
              </a:rPr>
              <a:t>138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BA9DD512-0644-461B-AE18-A114D92E055E}"/>
              </a:ext>
            </a:extLst>
          </p:cNvPr>
          <p:cNvSpPr/>
          <p:nvPr userDrawn="1"/>
        </p:nvSpPr>
        <p:spPr>
          <a:xfrm>
            <a:off x="12306205" y="1380965"/>
            <a:ext cx="394736" cy="59944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1067" b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0</a:t>
            </a:r>
          </a:p>
          <a:p>
            <a:pPr algn="ctr"/>
            <a:r>
              <a:rPr lang="fr-FR" sz="1067" b="1">
                <a:solidFill>
                  <a:schemeClr val="tx1"/>
                </a:solidFill>
              </a:rPr>
              <a:t>0</a:t>
            </a:r>
          </a:p>
          <a:p>
            <a:pPr algn="ctr"/>
            <a:r>
              <a:rPr lang="fr-FR" sz="1067" b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4856618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3">
            <a:extLst>
              <a:ext uri="{FF2B5EF4-FFF2-40B4-BE49-F238E27FC236}">
                <a16:creationId xmlns:a16="http://schemas.microsoft.com/office/drawing/2014/main" id="{8A9AD945-2747-704B-923A-61273CAEF189}"/>
              </a:ext>
            </a:extLst>
          </p:cNvPr>
          <p:cNvSpPr txBox="1">
            <a:spLocks/>
          </p:cNvSpPr>
          <p:nvPr userDrawn="1"/>
        </p:nvSpPr>
        <p:spPr>
          <a:xfrm>
            <a:off x="11582400" y="6330918"/>
            <a:ext cx="609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rgbClr val="003A7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rgbClr val="003A7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rgbClr val="003A7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rgbClr val="003A7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rgbClr val="003A7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rgbClr val="003A7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rgbClr val="003A7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rgbClr val="003A7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rgbClr val="003A7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fr-FR" sz="1333" smtClean="0"/>
              <a:pPr/>
              <a:t>‹N°›</a:t>
            </a:fld>
            <a:endParaRPr lang="fr-FR" sz="1333"/>
          </a:p>
        </p:txBody>
      </p:sp>
      <p:sp>
        <p:nvSpPr>
          <p:cNvPr id="6" name="Google Shape;10;p1">
            <a:extLst>
              <a:ext uri="{FF2B5EF4-FFF2-40B4-BE49-F238E27FC236}">
                <a16:creationId xmlns:a16="http://schemas.microsoft.com/office/drawing/2014/main" id="{B6C01700-11D6-47E3-BBBC-93B817878FA4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609600" y="10160"/>
            <a:ext cx="10972800" cy="865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003A70"/>
              </a:buClr>
              <a:buSzPts val="2000"/>
              <a:buFont typeface="Arial"/>
              <a:buNone/>
              <a:defRPr sz="2667" b="0" i="0" u="none" strike="noStrike" cap="none">
                <a:solidFill>
                  <a:srgbClr val="003A7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9pPr>
          </a:lstStyle>
          <a:p>
            <a:r>
              <a:rPr lang="fr-FR"/>
              <a:t>Tableau</a:t>
            </a:r>
            <a:endParaRPr/>
          </a:p>
        </p:txBody>
      </p:sp>
      <p:graphicFrame>
        <p:nvGraphicFramePr>
          <p:cNvPr id="54" name="Table 69">
            <a:extLst>
              <a:ext uri="{FF2B5EF4-FFF2-40B4-BE49-F238E27FC236}">
                <a16:creationId xmlns:a16="http://schemas.microsoft.com/office/drawing/2014/main" id="{A2BA376C-E0D9-49B7-9698-FC1E7919D708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000009373"/>
              </p:ext>
            </p:extLst>
          </p:nvPr>
        </p:nvGraphicFramePr>
        <p:xfrm>
          <a:off x="1769109" y="1530401"/>
          <a:ext cx="8480430" cy="4311171"/>
        </p:xfrm>
        <a:graphic>
          <a:graphicData uri="http://schemas.openxmlformats.org/drawingml/2006/table">
            <a:tbl>
              <a:tblPr firstRow="1" bandRow="1"/>
              <a:tblGrid>
                <a:gridCol w="282681">
                  <a:extLst>
                    <a:ext uri="{9D8B030D-6E8A-4147-A177-3AD203B41FA5}">
                      <a16:colId xmlns:a16="http://schemas.microsoft.com/office/drawing/2014/main" val="2932921060"/>
                    </a:ext>
                  </a:extLst>
                </a:gridCol>
                <a:gridCol w="282681">
                  <a:extLst>
                    <a:ext uri="{9D8B030D-6E8A-4147-A177-3AD203B41FA5}">
                      <a16:colId xmlns:a16="http://schemas.microsoft.com/office/drawing/2014/main" val="1341044742"/>
                    </a:ext>
                  </a:extLst>
                </a:gridCol>
                <a:gridCol w="282681">
                  <a:extLst>
                    <a:ext uri="{9D8B030D-6E8A-4147-A177-3AD203B41FA5}">
                      <a16:colId xmlns:a16="http://schemas.microsoft.com/office/drawing/2014/main" val="2227051644"/>
                    </a:ext>
                  </a:extLst>
                </a:gridCol>
                <a:gridCol w="282681">
                  <a:extLst>
                    <a:ext uri="{9D8B030D-6E8A-4147-A177-3AD203B41FA5}">
                      <a16:colId xmlns:a16="http://schemas.microsoft.com/office/drawing/2014/main" val="3175700477"/>
                    </a:ext>
                  </a:extLst>
                </a:gridCol>
                <a:gridCol w="282681">
                  <a:extLst>
                    <a:ext uri="{9D8B030D-6E8A-4147-A177-3AD203B41FA5}">
                      <a16:colId xmlns:a16="http://schemas.microsoft.com/office/drawing/2014/main" val="4214803579"/>
                    </a:ext>
                  </a:extLst>
                </a:gridCol>
                <a:gridCol w="282681">
                  <a:extLst>
                    <a:ext uri="{9D8B030D-6E8A-4147-A177-3AD203B41FA5}">
                      <a16:colId xmlns:a16="http://schemas.microsoft.com/office/drawing/2014/main" val="2003594926"/>
                    </a:ext>
                  </a:extLst>
                </a:gridCol>
                <a:gridCol w="282681">
                  <a:extLst>
                    <a:ext uri="{9D8B030D-6E8A-4147-A177-3AD203B41FA5}">
                      <a16:colId xmlns:a16="http://schemas.microsoft.com/office/drawing/2014/main" val="1261105326"/>
                    </a:ext>
                  </a:extLst>
                </a:gridCol>
                <a:gridCol w="282681">
                  <a:extLst>
                    <a:ext uri="{9D8B030D-6E8A-4147-A177-3AD203B41FA5}">
                      <a16:colId xmlns:a16="http://schemas.microsoft.com/office/drawing/2014/main" val="1596060275"/>
                    </a:ext>
                  </a:extLst>
                </a:gridCol>
                <a:gridCol w="282681">
                  <a:extLst>
                    <a:ext uri="{9D8B030D-6E8A-4147-A177-3AD203B41FA5}">
                      <a16:colId xmlns:a16="http://schemas.microsoft.com/office/drawing/2014/main" val="1336985927"/>
                    </a:ext>
                  </a:extLst>
                </a:gridCol>
                <a:gridCol w="282681">
                  <a:extLst>
                    <a:ext uri="{9D8B030D-6E8A-4147-A177-3AD203B41FA5}">
                      <a16:colId xmlns:a16="http://schemas.microsoft.com/office/drawing/2014/main" val="3983282075"/>
                    </a:ext>
                  </a:extLst>
                </a:gridCol>
                <a:gridCol w="282681">
                  <a:extLst>
                    <a:ext uri="{9D8B030D-6E8A-4147-A177-3AD203B41FA5}">
                      <a16:colId xmlns:a16="http://schemas.microsoft.com/office/drawing/2014/main" val="2903072440"/>
                    </a:ext>
                  </a:extLst>
                </a:gridCol>
                <a:gridCol w="282681">
                  <a:extLst>
                    <a:ext uri="{9D8B030D-6E8A-4147-A177-3AD203B41FA5}">
                      <a16:colId xmlns:a16="http://schemas.microsoft.com/office/drawing/2014/main" val="271876335"/>
                    </a:ext>
                  </a:extLst>
                </a:gridCol>
                <a:gridCol w="282681">
                  <a:extLst>
                    <a:ext uri="{9D8B030D-6E8A-4147-A177-3AD203B41FA5}">
                      <a16:colId xmlns:a16="http://schemas.microsoft.com/office/drawing/2014/main" val="3754546175"/>
                    </a:ext>
                  </a:extLst>
                </a:gridCol>
                <a:gridCol w="282681">
                  <a:extLst>
                    <a:ext uri="{9D8B030D-6E8A-4147-A177-3AD203B41FA5}">
                      <a16:colId xmlns:a16="http://schemas.microsoft.com/office/drawing/2014/main" val="3285037215"/>
                    </a:ext>
                  </a:extLst>
                </a:gridCol>
                <a:gridCol w="282681">
                  <a:extLst>
                    <a:ext uri="{9D8B030D-6E8A-4147-A177-3AD203B41FA5}">
                      <a16:colId xmlns:a16="http://schemas.microsoft.com/office/drawing/2014/main" val="1377823678"/>
                    </a:ext>
                  </a:extLst>
                </a:gridCol>
                <a:gridCol w="282681">
                  <a:extLst>
                    <a:ext uri="{9D8B030D-6E8A-4147-A177-3AD203B41FA5}">
                      <a16:colId xmlns:a16="http://schemas.microsoft.com/office/drawing/2014/main" val="2894338463"/>
                    </a:ext>
                  </a:extLst>
                </a:gridCol>
                <a:gridCol w="282681">
                  <a:extLst>
                    <a:ext uri="{9D8B030D-6E8A-4147-A177-3AD203B41FA5}">
                      <a16:colId xmlns:a16="http://schemas.microsoft.com/office/drawing/2014/main" val="2472126490"/>
                    </a:ext>
                  </a:extLst>
                </a:gridCol>
                <a:gridCol w="282681">
                  <a:extLst>
                    <a:ext uri="{9D8B030D-6E8A-4147-A177-3AD203B41FA5}">
                      <a16:colId xmlns:a16="http://schemas.microsoft.com/office/drawing/2014/main" val="2786242793"/>
                    </a:ext>
                  </a:extLst>
                </a:gridCol>
                <a:gridCol w="282681">
                  <a:extLst>
                    <a:ext uri="{9D8B030D-6E8A-4147-A177-3AD203B41FA5}">
                      <a16:colId xmlns:a16="http://schemas.microsoft.com/office/drawing/2014/main" val="2769481737"/>
                    </a:ext>
                  </a:extLst>
                </a:gridCol>
                <a:gridCol w="282681">
                  <a:extLst>
                    <a:ext uri="{9D8B030D-6E8A-4147-A177-3AD203B41FA5}">
                      <a16:colId xmlns:a16="http://schemas.microsoft.com/office/drawing/2014/main" val="2299363717"/>
                    </a:ext>
                  </a:extLst>
                </a:gridCol>
                <a:gridCol w="282681">
                  <a:extLst>
                    <a:ext uri="{9D8B030D-6E8A-4147-A177-3AD203B41FA5}">
                      <a16:colId xmlns:a16="http://schemas.microsoft.com/office/drawing/2014/main" val="263567079"/>
                    </a:ext>
                  </a:extLst>
                </a:gridCol>
                <a:gridCol w="282681">
                  <a:extLst>
                    <a:ext uri="{9D8B030D-6E8A-4147-A177-3AD203B41FA5}">
                      <a16:colId xmlns:a16="http://schemas.microsoft.com/office/drawing/2014/main" val="706355656"/>
                    </a:ext>
                  </a:extLst>
                </a:gridCol>
                <a:gridCol w="282681">
                  <a:extLst>
                    <a:ext uri="{9D8B030D-6E8A-4147-A177-3AD203B41FA5}">
                      <a16:colId xmlns:a16="http://schemas.microsoft.com/office/drawing/2014/main" val="2781066056"/>
                    </a:ext>
                  </a:extLst>
                </a:gridCol>
                <a:gridCol w="282681">
                  <a:extLst>
                    <a:ext uri="{9D8B030D-6E8A-4147-A177-3AD203B41FA5}">
                      <a16:colId xmlns:a16="http://schemas.microsoft.com/office/drawing/2014/main" val="3973781191"/>
                    </a:ext>
                  </a:extLst>
                </a:gridCol>
                <a:gridCol w="282681">
                  <a:extLst>
                    <a:ext uri="{9D8B030D-6E8A-4147-A177-3AD203B41FA5}">
                      <a16:colId xmlns:a16="http://schemas.microsoft.com/office/drawing/2014/main" val="1038280098"/>
                    </a:ext>
                  </a:extLst>
                </a:gridCol>
                <a:gridCol w="282681">
                  <a:extLst>
                    <a:ext uri="{9D8B030D-6E8A-4147-A177-3AD203B41FA5}">
                      <a16:colId xmlns:a16="http://schemas.microsoft.com/office/drawing/2014/main" val="303538949"/>
                    </a:ext>
                  </a:extLst>
                </a:gridCol>
                <a:gridCol w="282681">
                  <a:extLst>
                    <a:ext uri="{9D8B030D-6E8A-4147-A177-3AD203B41FA5}">
                      <a16:colId xmlns:a16="http://schemas.microsoft.com/office/drawing/2014/main" val="1201043028"/>
                    </a:ext>
                  </a:extLst>
                </a:gridCol>
                <a:gridCol w="282681">
                  <a:extLst>
                    <a:ext uri="{9D8B030D-6E8A-4147-A177-3AD203B41FA5}">
                      <a16:colId xmlns:a16="http://schemas.microsoft.com/office/drawing/2014/main" val="744012954"/>
                    </a:ext>
                  </a:extLst>
                </a:gridCol>
                <a:gridCol w="282681">
                  <a:extLst>
                    <a:ext uri="{9D8B030D-6E8A-4147-A177-3AD203B41FA5}">
                      <a16:colId xmlns:a16="http://schemas.microsoft.com/office/drawing/2014/main" val="2981086400"/>
                    </a:ext>
                  </a:extLst>
                </a:gridCol>
                <a:gridCol w="282681">
                  <a:extLst>
                    <a:ext uri="{9D8B030D-6E8A-4147-A177-3AD203B41FA5}">
                      <a16:colId xmlns:a16="http://schemas.microsoft.com/office/drawing/2014/main" val="3097083667"/>
                    </a:ext>
                  </a:extLst>
                </a:gridCol>
              </a:tblGrid>
              <a:tr h="279695">
                <a:tc gridSpan="8"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1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3857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2020</a:t>
                      </a:r>
                      <a:endParaRPr kumimoji="0" lang="en-US" sz="11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3857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CEC">
                        <a:lumMod val="9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1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7148" marR="37148" marT="37148" marB="37148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AD">
                        <a:lumMod val="5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2"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1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3857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2021</a:t>
                      </a:r>
                      <a:endParaRPr kumimoji="0" lang="en-US" sz="11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3857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CEC">
                        <a:lumMod val="9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1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7148" marR="37148" marT="37148" marB="37148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AD">
                        <a:lumMod val="5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1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7148" marR="37148" marT="37148" marB="37148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AD">
                        <a:lumMod val="5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1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7148" marR="37148" marT="37148" marB="37148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AD">
                        <a:lumMod val="5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1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7148" marR="37148" marT="37148" marB="37148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AD">
                        <a:lumMod val="5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724323"/>
                  </a:ext>
                </a:extLst>
              </a:tr>
              <a:tr h="279695">
                <a:tc gridSpan="4"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1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Nov</a:t>
                      </a:r>
                      <a:endParaRPr kumimoji="0" lang="en-US" sz="11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7148" marR="37148" marT="37148" marB="37148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AD">
                        <a:lumMod val="5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7148" marR="37148" marT="37148" marB="3714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AD">
                        <a:lumMod val="5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7148" marR="37148" marT="37148" marB="37148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AD">
                        <a:lumMod val="5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7148" marR="37148" marT="37148" marB="37148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AD">
                        <a:lumMod val="50000"/>
                      </a:srgbClr>
                    </a:solidFill>
                  </a:tcPr>
                </a:tc>
                <a:tc gridSpan="4"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1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Dec</a:t>
                      </a:r>
                      <a:endParaRPr kumimoji="0" lang="en-US" sz="11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7148" marR="37148" marT="37148" marB="37148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AD">
                        <a:lumMod val="5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7148" marR="37148" marT="37148" marB="37148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AD">
                        <a:lumMod val="5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7148" marR="37148" marT="37148" marB="37148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AD">
                        <a:lumMod val="5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7148" marR="37148" marT="37148" marB="37148" anchor="ctr">
                    <a:lnL w="12700" cmpd="sng">
                      <a:solidFill>
                        <a:sysClr val="window" lastClr="FFFFFF"/>
                      </a:solidFill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AD">
                        <a:lumMod val="50000"/>
                      </a:srgbClr>
                    </a:solidFill>
                  </a:tcPr>
                </a:tc>
                <a:tc gridSpan="4"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1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Jan</a:t>
                      </a:r>
                      <a:endParaRPr kumimoji="0" lang="en-US" sz="11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7148" marR="37148" marT="37148" marB="37148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AD">
                        <a:lumMod val="5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1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7148" marR="37148" marT="37148" marB="37148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AD">
                        <a:lumMod val="5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1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7148" marR="37148" marT="37148" marB="37148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AD">
                        <a:lumMod val="5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1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7148" marR="37148" marT="37148" marB="37148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AD">
                        <a:lumMod val="50000"/>
                      </a:srgbClr>
                    </a:solidFill>
                  </a:tcPr>
                </a:tc>
                <a:tc gridSpan="4"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1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Fev</a:t>
                      </a:r>
                      <a:endParaRPr kumimoji="0" lang="en-US" sz="11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7148" marR="37148" marT="37148" marB="37148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AD">
                        <a:lumMod val="5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1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7148" marR="37148" marT="37148" marB="37148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AD">
                        <a:lumMod val="5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1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7148" marR="37148" marT="37148" marB="37148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AD">
                        <a:lumMod val="5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1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7148" marR="37148" marT="37148" marB="37148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AD">
                        <a:lumMod val="50000"/>
                      </a:srgbClr>
                    </a:solidFill>
                  </a:tcPr>
                </a:tc>
                <a:tc gridSpan="5"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1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Mar</a:t>
                      </a:r>
                      <a:endParaRPr kumimoji="0" lang="en-US" sz="11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7148" marR="37148" marT="37148" marB="37148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AD">
                        <a:lumMod val="5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1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7148" marR="37148" marT="37148" marB="37148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AD">
                        <a:lumMod val="5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1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7148" marR="37148" marT="37148" marB="37148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AD">
                        <a:lumMod val="5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1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7148" marR="37148" marT="37148" marB="37148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AD">
                        <a:lumMod val="5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1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7148" marR="37148" marT="37148" marB="37148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AD">
                        <a:lumMod val="50000"/>
                      </a:srgbClr>
                    </a:solidFill>
                  </a:tcPr>
                </a:tc>
                <a:tc gridSpan="4"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1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Avr</a:t>
                      </a:r>
                      <a:endParaRPr kumimoji="0" lang="en-US" sz="11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7148" marR="37148" marT="37148" marB="37148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AD">
                        <a:lumMod val="5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1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7148" marR="37148" marT="37148" marB="37148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AD">
                        <a:lumMod val="5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1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7148" marR="37148" marT="37148" marB="37148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AD">
                        <a:lumMod val="5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1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7148" marR="37148" marT="37148" marB="37148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AD">
                        <a:lumMod val="50000"/>
                      </a:srgbClr>
                    </a:solidFill>
                  </a:tcPr>
                </a:tc>
                <a:tc gridSpan="5"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1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Mai</a:t>
                      </a:r>
                      <a:endParaRPr kumimoji="0" lang="en-US" sz="11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7148" marR="37148" marT="37148" marB="37148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AD">
                        <a:lumMod val="5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1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7148" marR="37148" marT="37148" marB="37148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AD">
                        <a:lumMod val="5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1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7148" marR="37148" marT="37148" marB="37148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AD">
                        <a:lumMod val="5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1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7148" marR="37148" marT="37148" marB="37148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AD">
                        <a:lumMod val="5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1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7148" marR="37148" marT="37148" marB="37148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AD">
                        <a:lumMod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1696145"/>
                  </a:ext>
                </a:extLst>
              </a:tr>
              <a:tr h="199781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5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9</a:t>
                      </a:r>
                      <a:endParaRPr kumimoji="0" lang="en-US" sz="5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18000" marR="18000" marT="37148" marB="37148" anchor="ctr">
                    <a:lnL w="3175" cap="flat" cmpd="sng" algn="ctr">
                      <a:solidFill>
                        <a:srgbClr val="ECECEC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ECECEC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5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16</a:t>
                      </a:r>
                      <a:endParaRPr kumimoji="0" lang="en-US" sz="5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18000" marR="18000" marT="37148" marB="37148" anchor="ctr">
                    <a:lnL w="3175" cap="flat" cmpd="sng" algn="ctr">
                      <a:solidFill>
                        <a:srgbClr val="ECECEC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ECECEC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5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23</a:t>
                      </a:r>
                      <a:endParaRPr kumimoji="0" lang="en-US" sz="5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18000" marR="18000" marT="37148" marB="37148" anchor="ctr">
                    <a:lnL w="3175" cap="flat" cmpd="sng" algn="ctr">
                      <a:solidFill>
                        <a:srgbClr val="ECECEC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ECECEC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5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30</a:t>
                      </a:r>
                      <a:endParaRPr kumimoji="0" lang="en-US" sz="5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18000" marR="18000" marT="37148" marB="37148" anchor="ctr">
                    <a:lnL w="3175" cap="flat" cmpd="sng" algn="ctr">
                      <a:solidFill>
                        <a:srgbClr val="ECECEC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ECECEC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5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7</a:t>
                      </a:r>
                      <a:endParaRPr kumimoji="0" lang="en-US" sz="5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18000" marR="18000" marT="37148" marB="37148" anchor="ctr">
                    <a:lnL w="3175" cap="flat" cmpd="sng" algn="ctr">
                      <a:solidFill>
                        <a:srgbClr val="ECECEC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ECECEC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5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14</a:t>
                      </a:r>
                      <a:endParaRPr kumimoji="0" lang="en-US" sz="5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18000" marR="18000" marT="37148" marB="37148" anchor="ctr">
                    <a:lnL w="3175" cap="flat" cmpd="sng" algn="ctr">
                      <a:solidFill>
                        <a:srgbClr val="ECECEC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ECECEC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5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21</a:t>
                      </a:r>
                      <a:endParaRPr kumimoji="0" lang="en-US" sz="5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18000" marR="18000" marT="37148" marB="37148" anchor="ctr">
                    <a:lnL w="3175" cap="flat" cmpd="sng" algn="ctr">
                      <a:solidFill>
                        <a:srgbClr val="ECECEC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ECECEC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5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28</a:t>
                      </a:r>
                      <a:endParaRPr kumimoji="0" lang="en-US" sz="5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18000" marR="18000" marT="37148" marB="37148" anchor="ctr">
                    <a:lnL w="3175" cap="flat" cmpd="sng" algn="ctr">
                      <a:solidFill>
                        <a:srgbClr val="ECECEC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ECECEC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CEC">
                        <a:lumMod val="9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5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4</a:t>
                      </a:r>
                      <a:endParaRPr kumimoji="0" lang="en-US" sz="5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18000" marR="18000" marT="37148" marB="37148" anchor="ctr">
                    <a:lnL w="3175" cap="flat" cmpd="sng" algn="ctr">
                      <a:solidFill>
                        <a:srgbClr val="ECECEC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ECECEC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5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11</a:t>
                      </a:r>
                      <a:endParaRPr kumimoji="0" lang="en-US" sz="5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18000" marR="18000" marT="37148" marB="37148" anchor="ctr">
                    <a:lnL w="3175" cap="flat" cmpd="sng" algn="ctr">
                      <a:solidFill>
                        <a:srgbClr val="ECECEC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ECECEC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5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18</a:t>
                      </a:r>
                      <a:endParaRPr kumimoji="0" lang="en-US" sz="5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18000" marR="18000" marT="37148" marB="37148" anchor="ctr">
                    <a:lnL w="3175" cap="flat" cmpd="sng" algn="ctr">
                      <a:solidFill>
                        <a:srgbClr val="ECECEC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ECECEC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5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25</a:t>
                      </a:r>
                      <a:endParaRPr kumimoji="0" lang="en-US" sz="5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18000" marR="18000" marT="37148" marB="37148" anchor="ctr">
                    <a:lnL w="3175" cap="flat" cmpd="sng" algn="ctr">
                      <a:solidFill>
                        <a:srgbClr val="ECECEC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ECECEC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5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1</a:t>
                      </a:r>
                      <a:endParaRPr kumimoji="0" lang="en-US" sz="5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18000" marR="18000" marT="37148" marB="37148" anchor="ctr">
                    <a:lnL w="3175" cap="flat" cmpd="sng" algn="ctr">
                      <a:solidFill>
                        <a:srgbClr val="ECECEC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ECECEC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5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8</a:t>
                      </a:r>
                      <a:endParaRPr kumimoji="0" lang="en-US" sz="5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18000" marR="18000" marT="37148" marB="37148" anchor="ctr">
                    <a:lnL w="3175" cap="flat" cmpd="sng" algn="ctr">
                      <a:solidFill>
                        <a:srgbClr val="ECECEC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ECECEC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5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15</a:t>
                      </a:r>
                      <a:endParaRPr kumimoji="0" lang="en-US" sz="5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18000" marR="18000" marT="37148" marB="37148" anchor="ctr">
                    <a:lnL w="3175" cap="flat" cmpd="sng" algn="ctr">
                      <a:solidFill>
                        <a:srgbClr val="ECECEC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ECECEC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5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22</a:t>
                      </a:r>
                      <a:endParaRPr kumimoji="0" lang="en-US" sz="5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18000" marR="18000" marT="37148" marB="37148" anchor="ctr">
                    <a:lnL w="3175" cap="flat" cmpd="sng" algn="ctr">
                      <a:solidFill>
                        <a:srgbClr val="ECECEC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ECECEC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5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1</a:t>
                      </a:r>
                      <a:endParaRPr kumimoji="0" lang="en-US" sz="5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18000" marR="18000" marT="37148" marB="37148" anchor="ctr">
                    <a:lnL w="3175" cap="flat" cmpd="sng" algn="ctr">
                      <a:solidFill>
                        <a:srgbClr val="ECECEC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ECECEC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5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8</a:t>
                      </a:r>
                      <a:endParaRPr kumimoji="0" lang="en-US" sz="5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18000" marR="18000" marT="37148" marB="37148" anchor="ctr">
                    <a:lnL w="3175" cap="flat" cmpd="sng" algn="ctr">
                      <a:solidFill>
                        <a:srgbClr val="ECECEC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ECECEC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5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15</a:t>
                      </a:r>
                      <a:endParaRPr kumimoji="0" lang="en-US" sz="5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18000" marR="18000" marT="37148" marB="37148" anchor="ctr">
                    <a:lnL w="3175" cap="flat" cmpd="sng" algn="ctr">
                      <a:solidFill>
                        <a:srgbClr val="ECECEC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ECECEC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5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22</a:t>
                      </a:r>
                      <a:endParaRPr kumimoji="0" lang="en-US" sz="5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18000" marR="18000" marT="37148" marB="37148" anchor="ctr">
                    <a:lnL w="3175" cap="flat" cmpd="sng" algn="ctr">
                      <a:solidFill>
                        <a:srgbClr val="ECECEC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ECECEC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5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29</a:t>
                      </a:r>
                      <a:endParaRPr kumimoji="0" lang="en-US" sz="5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18000" marR="18000" marT="37148" marB="37148" anchor="ctr">
                    <a:lnL w="3175" cap="flat" cmpd="sng" algn="ctr">
                      <a:solidFill>
                        <a:srgbClr val="ECECEC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ECECEC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5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5</a:t>
                      </a:r>
                      <a:endParaRPr kumimoji="0" lang="en-US" sz="5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18000" marR="18000" marT="37148" marB="37148" anchor="ctr">
                    <a:lnL w="3175" cap="flat" cmpd="sng" algn="ctr">
                      <a:solidFill>
                        <a:srgbClr val="ECECEC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ECECEC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5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12</a:t>
                      </a:r>
                      <a:endParaRPr kumimoji="0" lang="en-US" sz="5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18000" marR="18000" marT="37148" marB="37148" anchor="ctr">
                    <a:lnL w="3175" cap="flat" cmpd="sng" algn="ctr">
                      <a:solidFill>
                        <a:srgbClr val="ECECEC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ECECEC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5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19</a:t>
                      </a:r>
                      <a:endParaRPr kumimoji="0" lang="en-US" sz="5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18000" marR="18000" marT="37148" marB="37148" anchor="ctr">
                    <a:lnL w="3175" cap="flat" cmpd="sng" algn="ctr">
                      <a:solidFill>
                        <a:srgbClr val="ECECEC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ECECEC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5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26</a:t>
                      </a:r>
                      <a:endParaRPr kumimoji="0" lang="en-US" sz="5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18000" marR="18000" marT="37148" marB="37148" anchor="ctr">
                    <a:lnL w="3175" cap="flat" cmpd="sng" algn="ctr">
                      <a:solidFill>
                        <a:srgbClr val="ECECEC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ECECEC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5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3</a:t>
                      </a:r>
                      <a:endParaRPr kumimoji="0" lang="en-US" sz="5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18000" marR="18000" marT="37148" marB="37148" anchor="ctr">
                    <a:lnL w="3175" cap="flat" cmpd="sng" algn="ctr">
                      <a:solidFill>
                        <a:srgbClr val="ECECEC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ECECEC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5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10</a:t>
                      </a:r>
                      <a:endParaRPr kumimoji="0" lang="en-US" sz="5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18000" marR="18000" marT="37148" marB="37148" anchor="ctr">
                    <a:lnL w="3175" cap="flat" cmpd="sng" algn="ctr">
                      <a:solidFill>
                        <a:srgbClr val="ECECEC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ECECEC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5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17</a:t>
                      </a:r>
                      <a:endParaRPr kumimoji="0" lang="en-US" sz="5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18000" marR="18000" marT="37148" marB="37148" anchor="ctr">
                    <a:lnL w="3175" cap="flat" cmpd="sng" algn="ctr">
                      <a:solidFill>
                        <a:srgbClr val="ECECEC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ECECEC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5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24</a:t>
                      </a:r>
                      <a:endParaRPr kumimoji="0" lang="en-US" sz="5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18000" marR="18000" marT="37148" marB="37148" anchor="ctr">
                    <a:lnL w="3175" cap="flat" cmpd="sng" algn="ctr">
                      <a:solidFill>
                        <a:srgbClr val="ECECEC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ECECEC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5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31</a:t>
                      </a:r>
                      <a:endParaRPr kumimoji="0" lang="en-US" sz="5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18000" marR="18000" marT="37148" marB="37148" anchor="ctr">
                    <a:lnL w="3175" cap="flat" cmpd="sng" algn="ctr">
                      <a:solidFill>
                        <a:srgbClr val="ECECEC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ECECEC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2902756"/>
                  </a:ext>
                </a:extLst>
              </a:tr>
              <a:tr h="355200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5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18000" marR="18000" marT="37148" marB="37148" anchor="ctr">
                    <a:lnL w="3175" cap="flat" cmpd="sng" algn="ctr">
                      <a:solidFill>
                        <a:srgbClr val="ECECEC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ECECEC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CECEC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5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18000" marR="18000" marT="37148" marB="37148" anchor="ctr">
                    <a:lnL w="3175" cap="flat" cmpd="sng" algn="ctr">
                      <a:solidFill>
                        <a:srgbClr val="ECECEC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ECECEC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CECEC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5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18000" marR="18000" marT="37148" marB="37148" anchor="ctr">
                    <a:lnL w="3175" cap="flat" cmpd="sng" algn="ctr">
                      <a:solidFill>
                        <a:srgbClr val="ECECEC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ECECEC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CECEC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5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18000" marR="18000" marT="37148" marB="37148" anchor="ctr">
                    <a:lnL w="3175" cap="flat" cmpd="sng" algn="ctr">
                      <a:solidFill>
                        <a:srgbClr val="ECECEC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ECECEC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CECEC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5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18000" marR="18000" marT="37148" marB="37148" anchor="ctr">
                    <a:lnL w="3175" cap="flat" cmpd="sng" algn="ctr">
                      <a:solidFill>
                        <a:srgbClr val="ECECEC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ECECEC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CECEC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5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18000" marR="18000" marT="37148" marB="37148" anchor="ctr">
                    <a:lnL w="3175" cap="flat" cmpd="sng" algn="ctr">
                      <a:solidFill>
                        <a:srgbClr val="ECECEC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ECECEC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CECEC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5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18000" marR="18000" marT="37148" marB="37148" anchor="ctr">
                    <a:lnL w="3175" cap="flat" cmpd="sng" algn="ctr">
                      <a:solidFill>
                        <a:srgbClr val="ECECEC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ECECEC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CECEC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5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18000" marR="18000" marT="37148" marB="37148" anchor="ctr">
                    <a:lnL w="3175" cap="flat" cmpd="sng" algn="ctr">
                      <a:solidFill>
                        <a:srgbClr val="ECECEC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ECECEC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CECEC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CEC">
                        <a:lumMod val="9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5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18000" marR="18000" marT="37148" marB="37148" anchor="ctr">
                    <a:lnL w="3175" cap="flat" cmpd="sng" algn="ctr">
                      <a:solidFill>
                        <a:srgbClr val="ECECEC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ECECEC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CECEC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5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18000" marR="18000" marT="37148" marB="37148" anchor="ctr">
                    <a:lnL w="3175" cap="flat" cmpd="sng" algn="ctr">
                      <a:solidFill>
                        <a:srgbClr val="ECECEC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ECECEC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CECEC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5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18000" marR="18000" marT="37148" marB="37148" anchor="ctr">
                    <a:lnL w="3175" cap="flat" cmpd="sng" algn="ctr">
                      <a:solidFill>
                        <a:srgbClr val="ECECEC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ECECEC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CECEC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5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18000" marR="18000" marT="37148" marB="37148" anchor="ctr">
                    <a:lnL w="3175" cap="flat" cmpd="sng" algn="ctr">
                      <a:solidFill>
                        <a:srgbClr val="ECECEC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ECECEC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CECEC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5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18000" marR="18000" marT="37148" marB="37148" anchor="ctr">
                    <a:lnL w="3175" cap="flat" cmpd="sng" algn="ctr">
                      <a:solidFill>
                        <a:srgbClr val="ECECEC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ECECEC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CECEC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5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18000" marR="18000" marT="37148" marB="37148" anchor="ctr">
                    <a:lnL w="3175" cap="flat" cmpd="sng" algn="ctr">
                      <a:solidFill>
                        <a:srgbClr val="ECECEC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ECECEC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CECEC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5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18000" marR="18000" marT="37148" marB="37148" anchor="ctr">
                    <a:lnL w="3175" cap="flat" cmpd="sng" algn="ctr">
                      <a:solidFill>
                        <a:srgbClr val="ECECEC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ECECEC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CECEC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5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18000" marR="18000" marT="37148" marB="37148" anchor="ctr">
                    <a:lnL w="3175" cap="flat" cmpd="sng" algn="ctr">
                      <a:solidFill>
                        <a:srgbClr val="ECECEC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ECECEC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CECEC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5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18000" marR="18000" marT="37148" marB="37148" anchor="ctr">
                    <a:lnL w="3175" cap="flat" cmpd="sng" algn="ctr">
                      <a:solidFill>
                        <a:srgbClr val="ECECEC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ECECEC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CECEC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5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18000" marR="18000" marT="37148" marB="37148" anchor="ctr">
                    <a:lnL w="3175" cap="flat" cmpd="sng" algn="ctr">
                      <a:solidFill>
                        <a:srgbClr val="ECECEC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ECECEC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CECEC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5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18000" marR="18000" marT="37148" marB="37148" anchor="ctr">
                    <a:lnL w="3175" cap="flat" cmpd="sng" algn="ctr">
                      <a:solidFill>
                        <a:srgbClr val="ECECEC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ECECEC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CECEC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5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18000" marR="18000" marT="37148" marB="37148" anchor="ctr">
                    <a:lnL w="3175" cap="flat" cmpd="sng" algn="ctr">
                      <a:solidFill>
                        <a:srgbClr val="ECECEC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ECECEC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CECEC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5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18000" marR="18000" marT="37148" marB="37148" anchor="ctr">
                    <a:lnL w="3175" cap="flat" cmpd="sng" algn="ctr">
                      <a:solidFill>
                        <a:srgbClr val="ECECEC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ECECEC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CECEC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5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18000" marR="18000" marT="37148" marB="37148" anchor="ctr">
                    <a:lnL w="3175" cap="flat" cmpd="sng" algn="ctr">
                      <a:solidFill>
                        <a:srgbClr val="ECECEC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ECECEC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CECEC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5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18000" marR="18000" marT="37148" marB="37148" anchor="ctr">
                    <a:lnL w="3175" cap="flat" cmpd="sng" algn="ctr">
                      <a:solidFill>
                        <a:srgbClr val="ECECEC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ECECEC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CECEC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5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18000" marR="18000" marT="37148" marB="37148" anchor="ctr">
                    <a:lnL w="3175" cap="flat" cmpd="sng" algn="ctr">
                      <a:solidFill>
                        <a:srgbClr val="ECECEC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ECECEC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CECEC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5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18000" marR="18000" marT="37148" marB="37148" anchor="ctr">
                    <a:lnL w="3175" cap="flat" cmpd="sng" algn="ctr">
                      <a:solidFill>
                        <a:srgbClr val="ECECEC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ECECEC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CECEC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5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18000" marR="18000" marT="37148" marB="37148" anchor="ctr">
                    <a:lnL w="3175" cap="flat" cmpd="sng" algn="ctr">
                      <a:solidFill>
                        <a:srgbClr val="ECECEC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ECECEC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CECEC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5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18000" marR="18000" marT="37148" marB="37148" anchor="ctr">
                    <a:lnL w="3175" cap="flat" cmpd="sng" algn="ctr">
                      <a:solidFill>
                        <a:srgbClr val="ECECEC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ECECEC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CECEC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5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18000" marR="18000" marT="37148" marB="37148" anchor="ctr">
                    <a:lnL w="3175" cap="flat" cmpd="sng" algn="ctr">
                      <a:solidFill>
                        <a:srgbClr val="ECECEC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ECECEC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CECEC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5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18000" marR="18000" marT="37148" marB="37148" anchor="ctr">
                    <a:lnL w="3175" cap="flat" cmpd="sng" algn="ctr">
                      <a:solidFill>
                        <a:srgbClr val="ECECEC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ECECEC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CECEC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Verdana"/>
                          <a:sym typeface="Arial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5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18000" marR="18000" marT="37148" marB="37148" anchor="ctr">
                    <a:lnL w="3175" cap="flat" cmpd="sng" algn="ctr">
                      <a:solidFill>
                        <a:srgbClr val="ECECEC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ECECEC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CECEC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2410646"/>
                  </a:ext>
                </a:extLst>
              </a:tr>
            </a:tbl>
          </a:graphicData>
        </a:graphic>
      </p:graphicFrame>
      <p:sp>
        <p:nvSpPr>
          <p:cNvPr id="55" name="Isosceles Triangle 54">
            <a:extLst>
              <a:ext uri="{FF2B5EF4-FFF2-40B4-BE49-F238E27FC236}">
                <a16:creationId xmlns:a16="http://schemas.microsoft.com/office/drawing/2014/main" id="{F949D0E3-22EA-42E1-AC6B-0056E54D5E6C}"/>
              </a:ext>
            </a:extLst>
          </p:cNvPr>
          <p:cNvSpPr/>
          <p:nvPr userDrawn="1"/>
        </p:nvSpPr>
        <p:spPr>
          <a:xfrm>
            <a:off x="2010771" y="2683689"/>
            <a:ext cx="72243" cy="71595"/>
          </a:xfrm>
          <a:prstGeom prst="triangle">
            <a:avLst/>
          </a:prstGeom>
          <a:solidFill>
            <a:srgbClr val="00B05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36000" tIns="36000" rIns="36000" bIns="36000"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6" name="Isosceles Triangle 55">
            <a:extLst>
              <a:ext uri="{FF2B5EF4-FFF2-40B4-BE49-F238E27FC236}">
                <a16:creationId xmlns:a16="http://schemas.microsoft.com/office/drawing/2014/main" id="{E0BE9D84-0999-4162-BD53-534DFDC8AE23}"/>
              </a:ext>
            </a:extLst>
          </p:cNvPr>
          <p:cNvSpPr/>
          <p:nvPr userDrawn="1"/>
        </p:nvSpPr>
        <p:spPr>
          <a:xfrm>
            <a:off x="2293673" y="2683689"/>
            <a:ext cx="72243" cy="71595"/>
          </a:xfrm>
          <a:prstGeom prst="triangle">
            <a:avLst/>
          </a:prstGeom>
          <a:solidFill>
            <a:srgbClr val="00B05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36000" tIns="36000" rIns="36000" bIns="36000"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7" name="Isosceles Triangle 56">
            <a:extLst>
              <a:ext uri="{FF2B5EF4-FFF2-40B4-BE49-F238E27FC236}">
                <a16:creationId xmlns:a16="http://schemas.microsoft.com/office/drawing/2014/main" id="{973B42A3-E3C4-493F-8209-C1E4E9174CF7}"/>
              </a:ext>
            </a:extLst>
          </p:cNvPr>
          <p:cNvSpPr/>
          <p:nvPr userDrawn="1"/>
        </p:nvSpPr>
        <p:spPr>
          <a:xfrm>
            <a:off x="2576575" y="2683688"/>
            <a:ext cx="72243" cy="71595"/>
          </a:xfrm>
          <a:prstGeom prst="triangle">
            <a:avLst/>
          </a:prstGeom>
          <a:solidFill>
            <a:srgbClr val="00B05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36000" tIns="36000" rIns="36000" bIns="36000"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8" name="Isosceles Triangle 57">
            <a:extLst>
              <a:ext uri="{FF2B5EF4-FFF2-40B4-BE49-F238E27FC236}">
                <a16:creationId xmlns:a16="http://schemas.microsoft.com/office/drawing/2014/main" id="{7BFEC3C9-B30C-4CE2-9F92-CF6228865021}"/>
              </a:ext>
            </a:extLst>
          </p:cNvPr>
          <p:cNvSpPr/>
          <p:nvPr userDrawn="1"/>
        </p:nvSpPr>
        <p:spPr>
          <a:xfrm>
            <a:off x="2859477" y="2683687"/>
            <a:ext cx="72243" cy="71595"/>
          </a:xfrm>
          <a:prstGeom prst="triangle">
            <a:avLst/>
          </a:prstGeom>
          <a:solidFill>
            <a:srgbClr val="00B05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36000" tIns="36000" rIns="36000" bIns="36000"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9" name="Isosceles Triangle 58">
            <a:extLst>
              <a:ext uri="{FF2B5EF4-FFF2-40B4-BE49-F238E27FC236}">
                <a16:creationId xmlns:a16="http://schemas.microsoft.com/office/drawing/2014/main" id="{FAD02E89-09A7-4481-9C2F-D1D079897534}"/>
              </a:ext>
            </a:extLst>
          </p:cNvPr>
          <p:cNvSpPr/>
          <p:nvPr userDrawn="1"/>
        </p:nvSpPr>
        <p:spPr>
          <a:xfrm>
            <a:off x="3142379" y="2683685"/>
            <a:ext cx="72243" cy="71595"/>
          </a:xfrm>
          <a:prstGeom prst="triangle">
            <a:avLst/>
          </a:prstGeom>
          <a:solidFill>
            <a:srgbClr val="00B05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36000" tIns="36000" rIns="36000" bIns="36000"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0" name="Isosceles Triangle 59">
            <a:extLst>
              <a:ext uri="{FF2B5EF4-FFF2-40B4-BE49-F238E27FC236}">
                <a16:creationId xmlns:a16="http://schemas.microsoft.com/office/drawing/2014/main" id="{B8F0A738-0282-4E9B-9AC3-CF4165CB4B6D}"/>
              </a:ext>
            </a:extLst>
          </p:cNvPr>
          <p:cNvSpPr/>
          <p:nvPr userDrawn="1"/>
        </p:nvSpPr>
        <p:spPr>
          <a:xfrm>
            <a:off x="3425281" y="2683685"/>
            <a:ext cx="72243" cy="71595"/>
          </a:xfrm>
          <a:prstGeom prst="triangle">
            <a:avLst/>
          </a:prstGeom>
          <a:solidFill>
            <a:srgbClr val="00B05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36000" tIns="36000" rIns="36000" bIns="36000"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1" name="Isosceles Triangle 60">
            <a:extLst>
              <a:ext uri="{FF2B5EF4-FFF2-40B4-BE49-F238E27FC236}">
                <a16:creationId xmlns:a16="http://schemas.microsoft.com/office/drawing/2014/main" id="{54AA3569-5F1D-4E8B-B3C3-70AD5B64142A}"/>
              </a:ext>
            </a:extLst>
          </p:cNvPr>
          <p:cNvSpPr/>
          <p:nvPr userDrawn="1"/>
        </p:nvSpPr>
        <p:spPr>
          <a:xfrm>
            <a:off x="3708183" y="2683684"/>
            <a:ext cx="72243" cy="71595"/>
          </a:xfrm>
          <a:prstGeom prst="triangle">
            <a:avLst/>
          </a:prstGeom>
          <a:solidFill>
            <a:srgbClr val="00B05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36000" tIns="36000" rIns="36000" bIns="36000"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2" name="Isosceles Triangle 61">
            <a:extLst>
              <a:ext uri="{FF2B5EF4-FFF2-40B4-BE49-F238E27FC236}">
                <a16:creationId xmlns:a16="http://schemas.microsoft.com/office/drawing/2014/main" id="{3D190516-0776-4327-A579-CAB6E74834B9}"/>
              </a:ext>
            </a:extLst>
          </p:cNvPr>
          <p:cNvSpPr/>
          <p:nvPr userDrawn="1"/>
        </p:nvSpPr>
        <p:spPr>
          <a:xfrm>
            <a:off x="3991085" y="2683683"/>
            <a:ext cx="72243" cy="71595"/>
          </a:xfrm>
          <a:prstGeom prst="triangle">
            <a:avLst/>
          </a:prstGeom>
          <a:solidFill>
            <a:srgbClr val="00B05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36000" tIns="36000" rIns="36000" bIns="36000"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3" name="Isosceles Triangle 62">
            <a:extLst>
              <a:ext uri="{FF2B5EF4-FFF2-40B4-BE49-F238E27FC236}">
                <a16:creationId xmlns:a16="http://schemas.microsoft.com/office/drawing/2014/main" id="{21DF081A-9D54-4895-8701-EBFD7F3CDA66}"/>
              </a:ext>
            </a:extLst>
          </p:cNvPr>
          <p:cNvSpPr/>
          <p:nvPr userDrawn="1"/>
        </p:nvSpPr>
        <p:spPr>
          <a:xfrm>
            <a:off x="4273987" y="2683681"/>
            <a:ext cx="72243" cy="71595"/>
          </a:xfrm>
          <a:prstGeom prst="triangle">
            <a:avLst/>
          </a:prstGeom>
          <a:solidFill>
            <a:srgbClr val="00B05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36000" tIns="36000" rIns="36000" bIns="36000"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4" name="Isosceles Triangle 63">
            <a:extLst>
              <a:ext uri="{FF2B5EF4-FFF2-40B4-BE49-F238E27FC236}">
                <a16:creationId xmlns:a16="http://schemas.microsoft.com/office/drawing/2014/main" id="{F426CD68-4A94-405E-AECF-D5E8779017CA}"/>
              </a:ext>
            </a:extLst>
          </p:cNvPr>
          <p:cNvSpPr/>
          <p:nvPr userDrawn="1"/>
        </p:nvSpPr>
        <p:spPr>
          <a:xfrm>
            <a:off x="4839791" y="2683681"/>
            <a:ext cx="72243" cy="71595"/>
          </a:xfrm>
          <a:prstGeom prst="triangle">
            <a:avLst/>
          </a:prstGeom>
          <a:solidFill>
            <a:srgbClr val="00B05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36000" tIns="36000" rIns="36000" bIns="36000"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5" name="Isosceles Triangle 64">
            <a:extLst>
              <a:ext uri="{FF2B5EF4-FFF2-40B4-BE49-F238E27FC236}">
                <a16:creationId xmlns:a16="http://schemas.microsoft.com/office/drawing/2014/main" id="{D744701D-F9D3-4FAC-B27E-3215A0042FF4}"/>
              </a:ext>
            </a:extLst>
          </p:cNvPr>
          <p:cNvSpPr/>
          <p:nvPr userDrawn="1"/>
        </p:nvSpPr>
        <p:spPr>
          <a:xfrm>
            <a:off x="5122693" y="2683680"/>
            <a:ext cx="72243" cy="71595"/>
          </a:xfrm>
          <a:prstGeom prst="triangle">
            <a:avLst/>
          </a:prstGeom>
          <a:solidFill>
            <a:srgbClr val="00B05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36000" tIns="36000" rIns="36000" bIns="36000"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6" name="Isosceles Triangle 65">
            <a:extLst>
              <a:ext uri="{FF2B5EF4-FFF2-40B4-BE49-F238E27FC236}">
                <a16:creationId xmlns:a16="http://schemas.microsoft.com/office/drawing/2014/main" id="{E57A2760-BC09-4640-B849-76135D184E46}"/>
              </a:ext>
            </a:extLst>
          </p:cNvPr>
          <p:cNvSpPr/>
          <p:nvPr userDrawn="1"/>
        </p:nvSpPr>
        <p:spPr>
          <a:xfrm>
            <a:off x="5405595" y="2683679"/>
            <a:ext cx="72243" cy="71595"/>
          </a:xfrm>
          <a:prstGeom prst="triangle">
            <a:avLst/>
          </a:prstGeom>
          <a:solidFill>
            <a:srgbClr val="00B05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36000" tIns="36000" rIns="36000" bIns="36000"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7" name="Isosceles Triangle 66">
            <a:extLst>
              <a:ext uri="{FF2B5EF4-FFF2-40B4-BE49-F238E27FC236}">
                <a16:creationId xmlns:a16="http://schemas.microsoft.com/office/drawing/2014/main" id="{89CA1170-9545-43FD-A0C6-1DBF2AD2CD11}"/>
              </a:ext>
            </a:extLst>
          </p:cNvPr>
          <p:cNvSpPr/>
          <p:nvPr userDrawn="1"/>
        </p:nvSpPr>
        <p:spPr>
          <a:xfrm>
            <a:off x="5688497" y="2683677"/>
            <a:ext cx="72243" cy="71595"/>
          </a:xfrm>
          <a:prstGeom prst="triangle">
            <a:avLst/>
          </a:prstGeom>
          <a:solidFill>
            <a:srgbClr val="00B05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36000" tIns="36000" rIns="36000" bIns="36000"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8" name="Isosceles Triangle 67">
            <a:extLst>
              <a:ext uri="{FF2B5EF4-FFF2-40B4-BE49-F238E27FC236}">
                <a16:creationId xmlns:a16="http://schemas.microsoft.com/office/drawing/2014/main" id="{24890F9E-39D5-4E5F-B1D7-8787810E9371}"/>
              </a:ext>
            </a:extLst>
          </p:cNvPr>
          <p:cNvSpPr/>
          <p:nvPr userDrawn="1"/>
        </p:nvSpPr>
        <p:spPr>
          <a:xfrm>
            <a:off x="5971399" y="2683677"/>
            <a:ext cx="72243" cy="71595"/>
          </a:xfrm>
          <a:prstGeom prst="triangle">
            <a:avLst/>
          </a:prstGeom>
          <a:solidFill>
            <a:srgbClr val="00B05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36000" tIns="36000" rIns="36000" bIns="36000"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9" name="Isosceles Triangle 68">
            <a:extLst>
              <a:ext uri="{FF2B5EF4-FFF2-40B4-BE49-F238E27FC236}">
                <a16:creationId xmlns:a16="http://schemas.microsoft.com/office/drawing/2014/main" id="{51813610-F863-424E-9522-3F9AD4501824}"/>
              </a:ext>
            </a:extLst>
          </p:cNvPr>
          <p:cNvSpPr/>
          <p:nvPr userDrawn="1"/>
        </p:nvSpPr>
        <p:spPr>
          <a:xfrm>
            <a:off x="6254301" y="2683676"/>
            <a:ext cx="72243" cy="71595"/>
          </a:xfrm>
          <a:prstGeom prst="triangle">
            <a:avLst/>
          </a:prstGeom>
          <a:solidFill>
            <a:srgbClr val="00B05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36000" tIns="36000" rIns="36000" bIns="36000"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0" name="Isosceles Triangle 69">
            <a:extLst>
              <a:ext uri="{FF2B5EF4-FFF2-40B4-BE49-F238E27FC236}">
                <a16:creationId xmlns:a16="http://schemas.microsoft.com/office/drawing/2014/main" id="{3761EE9B-7930-4BB9-AC0D-12436E19382B}"/>
              </a:ext>
            </a:extLst>
          </p:cNvPr>
          <p:cNvSpPr/>
          <p:nvPr userDrawn="1"/>
        </p:nvSpPr>
        <p:spPr>
          <a:xfrm>
            <a:off x="6537203" y="2683675"/>
            <a:ext cx="72243" cy="71595"/>
          </a:xfrm>
          <a:prstGeom prst="triangle">
            <a:avLst/>
          </a:prstGeom>
          <a:solidFill>
            <a:srgbClr val="00B05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36000" tIns="36000" rIns="36000" bIns="36000"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1" name="Isosceles Triangle 70">
            <a:extLst>
              <a:ext uri="{FF2B5EF4-FFF2-40B4-BE49-F238E27FC236}">
                <a16:creationId xmlns:a16="http://schemas.microsoft.com/office/drawing/2014/main" id="{9033E7FE-8FF4-4F49-9C66-30FD1ADFE051}"/>
              </a:ext>
            </a:extLst>
          </p:cNvPr>
          <p:cNvSpPr/>
          <p:nvPr userDrawn="1"/>
        </p:nvSpPr>
        <p:spPr>
          <a:xfrm>
            <a:off x="6820105" y="2683673"/>
            <a:ext cx="72243" cy="71595"/>
          </a:xfrm>
          <a:prstGeom prst="triangle">
            <a:avLst/>
          </a:prstGeom>
          <a:solidFill>
            <a:srgbClr val="00B05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36000" tIns="36000" rIns="36000" bIns="36000"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2" name="Isosceles Triangle 71">
            <a:extLst>
              <a:ext uri="{FF2B5EF4-FFF2-40B4-BE49-F238E27FC236}">
                <a16:creationId xmlns:a16="http://schemas.microsoft.com/office/drawing/2014/main" id="{D49BA2AB-0E47-4712-96EF-99B8F1ED304A}"/>
              </a:ext>
            </a:extLst>
          </p:cNvPr>
          <p:cNvSpPr/>
          <p:nvPr userDrawn="1"/>
        </p:nvSpPr>
        <p:spPr>
          <a:xfrm>
            <a:off x="7103007" y="2683673"/>
            <a:ext cx="72243" cy="71595"/>
          </a:xfrm>
          <a:prstGeom prst="triangle">
            <a:avLst/>
          </a:prstGeom>
          <a:solidFill>
            <a:srgbClr val="00B05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36000" tIns="36000" rIns="36000" bIns="36000"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3" name="Isosceles Triangle 72">
            <a:extLst>
              <a:ext uri="{FF2B5EF4-FFF2-40B4-BE49-F238E27FC236}">
                <a16:creationId xmlns:a16="http://schemas.microsoft.com/office/drawing/2014/main" id="{9837B15C-EBA6-4D54-9C07-24F97A34387D}"/>
              </a:ext>
            </a:extLst>
          </p:cNvPr>
          <p:cNvSpPr/>
          <p:nvPr userDrawn="1"/>
        </p:nvSpPr>
        <p:spPr>
          <a:xfrm>
            <a:off x="7385909" y="2683672"/>
            <a:ext cx="72243" cy="71595"/>
          </a:xfrm>
          <a:prstGeom prst="triangle">
            <a:avLst/>
          </a:prstGeom>
          <a:solidFill>
            <a:srgbClr val="00B05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36000" tIns="36000" rIns="36000" bIns="36000"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4" name="Isosceles Triangle 73">
            <a:extLst>
              <a:ext uri="{FF2B5EF4-FFF2-40B4-BE49-F238E27FC236}">
                <a16:creationId xmlns:a16="http://schemas.microsoft.com/office/drawing/2014/main" id="{71000CB4-E381-47B2-A57C-E54CDCF3E6FE}"/>
              </a:ext>
            </a:extLst>
          </p:cNvPr>
          <p:cNvSpPr/>
          <p:nvPr userDrawn="1"/>
        </p:nvSpPr>
        <p:spPr>
          <a:xfrm>
            <a:off x="7668811" y="2683671"/>
            <a:ext cx="72243" cy="71595"/>
          </a:xfrm>
          <a:prstGeom prst="triangle">
            <a:avLst/>
          </a:prstGeom>
          <a:solidFill>
            <a:srgbClr val="00B05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36000" tIns="36000" rIns="36000" bIns="36000"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5" name="Isosceles Triangle 74">
            <a:extLst>
              <a:ext uri="{FF2B5EF4-FFF2-40B4-BE49-F238E27FC236}">
                <a16:creationId xmlns:a16="http://schemas.microsoft.com/office/drawing/2014/main" id="{9D757939-F67B-4CDA-820A-18641D6B47AE}"/>
              </a:ext>
            </a:extLst>
          </p:cNvPr>
          <p:cNvSpPr/>
          <p:nvPr userDrawn="1"/>
        </p:nvSpPr>
        <p:spPr>
          <a:xfrm>
            <a:off x="7951713" y="2683669"/>
            <a:ext cx="72243" cy="71595"/>
          </a:xfrm>
          <a:prstGeom prst="triangle">
            <a:avLst/>
          </a:prstGeom>
          <a:solidFill>
            <a:srgbClr val="00B05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36000" tIns="36000" rIns="36000" bIns="36000"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6" name="Isosceles Triangle 75">
            <a:extLst>
              <a:ext uri="{FF2B5EF4-FFF2-40B4-BE49-F238E27FC236}">
                <a16:creationId xmlns:a16="http://schemas.microsoft.com/office/drawing/2014/main" id="{E45271B0-0036-4E94-BEF6-6673837DE74A}"/>
              </a:ext>
            </a:extLst>
          </p:cNvPr>
          <p:cNvSpPr/>
          <p:nvPr userDrawn="1"/>
        </p:nvSpPr>
        <p:spPr>
          <a:xfrm>
            <a:off x="8234615" y="2683669"/>
            <a:ext cx="72243" cy="71595"/>
          </a:xfrm>
          <a:prstGeom prst="triangle">
            <a:avLst/>
          </a:prstGeom>
          <a:solidFill>
            <a:srgbClr val="00B05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36000" tIns="36000" rIns="36000" bIns="36000"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7" name="Isosceles Triangle 76">
            <a:extLst>
              <a:ext uri="{FF2B5EF4-FFF2-40B4-BE49-F238E27FC236}">
                <a16:creationId xmlns:a16="http://schemas.microsoft.com/office/drawing/2014/main" id="{1220DDC3-D22D-46D7-B9F0-DE41EAB93A71}"/>
              </a:ext>
            </a:extLst>
          </p:cNvPr>
          <p:cNvSpPr/>
          <p:nvPr userDrawn="1"/>
        </p:nvSpPr>
        <p:spPr>
          <a:xfrm>
            <a:off x="8517517" y="2683668"/>
            <a:ext cx="72243" cy="71595"/>
          </a:xfrm>
          <a:prstGeom prst="triangle">
            <a:avLst/>
          </a:prstGeom>
          <a:solidFill>
            <a:srgbClr val="00B05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36000" tIns="36000" rIns="36000" bIns="36000"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8" name="Isosceles Triangle 77">
            <a:extLst>
              <a:ext uri="{FF2B5EF4-FFF2-40B4-BE49-F238E27FC236}">
                <a16:creationId xmlns:a16="http://schemas.microsoft.com/office/drawing/2014/main" id="{91905062-2C04-48E7-9557-D64345ADB47B}"/>
              </a:ext>
            </a:extLst>
          </p:cNvPr>
          <p:cNvSpPr/>
          <p:nvPr userDrawn="1"/>
        </p:nvSpPr>
        <p:spPr>
          <a:xfrm>
            <a:off x="8800419" y="2683667"/>
            <a:ext cx="72243" cy="71595"/>
          </a:xfrm>
          <a:prstGeom prst="triangle">
            <a:avLst/>
          </a:prstGeom>
          <a:solidFill>
            <a:srgbClr val="00B05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36000" tIns="36000" rIns="36000" bIns="36000"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9" name="Isosceles Triangle 78">
            <a:extLst>
              <a:ext uri="{FF2B5EF4-FFF2-40B4-BE49-F238E27FC236}">
                <a16:creationId xmlns:a16="http://schemas.microsoft.com/office/drawing/2014/main" id="{920E1256-925F-4AC6-8C40-A9E0FFFD958B}"/>
              </a:ext>
            </a:extLst>
          </p:cNvPr>
          <p:cNvSpPr/>
          <p:nvPr userDrawn="1"/>
        </p:nvSpPr>
        <p:spPr>
          <a:xfrm>
            <a:off x="9083321" y="2683665"/>
            <a:ext cx="72243" cy="71595"/>
          </a:xfrm>
          <a:prstGeom prst="triangle">
            <a:avLst/>
          </a:prstGeom>
          <a:solidFill>
            <a:srgbClr val="00B05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36000" tIns="36000" rIns="36000" bIns="36000"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80" name="Isosceles Triangle 79">
            <a:extLst>
              <a:ext uri="{FF2B5EF4-FFF2-40B4-BE49-F238E27FC236}">
                <a16:creationId xmlns:a16="http://schemas.microsoft.com/office/drawing/2014/main" id="{F5F09115-9DBD-4BD1-8EB6-ABC517DDAD57}"/>
              </a:ext>
            </a:extLst>
          </p:cNvPr>
          <p:cNvSpPr/>
          <p:nvPr userDrawn="1"/>
        </p:nvSpPr>
        <p:spPr>
          <a:xfrm>
            <a:off x="9366223" y="2683665"/>
            <a:ext cx="72243" cy="71595"/>
          </a:xfrm>
          <a:prstGeom prst="triangle">
            <a:avLst/>
          </a:prstGeom>
          <a:solidFill>
            <a:srgbClr val="00B05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36000" tIns="36000" rIns="36000" bIns="36000"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81" name="Isosceles Triangle 80">
            <a:extLst>
              <a:ext uri="{FF2B5EF4-FFF2-40B4-BE49-F238E27FC236}">
                <a16:creationId xmlns:a16="http://schemas.microsoft.com/office/drawing/2014/main" id="{9584F458-1F95-45C3-BFA2-8B55C40C84EC}"/>
              </a:ext>
            </a:extLst>
          </p:cNvPr>
          <p:cNvSpPr/>
          <p:nvPr userDrawn="1"/>
        </p:nvSpPr>
        <p:spPr>
          <a:xfrm>
            <a:off x="9649125" y="2683664"/>
            <a:ext cx="72243" cy="71595"/>
          </a:xfrm>
          <a:prstGeom prst="triangle">
            <a:avLst/>
          </a:prstGeom>
          <a:solidFill>
            <a:srgbClr val="00B05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36000" tIns="36000" rIns="36000" bIns="36000"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82" name="Isosceles Triangle 81">
            <a:extLst>
              <a:ext uri="{FF2B5EF4-FFF2-40B4-BE49-F238E27FC236}">
                <a16:creationId xmlns:a16="http://schemas.microsoft.com/office/drawing/2014/main" id="{92786B8E-A01E-4783-98CF-15C6A8728D8E}"/>
              </a:ext>
            </a:extLst>
          </p:cNvPr>
          <p:cNvSpPr/>
          <p:nvPr userDrawn="1"/>
        </p:nvSpPr>
        <p:spPr>
          <a:xfrm>
            <a:off x="9932027" y="2683663"/>
            <a:ext cx="72243" cy="71595"/>
          </a:xfrm>
          <a:prstGeom prst="triangle">
            <a:avLst/>
          </a:prstGeom>
          <a:solidFill>
            <a:srgbClr val="00B05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36000" tIns="36000" rIns="36000" bIns="36000"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83" name="Isosceles Triangle 82">
            <a:extLst>
              <a:ext uri="{FF2B5EF4-FFF2-40B4-BE49-F238E27FC236}">
                <a16:creationId xmlns:a16="http://schemas.microsoft.com/office/drawing/2014/main" id="{85A4C74A-D550-4F40-B099-C272B604F1AD}"/>
              </a:ext>
            </a:extLst>
          </p:cNvPr>
          <p:cNvSpPr/>
          <p:nvPr userDrawn="1"/>
        </p:nvSpPr>
        <p:spPr>
          <a:xfrm>
            <a:off x="10214935" y="2683661"/>
            <a:ext cx="72243" cy="71595"/>
          </a:xfrm>
          <a:prstGeom prst="triangle">
            <a:avLst/>
          </a:prstGeom>
          <a:solidFill>
            <a:srgbClr val="00B05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36000" tIns="36000" rIns="36000" bIns="36000"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84" name="Isosceles Triangle 83">
            <a:extLst>
              <a:ext uri="{FF2B5EF4-FFF2-40B4-BE49-F238E27FC236}">
                <a16:creationId xmlns:a16="http://schemas.microsoft.com/office/drawing/2014/main" id="{AE9EE1E8-4BF1-4BFD-B928-32E314677152}"/>
              </a:ext>
            </a:extLst>
          </p:cNvPr>
          <p:cNvSpPr/>
          <p:nvPr userDrawn="1"/>
        </p:nvSpPr>
        <p:spPr>
          <a:xfrm>
            <a:off x="4556889" y="2683681"/>
            <a:ext cx="72243" cy="71595"/>
          </a:xfrm>
          <a:prstGeom prst="triangle">
            <a:avLst/>
          </a:prstGeom>
          <a:solidFill>
            <a:srgbClr val="00B05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36000" tIns="36000" rIns="36000" bIns="36000"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85" name="Diamond 84">
            <a:extLst>
              <a:ext uri="{FF2B5EF4-FFF2-40B4-BE49-F238E27FC236}">
                <a16:creationId xmlns:a16="http://schemas.microsoft.com/office/drawing/2014/main" id="{149017F0-A0D0-43F9-BE6A-C4A0347EA886}"/>
              </a:ext>
            </a:extLst>
          </p:cNvPr>
          <p:cNvSpPr/>
          <p:nvPr userDrawn="1"/>
        </p:nvSpPr>
        <p:spPr>
          <a:xfrm>
            <a:off x="1755731" y="2388849"/>
            <a:ext cx="105771" cy="115305"/>
          </a:xfrm>
          <a:prstGeom prst="diamond">
            <a:avLst/>
          </a:prstGeom>
          <a:solidFill>
            <a:srgbClr val="2B143D">
              <a:lumMod val="90000"/>
              <a:lumOff val="10000"/>
            </a:srgbClr>
          </a:solidFill>
          <a:ln w="12700" cap="flat" cmpd="sng" algn="ctr">
            <a:solidFill>
              <a:srgbClr val="002060"/>
            </a:solidFill>
            <a:prstDash val="solid"/>
            <a:miter lim="800000"/>
          </a:ln>
          <a:effectLst/>
        </p:spPr>
        <p:txBody>
          <a:bodyPr lIns="36000" tIns="36000" rIns="36000" bIns="36000"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86" name="Diamond 85">
            <a:extLst>
              <a:ext uri="{FF2B5EF4-FFF2-40B4-BE49-F238E27FC236}">
                <a16:creationId xmlns:a16="http://schemas.microsoft.com/office/drawing/2014/main" id="{F49CC39C-BD3D-4E3D-9026-38FA417FF246}"/>
              </a:ext>
            </a:extLst>
          </p:cNvPr>
          <p:cNvSpPr/>
          <p:nvPr userDrawn="1"/>
        </p:nvSpPr>
        <p:spPr>
          <a:xfrm>
            <a:off x="2111229" y="2226781"/>
            <a:ext cx="105771" cy="115305"/>
          </a:xfrm>
          <a:prstGeom prst="diamond">
            <a:avLst/>
          </a:prstGeom>
          <a:solidFill>
            <a:srgbClr val="00C37B">
              <a:lumMod val="50000"/>
            </a:srgbClr>
          </a:solidFill>
          <a:ln w="12700" cap="flat" cmpd="sng" algn="ctr">
            <a:solidFill>
              <a:srgbClr val="002060"/>
            </a:solidFill>
            <a:prstDash val="solid"/>
            <a:miter lim="800000"/>
          </a:ln>
          <a:effectLst/>
        </p:spPr>
        <p:txBody>
          <a:bodyPr lIns="36000" tIns="36000" rIns="36000" bIns="36000"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CFFFEF18-469A-4BC7-940E-C4E910BB5E47}"/>
              </a:ext>
            </a:extLst>
          </p:cNvPr>
          <p:cNvSpPr txBox="1"/>
          <p:nvPr userDrawn="1"/>
        </p:nvSpPr>
        <p:spPr>
          <a:xfrm>
            <a:off x="464962" y="2350245"/>
            <a:ext cx="1291873" cy="195814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algn="r"/>
            <a:r>
              <a:rPr lang="fr-FR" sz="800">
                <a:latin typeface="Verdana"/>
              </a:rPr>
              <a:t>Comité des mécènes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147C7580-5C80-4421-93DD-04E12790C455}"/>
              </a:ext>
            </a:extLst>
          </p:cNvPr>
          <p:cNvSpPr txBox="1"/>
          <p:nvPr userDrawn="1"/>
        </p:nvSpPr>
        <p:spPr>
          <a:xfrm>
            <a:off x="576740" y="2174803"/>
            <a:ext cx="1524536" cy="195814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algn="r"/>
            <a:r>
              <a:rPr lang="fr-FR" sz="800">
                <a:latin typeface="Verdana"/>
              </a:rPr>
              <a:t>Comité opérationnel</a:t>
            </a:r>
          </a:p>
        </p:txBody>
      </p:sp>
      <p:sp>
        <p:nvSpPr>
          <p:cNvPr id="89" name="Diamond 88">
            <a:extLst>
              <a:ext uri="{FF2B5EF4-FFF2-40B4-BE49-F238E27FC236}">
                <a16:creationId xmlns:a16="http://schemas.microsoft.com/office/drawing/2014/main" id="{E6EF4E02-9B94-4F6A-ACBD-F620C5EA957D}"/>
              </a:ext>
            </a:extLst>
          </p:cNvPr>
          <p:cNvSpPr/>
          <p:nvPr userDrawn="1"/>
        </p:nvSpPr>
        <p:spPr>
          <a:xfrm>
            <a:off x="2921499" y="2388849"/>
            <a:ext cx="105771" cy="115305"/>
          </a:xfrm>
          <a:prstGeom prst="diamond">
            <a:avLst/>
          </a:prstGeom>
          <a:solidFill>
            <a:srgbClr val="2B143D">
              <a:lumMod val="90000"/>
              <a:lumOff val="10000"/>
            </a:srgbClr>
          </a:solidFill>
          <a:ln w="12700" cap="flat" cmpd="sng" algn="ctr">
            <a:solidFill>
              <a:srgbClr val="002060"/>
            </a:solidFill>
            <a:prstDash val="solid"/>
            <a:miter lim="800000"/>
          </a:ln>
          <a:effectLst/>
        </p:spPr>
        <p:txBody>
          <a:bodyPr lIns="36000" tIns="36000" rIns="36000" bIns="36000"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90" name="Diamond 89">
            <a:extLst>
              <a:ext uri="{FF2B5EF4-FFF2-40B4-BE49-F238E27FC236}">
                <a16:creationId xmlns:a16="http://schemas.microsoft.com/office/drawing/2014/main" id="{BEE3D911-0859-4701-A0BE-1EA3EE9805B4}"/>
              </a:ext>
            </a:extLst>
          </p:cNvPr>
          <p:cNvSpPr/>
          <p:nvPr userDrawn="1"/>
        </p:nvSpPr>
        <p:spPr>
          <a:xfrm>
            <a:off x="3276997" y="2226781"/>
            <a:ext cx="105771" cy="115305"/>
          </a:xfrm>
          <a:prstGeom prst="diamond">
            <a:avLst/>
          </a:prstGeom>
          <a:solidFill>
            <a:srgbClr val="00C37B">
              <a:lumMod val="50000"/>
            </a:srgbClr>
          </a:solidFill>
          <a:ln w="12700" cap="flat" cmpd="sng" algn="ctr">
            <a:solidFill>
              <a:srgbClr val="002060"/>
            </a:solidFill>
            <a:prstDash val="solid"/>
            <a:miter lim="800000"/>
          </a:ln>
          <a:effectLst/>
        </p:spPr>
        <p:txBody>
          <a:bodyPr lIns="36000" tIns="36000" rIns="36000" bIns="36000"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91" name="Diamond 90">
            <a:extLst>
              <a:ext uri="{FF2B5EF4-FFF2-40B4-BE49-F238E27FC236}">
                <a16:creationId xmlns:a16="http://schemas.microsoft.com/office/drawing/2014/main" id="{44ABF033-1C2A-4114-903D-DBEF52F9DDF8}"/>
              </a:ext>
            </a:extLst>
          </p:cNvPr>
          <p:cNvSpPr/>
          <p:nvPr userDrawn="1"/>
        </p:nvSpPr>
        <p:spPr>
          <a:xfrm>
            <a:off x="4192073" y="2388849"/>
            <a:ext cx="105771" cy="115305"/>
          </a:xfrm>
          <a:prstGeom prst="diamond">
            <a:avLst/>
          </a:prstGeom>
          <a:solidFill>
            <a:srgbClr val="2B143D">
              <a:lumMod val="90000"/>
              <a:lumOff val="10000"/>
            </a:srgbClr>
          </a:solidFill>
          <a:ln w="12700" cap="flat" cmpd="sng" algn="ctr">
            <a:solidFill>
              <a:srgbClr val="002060"/>
            </a:solidFill>
            <a:prstDash val="solid"/>
            <a:miter lim="800000"/>
          </a:ln>
          <a:effectLst/>
        </p:spPr>
        <p:txBody>
          <a:bodyPr lIns="36000" tIns="36000" rIns="36000" bIns="36000"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92" name="Diamond 91">
            <a:extLst>
              <a:ext uri="{FF2B5EF4-FFF2-40B4-BE49-F238E27FC236}">
                <a16:creationId xmlns:a16="http://schemas.microsoft.com/office/drawing/2014/main" id="{8B5E17D7-50AF-4FDC-976B-0A510217DB40}"/>
              </a:ext>
            </a:extLst>
          </p:cNvPr>
          <p:cNvSpPr/>
          <p:nvPr userDrawn="1"/>
        </p:nvSpPr>
        <p:spPr>
          <a:xfrm>
            <a:off x="4547572" y="2226781"/>
            <a:ext cx="105771" cy="115305"/>
          </a:xfrm>
          <a:prstGeom prst="diamond">
            <a:avLst/>
          </a:prstGeom>
          <a:solidFill>
            <a:srgbClr val="00C37B">
              <a:lumMod val="50000"/>
            </a:srgbClr>
          </a:solidFill>
          <a:ln w="12700" cap="flat" cmpd="sng" algn="ctr">
            <a:solidFill>
              <a:srgbClr val="002060"/>
            </a:solidFill>
            <a:prstDash val="solid"/>
            <a:miter lim="800000"/>
          </a:ln>
          <a:effectLst/>
        </p:spPr>
        <p:txBody>
          <a:bodyPr lIns="36000" tIns="36000" rIns="36000" bIns="36000"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93" name="Diamond 92">
            <a:extLst>
              <a:ext uri="{FF2B5EF4-FFF2-40B4-BE49-F238E27FC236}">
                <a16:creationId xmlns:a16="http://schemas.microsoft.com/office/drawing/2014/main" id="{E2A8FB78-F9EE-4BB8-B8BC-54809856D877}"/>
              </a:ext>
            </a:extLst>
          </p:cNvPr>
          <p:cNvSpPr/>
          <p:nvPr userDrawn="1"/>
        </p:nvSpPr>
        <p:spPr>
          <a:xfrm>
            <a:off x="5280937" y="2388849"/>
            <a:ext cx="105771" cy="115305"/>
          </a:xfrm>
          <a:prstGeom prst="diamond">
            <a:avLst/>
          </a:prstGeom>
          <a:solidFill>
            <a:srgbClr val="2B143D">
              <a:lumMod val="90000"/>
              <a:lumOff val="10000"/>
            </a:srgbClr>
          </a:solidFill>
          <a:ln w="12700" cap="flat" cmpd="sng" algn="ctr">
            <a:solidFill>
              <a:srgbClr val="002060"/>
            </a:solidFill>
            <a:prstDash val="solid"/>
            <a:miter lim="800000"/>
          </a:ln>
          <a:effectLst/>
        </p:spPr>
        <p:txBody>
          <a:bodyPr lIns="36000" tIns="36000" rIns="36000" bIns="36000"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94" name="Diamond 93">
            <a:extLst>
              <a:ext uri="{FF2B5EF4-FFF2-40B4-BE49-F238E27FC236}">
                <a16:creationId xmlns:a16="http://schemas.microsoft.com/office/drawing/2014/main" id="{FE756C11-9ADC-4876-B4BB-D1D1FC5DF668}"/>
              </a:ext>
            </a:extLst>
          </p:cNvPr>
          <p:cNvSpPr/>
          <p:nvPr userDrawn="1"/>
        </p:nvSpPr>
        <p:spPr>
          <a:xfrm>
            <a:off x="5636437" y="2226781"/>
            <a:ext cx="105771" cy="115305"/>
          </a:xfrm>
          <a:prstGeom prst="diamond">
            <a:avLst/>
          </a:prstGeom>
          <a:solidFill>
            <a:srgbClr val="00C37B">
              <a:lumMod val="50000"/>
            </a:srgbClr>
          </a:solidFill>
          <a:ln w="12700" cap="flat" cmpd="sng" algn="ctr">
            <a:solidFill>
              <a:srgbClr val="002060"/>
            </a:solidFill>
            <a:prstDash val="solid"/>
            <a:miter lim="800000"/>
          </a:ln>
          <a:effectLst/>
        </p:spPr>
        <p:txBody>
          <a:bodyPr lIns="36000" tIns="36000" rIns="36000" bIns="36000"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95" name="Diamond 94">
            <a:extLst>
              <a:ext uri="{FF2B5EF4-FFF2-40B4-BE49-F238E27FC236}">
                <a16:creationId xmlns:a16="http://schemas.microsoft.com/office/drawing/2014/main" id="{D7A1B1CF-E657-4AEB-91DA-A9116484BB63}"/>
              </a:ext>
            </a:extLst>
          </p:cNvPr>
          <p:cNvSpPr/>
          <p:nvPr userDrawn="1"/>
        </p:nvSpPr>
        <p:spPr>
          <a:xfrm>
            <a:off x="6480043" y="2388849"/>
            <a:ext cx="105771" cy="115305"/>
          </a:xfrm>
          <a:prstGeom prst="diamond">
            <a:avLst/>
          </a:prstGeom>
          <a:solidFill>
            <a:srgbClr val="2B143D">
              <a:lumMod val="90000"/>
              <a:lumOff val="10000"/>
            </a:srgbClr>
          </a:solidFill>
          <a:ln w="12700" cap="flat" cmpd="sng" algn="ctr">
            <a:solidFill>
              <a:srgbClr val="002060"/>
            </a:solidFill>
            <a:prstDash val="solid"/>
            <a:miter lim="800000"/>
          </a:ln>
          <a:effectLst/>
        </p:spPr>
        <p:txBody>
          <a:bodyPr lIns="36000" tIns="36000" rIns="36000" bIns="36000"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96" name="Diamond 95">
            <a:extLst>
              <a:ext uri="{FF2B5EF4-FFF2-40B4-BE49-F238E27FC236}">
                <a16:creationId xmlns:a16="http://schemas.microsoft.com/office/drawing/2014/main" id="{D418D778-DD6B-46A8-A962-A7302F6B0AD9}"/>
              </a:ext>
            </a:extLst>
          </p:cNvPr>
          <p:cNvSpPr/>
          <p:nvPr userDrawn="1"/>
        </p:nvSpPr>
        <p:spPr>
          <a:xfrm>
            <a:off x="6835541" y="2226781"/>
            <a:ext cx="105771" cy="115305"/>
          </a:xfrm>
          <a:prstGeom prst="diamond">
            <a:avLst/>
          </a:prstGeom>
          <a:solidFill>
            <a:srgbClr val="00C37B">
              <a:lumMod val="50000"/>
            </a:srgbClr>
          </a:solidFill>
          <a:ln w="12700" cap="flat" cmpd="sng" algn="ctr">
            <a:solidFill>
              <a:srgbClr val="002060"/>
            </a:solidFill>
            <a:prstDash val="solid"/>
            <a:miter lim="800000"/>
          </a:ln>
          <a:effectLst/>
        </p:spPr>
        <p:txBody>
          <a:bodyPr lIns="36000" tIns="36000" rIns="36000" bIns="36000"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97" name="Diamond 96">
            <a:extLst>
              <a:ext uri="{FF2B5EF4-FFF2-40B4-BE49-F238E27FC236}">
                <a16:creationId xmlns:a16="http://schemas.microsoft.com/office/drawing/2014/main" id="{F27BC2E0-EC6E-410D-9808-E95681476AA3}"/>
              </a:ext>
            </a:extLst>
          </p:cNvPr>
          <p:cNvSpPr/>
          <p:nvPr userDrawn="1"/>
        </p:nvSpPr>
        <p:spPr>
          <a:xfrm>
            <a:off x="7890686" y="2388849"/>
            <a:ext cx="105771" cy="115305"/>
          </a:xfrm>
          <a:prstGeom prst="diamond">
            <a:avLst/>
          </a:prstGeom>
          <a:solidFill>
            <a:srgbClr val="2B143D">
              <a:lumMod val="90000"/>
              <a:lumOff val="10000"/>
            </a:srgbClr>
          </a:solidFill>
          <a:ln w="12700" cap="flat" cmpd="sng" algn="ctr">
            <a:solidFill>
              <a:srgbClr val="002060"/>
            </a:solidFill>
            <a:prstDash val="solid"/>
            <a:miter lim="800000"/>
          </a:ln>
          <a:effectLst/>
        </p:spPr>
        <p:txBody>
          <a:bodyPr lIns="36000" tIns="36000" rIns="36000" bIns="36000"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98" name="Diamond 97">
            <a:extLst>
              <a:ext uri="{FF2B5EF4-FFF2-40B4-BE49-F238E27FC236}">
                <a16:creationId xmlns:a16="http://schemas.microsoft.com/office/drawing/2014/main" id="{B374BDFC-78AF-4079-A1BE-824A721F0E18}"/>
              </a:ext>
            </a:extLst>
          </p:cNvPr>
          <p:cNvSpPr/>
          <p:nvPr userDrawn="1"/>
        </p:nvSpPr>
        <p:spPr>
          <a:xfrm>
            <a:off x="8246185" y="2226781"/>
            <a:ext cx="105771" cy="115305"/>
          </a:xfrm>
          <a:prstGeom prst="diamond">
            <a:avLst/>
          </a:prstGeom>
          <a:solidFill>
            <a:srgbClr val="00C37B">
              <a:lumMod val="50000"/>
            </a:srgbClr>
          </a:solidFill>
          <a:ln w="12700" cap="flat" cmpd="sng" algn="ctr">
            <a:solidFill>
              <a:srgbClr val="002060"/>
            </a:solidFill>
            <a:prstDash val="solid"/>
            <a:miter lim="800000"/>
          </a:ln>
          <a:effectLst/>
        </p:spPr>
        <p:txBody>
          <a:bodyPr lIns="36000" tIns="36000" rIns="36000" bIns="36000"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99" name="Diamond 98">
            <a:extLst>
              <a:ext uri="{FF2B5EF4-FFF2-40B4-BE49-F238E27FC236}">
                <a16:creationId xmlns:a16="http://schemas.microsoft.com/office/drawing/2014/main" id="{87AA56D3-49E9-4615-98E0-0366DFF2333A}"/>
              </a:ext>
            </a:extLst>
          </p:cNvPr>
          <p:cNvSpPr/>
          <p:nvPr userDrawn="1"/>
        </p:nvSpPr>
        <p:spPr>
          <a:xfrm>
            <a:off x="9062579" y="2388849"/>
            <a:ext cx="105771" cy="115305"/>
          </a:xfrm>
          <a:prstGeom prst="diamond">
            <a:avLst/>
          </a:prstGeom>
          <a:solidFill>
            <a:srgbClr val="2B143D">
              <a:lumMod val="90000"/>
              <a:lumOff val="10000"/>
            </a:srgbClr>
          </a:solidFill>
          <a:ln w="12700" cap="flat" cmpd="sng" algn="ctr">
            <a:solidFill>
              <a:srgbClr val="002060"/>
            </a:solidFill>
            <a:prstDash val="solid"/>
            <a:miter lim="800000"/>
          </a:ln>
          <a:effectLst/>
        </p:spPr>
        <p:txBody>
          <a:bodyPr lIns="36000" tIns="36000" rIns="36000" bIns="36000"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00" name="Diamond 99">
            <a:extLst>
              <a:ext uri="{FF2B5EF4-FFF2-40B4-BE49-F238E27FC236}">
                <a16:creationId xmlns:a16="http://schemas.microsoft.com/office/drawing/2014/main" id="{211CE16C-A316-4B98-8C40-76D2EADB98A8}"/>
              </a:ext>
            </a:extLst>
          </p:cNvPr>
          <p:cNvSpPr/>
          <p:nvPr userDrawn="1"/>
        </p:nvSpPr>
        <p:spPr>
          <a:xfrm>
            <a:off x="9418077" y="2226781"/>
            <a:ext cx="105771" cy="115305"/>
          </a:xfrm>
          <a:prstGeom prst="diamond">
            <a:avLst/>
          </a:prstGeom>
          <a:solidFill>
            <a:srgbClr val="00C37B">
              <a:lumMod val="50000"/>
            </a:srgbClr>
          </a:solidFill>
          <a:ln w="12700" cap="flat" cmpd="sng" algn="ctr">
            <a:solidFill>
              <a:srgbClr val="002060"/>
            </a:solidFill>
            <a:prstDash val="solid"/>
            <a:miter lim="800000"/>
          </a:ln>
          <a:effectLst/>
        </p:spPr>
        <p:txBody>
          <a:bodyPr lIns="36000" tIns="36000" rIns="36000" bIns="36000"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650E1306-63F4-4163-90E3-12C6444A3D3F}"/>
              </a:ext>
            </a:extLst>
          </p:cNvPr>
          <p:cNvSpPr txBox="1"/>
          <p:nvPr userDrawn="1"/>
        </p:nvSpPr>
        <p:spPr>
          <a:xfrm>
            <a:off x="712761" y="2621550"/>
            <a:ext cx="1291873" cy="195814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algn="r"/>
            <a:r>
              <a:rPr lang="fr-FR" sz="800">
                <a:latin typeface="Verdana"/>
              </a:rPr>
              <a:t>Weekly Event Data</a:t>
            </a:r>
          </a:p>
        </p:txBody>
      </p:sp>
    </p:spTree>
    <p:extLst>
      <p:ext uri="{BB962C8B-B14F-4D97-AF65-F5344CB8AC3E}">
        <p14:creationId xmlns:p14="http://schemas.microsoft.com/office/powerpoint/2010/main" val="14843498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657019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seul">
  <p:cSld name="1_Titre seul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43"/>
          <p:cNvSpPr txBox="1">
            <a:spLocks noGrp="1"/>
          </p:cNvSpPr>
          <p:nvPr>
            <p:ph type="title"/>
          </p:nvPr>
        </p:nvSpPr>
        <p:spPr>
          <a:xfrm>
            <a:off x="1001029" y="10161"/>
            <a:ext cx="10343951" cy="865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000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939658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e avec un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1BF3A9F-5739-4B40-A377-C403E92DB70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63276" y="898213"/>
            <a:ext cx="5940000" cy="360000"/>
          </a:xfrm>
        </p:spPr>
        <p:txBody>
          <a:bodyPr anchor="t"/>
          <a:lstStyle>
            <a:lvl1pPr marL="0" indent="0">
              <a:buNone/>
              <a:defRPr sz="15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7E748F74-A8DF-40EA-847A-446CF8437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26588" y="367624"/>
            <a:ext cx="502136" cy="252000"/>
          </a:xfrm>
          <a:prstGeom prst="rect">
            <a:avLst/>
          </a:prstGeom>
        </p:spPr>
        <p:txBody>
          <a:bodyPr/>
          <a:lstStyle/>
          <a:p>
            <a:fld id="{975A587B-5814-4D9B-9598-FE9CB954CB01}" type="slidenum">
              <a:rPr lang="fr-FR" smtClean="0"/>
              <a:t>‹N°›</a:t>
            </a:fld>
            <a:endParaRPr lang="fr-FR"/>
          </a:p>
        </p:txBody>
      </p: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8C7A5F77-9A92-46CF-AF0E-296CA94F051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3275" y="1260477"/>
            <a:ext cx="5940000" cy="4652643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9340C1FC-4EE4-4FA5-B296-613B4A4883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91440"/>
            <a:ext cx="10972800" cy="865739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17" name="Espace réservé pour une image  2">
            <a:extLst>
              <a:ext uri="{FF2B5EF4-FFF2-40B4-BE49-F238E27FC236}">
                <a16:creationId xmlns:a16="http://schemas.microsoft.com/office/drawing/2014/main" id="{23B79FC9-74A8-45B3-BF0C-3D0AE3E74DBA}"/>
              </a:ext>
            </a:extLst>
          </p:cNvPr>
          <p:cNvSpPr>
            <a:spLocks noGrp="1"/>
          </p:cNvSpPr>
          <p:nvPr>
            <p:ph type="pic" idx="17"/>
          </p:nvPr>
        </p:nvSpPr>
        <p:spPr>
          <a:xfrm>
            <a:off x="6775768" y="1260477"/>
            <a:ext cx="5416232" cy="4652643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</a:p>
        </p:txBody>
      </p:sp>
    </p:spTree>
    <p:extLst>
      <p:ext uri="{BB962C8B-B14F-4D97-AF65-F5344CB8AC3E}">
        <p14:creationId xmlns:p14="http://schemas.microsoft.com/office/powerpoint/2010/main" val="187873191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000" b="1" i="1">
                <a:solidFill>
                  <a:srgbClr val="7E7E7E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rgbClr val="00396F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8/16/2025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300" b="0" i="0">
                <a:solidFill>
                  <a:srgbClr val="00396F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15" dirty="0"/>
              <a:t>‹N°›</a:t>
            </a:fld>
            <a:endParaRPr spc="15" dirty="0"/>
          </a:p>
        </p:txBody>
      </p:sp>
    </p:spTree>
    <p:extLst>
      <p:ext uri="{BB962C8B-B14F-4D97-AF65-F5344CB8AC3E}">
        <p14:creationId xmlns:p14="http://schemas.microsoft.com/office/powerpoint/2010/main" val="8004346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650" b="0" i="0">
                <a:solidFill>
                  <a:srgbClr val="00396F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8/18/2025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700" b="0" i="0">
                <a:solidFill>
                  <a:srgbClr val="A6A6A6"/>
                </a:solidFill>
                <a:latin typeface="Microsoft Sans Serif"/>
                <a:cs typeface="Microsoft Sans Serif"/>
              </a:defRPr>
            </a:lvl1pPr>
          </a:lstStyle>
          <a:p>
            <a:pPr marL="164846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z="1300" spc="-50" dirty="0">
                <a:solidFill>
                  <a:srgbClr val="00396F"/>
                </a:solidFill>
                <a:latin typeface="Arial MT"/>
                <a:cs typeface="Arial MT"/>
              </a:rPr>
              <a:t>‹N°›</a:t>
            </a:fld>
            <a:endParaRPr sz="1300">
              <a:latin typeface="Arial MT"/>
              <a:cs typeface="Arial MT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650" b="0" i="0">
                <a:solidFill>
                  <a:srgbClr val="00396F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7450581" y="1329944"/>
            <a:ext cx="4344034" cy="36175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1" i="0">
                <a:solidFill>
                  <a:srgbClr val="4F81BC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8/18/2025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700" b="0" i="0">
                <a:solidFill>
                  <a:srgbClr val="A6A6A6"/>
                </a:solidFill>
                <a:latin typeface="Microsoft Sans Serif"/>
                <a:cs typeface="Microsoft Sans Serif"/>
              </a:defRPr>
            </a:lvl1pPr>
          </a:lstStyle>
          <a:p>
            <a:pPr marL="164846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z="1300" spc="-50" dirty="0">
                <a:solidFill>
                  <a:srgbClr val="00396F"/>
                </a:solidFill>
                <a:latin typeface="Arial MT"/>
                <a:cs typeface="Arial MT"/>
              </a:rPr>
              <a:t>‹N°›</a:t>
            </a:fld>
            <a:endParaRPr sz="1300">
              <a:latin typeface="Arial MT"/>
              <a:cs typeface="Arial MT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9BBA58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bg 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3994403" cy="6857998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950720" y="0"/>
            <a:ext cx="3994404" cy="4337304"/>
          </a:xfrm>
          <a:prstGeom prst="rect">
            <a:avLst/>
          </a:prstGeom>
        </p:spPr>
      </p:pic>
      <p:pic>
        <p:nvPicPr>
          <p:cNvPr id="19" name="bg object 1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34440" y="3150107"/>
            <a:ext cx="3994404" cy="3707890"/>
          </a:xfrm>
          <a:prstGeom prst="rect">
            <a:avLst/>
          </a:prstGeom>
        </p:spPr>
      </p:pic>
      <p:pic>
        <p:nvPicPr>
          <p:cNvPr id="20" name="bg object 2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185160" y="635507"/>
            <a:ext cx="3994403" cy="6222489"/>
          </a:xfrm>
          <a:prstGeom prst="rect">
            <a:avLst/>
          </a:prstGeom>
        </p:spPr>
      </p:pic>
      <p:pic>
        <p:nvPicPr>
          <p:cNvPr id="21" name="bg object 2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135880" y="0"/>
            <a:ext cx="3994404" cy="4974208"/>
          </a:xfrm>
          <a:prstGeom prst="rect">
            <a:avLst/>
          </a:prstGeom>
        </p:spPr>
      </p:pic>
      <p:pic>
        <p:nvPicPr>
          <p:cNvPr id="22" name="bg object 2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371843" y="1274063"/>
            <a:ext cx="3994404" cy="5583933"/>
          </a:xfrm>
          <a:prstGeom prst="rect">
            <a:avLst/>
          </a:prstGeom>
        </p:spPr>
      </p:pic>
      <p:pic>
        <p:nvPicPr>
          <p:cNvPr id="23" name="bg object 23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322564" y="0"/>
            <a:ext cx="3869435" cy="5609844"/>
          </a:xfrm>
          <a:prstGeom prst="rect">
            <a:avLst/>
          </a:prstGeom>
        </p:spPr>
      </p:pic>
      <p:pic>
        <p:nvPicPr>
          <p:cNvPr id="24" name="bg object 24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9552431" y="1906522"/>
            <a:ext cx="2639568" cy="4951474"/>
          </a:xfrm>
          <a:prstGeom prst="rect">
            <a:avLst/>
          </a:prstGeom>
        </p:spPr>
      </p:pic>
      <p:sp>
        <p:nvSpPr>
          <p:cNvPr id="25" name="bg object 25"/>
          <p:cNvSpPr/>
          <p:nvPr/>
        </p:nvSpPr>
        <p:spPr>
          <a:xfrm>
            <a:off x="1312925" y="247650"/>
            <a:ext cx="9568180" cy="6364605"/>
          </a:xfrm>
          <a:custGeom>
            <a:avLst/>
            <a:gdLst/>
            <a:ahLst/>
            <a:cxnLst/>
            <a:rect l="l" t="t" r="r" b="b"/>
            <a:pathLst>
              <a:path w="9568180" h="6364605">
                <a:moveTo>
                  <a:pt x="9567672" y="0"/>
                </a:moveTo>
                <a:lnTo>
                  <a:pt x="0" y="0"/>
                </a:lnTo>
                <a:lnTo>
                  <a:pt x="0" y="6364224"/>
                </a:lnTo>
                <a:lnTo>
                  <a:pt x="9567672" y="6364224"/>
                </a:lnTo>
                <a:lnTo>
                  <a:pt x="9567672" y="0"/>
                </a:lnTo>
                <a:close/>
              </a:path>
            </a:pathLst>
          </a:custGeom>
          <a:solidFill>
            <a:srgbClr val="00457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bg object 26"/>
          <p:cNvSpPr/>
          <p:nvPr/>
        </p:nvSpPr>
        <p:spPr>
          <a:xfrm>
            <a:off x="1312925" y="247650"/>
            <a:ext cx="9568180" cy="6364605"/>
          </a:xfrm>
          <a:custGeom>
            <a:avLst/>
            <a:gdLst/>
            <a:ahLst/>
            <a:cxnLst/>
            <a:rect l="l" t="t" r="r" b="b"/>
            <a:pathLst>
              <a:path w="9568180" h="6364605">
                <a:moveTo>
                  <a:pt x="0" y="6364224"/>
                </a:moveTo>
                <a:lnTo>
                  <a:pt x="9567672" y="6364224"/>
                </a:lnTo>
                <a:lnTo>
                  <a:pt x="9567672" y="0"/>
                </a:lnTo>
                <a:lnTo>
                  <a:pt x="0" y="0"/>
                </a:lnTo>
                <a:lnTo>
                  <a:pt x="0" y="6364224"/>
                </a:lnTo>
                <a:close/>
              </a:path>
            </a:pathLst>
          </a:custGeom>
          <a:ln w="25400">
            <a:solidFill>
              <a:srgbClr val="385D8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650" b="0" i="0">
                <a:solidFill>
                  <a:srgbClr val="00396F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8/18/2025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700" b="0" i="0">
                <a:solidFill>
                  <a:srgbClr val="A6A6A6"/>
                </a:solidFill>
                <a:latin typeface="Microsoft Sans Serif"/>
                <a:cs typeface="Microsoft Sans Serif"/>
              </a:defRPr>
            </a:lvl1pPr>
          </a:lstStyle>
          <a:p>
            <a:pPr marL="164846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z="1300" spc="-50" dirty="0">
                <a:solidFill>
                  <a:srgbClr val="00396F"/>
                </a:solidFill>
                <a:latin typeface="Arial MT"/>
                <a:cs typeface="Arial MT"/>
              </a:rPr>
              <a:t>‹N°›</a:t>
            </a:fld>
            <a:endParaRPr sz="1300">
              <a:latin typeface="Arial MT"/>
              <a:cs typeface="Arial MT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8/18/2025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700" b="0" i="0">
                <a:solidFill>
                  <a:srgbClr val="A6A6A6"/>
                </a:solidFill>
                <a:latin typeface="Microsoft Sans Serif"/>
                <a:cs typeface="Microsoft Sans Serif"/>
              </a:defRPr>
            </a:lvl1pPr>
          </a:lstStyle>
          <a:p>
            <a:pPr marL="164846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z="1300" spc="-50" dirty="0">
                <a:solidFill>
                  <a:srgbClr val="00396F"/>
                </a:solidFill>
                <a:latin typeface="Arial MT"/>
                <a:cs typeface="Arial MT"/>
              </a:rPr>
              <a:t>‹N°›</a:t>
            </a:fld>
            <a:endParaRPr sz="1300">
              <a:latin typeface="Arial MT"/>
              <a:cs typeface="Arial MT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9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70" imgH="270" progId="TCLayout.ActiveDocument.1">
                  <p:embed/>
                </p:oleObj>
              </mc:Choice>
              <mc:Fallback>
                <p:oleObj name="think-cell Slide" r:id="rId3" imgW="270" imgH="270" progId="TCLayout.ActiveDocument.1">
                  <p:embed/>
                  <p:pic>
                    <p:nvPicPr>
                      <p:cNvPr id="5" name="Object 4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9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1027" y="10160"/>
            <a:ext cx="10343951" cy="865739"/>
          </a:xfrm>
        </p:spPr>
        <p:txBody>
          <a:bodyPr vert="horz" lIns="0" tIns="180000" rIns="0" bIns="0" rtlCol="0" anchor="t">
            <a:noAutofit/>
          </a:bodyPr>
          <a:lstStyle>
            <a:lvl1pPr>
              <a:defRPr lang="en-GB" dirty="0"/>
            </a:lvl1pPr>
          </a:lstStyle>
          <a:p>
            <a:pPr lvl="0"/>
            <a:r>
              <a:rPr lang="fr-FR"/>
              <a:t>Modifiez le style du titre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63516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09600" y="1815353"/>
            <a:ext cx="10972800" cy="4301815"/>
          </a:xfrm>
        </p:spPr>
        <p:txBody>
          <a:bodyPr numCol="1">
            <a:normAutofit/>
          </a:bodyPr>
          <a:lstStyle>
            <a:lvl1pPr>
              <a:spcBef>
                <a:spcPts val="0"/>
              </a:spcBef>
              <a:buSzPct val="110000"/>
              <a:defRPr sz="1600" b="0"/>
            </a:lvl1pPr>
            <a:lvl2pPr marL="831830" indent="-351358">
              <a:spcBef>
                <a:spcPts val="0"/>
              </a:spcBef>
              <a:defRPr sz="1600"/>
            </a:lvl2pPr>
            <a:lvl3pPr marL="1314418" indent="-361942">
              <a:spcBef>
                <a:spcPts val="0"/>
              </a:spcBef>
              <a:buClrTx/>
              <a:defRPr sz="1600"/>
            </a:lvl3pPr>
            <a:lvl4pPr marL="1794888" indent="-361942">
              <a:spcBef>
                <a:spcPts val="0"/>
              </a:spcBef>
              <a:buClrTx/>
              <a:defRPr sz="1467"/>
            </a:lvl4pPr>
            <a:lvl5pPr>
              <a:spcBef>
                <a:spcPts val="0"/>
              </a:spcBef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  <a:p>
            <a:pPr lvl="3"/>
            <a:endParaRPr lang="fr-FR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CE65DBF-44B7-48C8-91E1-353CAB161A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0160"/>
            <a:ext cx="10972800" cy="865739"/>
          </a:xfrm>
        </p:spPr>
        <p:txBody>
          <a:bodyPr vert="horz" lIns="0" tIns="180000" rIns="0" bIns="0" rtlCol="0" anchor="t">
            <a:noAutofit/>
          </a:bodyPr>
          <a:lstStyle>
            <a:lvl1pPr>
              <a:defRPr lang="en-GB" dirty="0"/>
            </a:lvl1pPr>
          </a:lstStyle>
          <a:p>
            <a:pPr lvl="0"/>
            <a:r>
              <a:rPr lang="fr-FR"/>
              <a:t>Modifiez le style du titre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9375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Vo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3">
            <a:extLst>
              <a:ext uri="{FF2B5EF4-FFF2-40B4-BE49-F238E27FC236}">
                <a16:creationId xmlns:a16="http://schemas.microsoft.com/office/drawing/2014/main" id="{FD19E731-8E64-439C-A4AE-D62FDB67583C}"/>
              </a:ext>
            </a:extLst>
          </p:cNvPr>
          <p:cNvSpPr txBox="1">
            <a:spLocks/>
          </p:cNvSpPr>
          <p:nvPr userDrawn="1"/>
        </p:nvSpPr>
        <p:spPr>
          <a:xfrm>
            <a:off x="9347200" y="6330918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rgbClr val="003A7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rgbClr val="003A7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rgbClr val="003A7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rgbClr val="003A7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rgbClr val="003A7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rgbClr val="003A7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rgbClr val="003A7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rgbClr val="003A7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rgbClr val="003A7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fr-FR" sz="1333" smtClean="0"/>
              <a:pPr/>
              <a:t>‹N°›</a:t>
            </a:fld>
            <a:endParaRPr lang="fr-FR" sz="1333"/>
          </a:p>
        </p:txBody>
      </p:sp>
      <p:pic>
        <p:nvPicPr>
          <p:cNvPr id="3" name="Image 3">
            <a:extLst>
              <a:ext uri="{FF2B5EF4-FFF2-40B4-BE49-F238E27FC236}">
                <a16:creationId xmlns:a16="http://schemas.microsoft.com/office/drawing/2014/main" id="{8734E0FB-DB0B-4682-AE3E-A673ACFAE3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5" b="85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5644A538-28E7-4FD1-8B65-3FCCC20415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846320"/>
            <a:ext cx="10972800" cy="53848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2F0C5CF-88C9-47A6-8CC1-31C630BF030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9600" y="5465780"/>
            <a:ext cx="10972800" cy="537633"/>
          </a:xfrm>
          <a:prstGeom prst="rect">
            <a:avLst/>
          </a:prstGeom>
        </p:spPr>
        <p:txBody>
          <a:bodyPr anchor="ctr"/>
          <a:lstStyle>
            <a:lvl1pPr marL="169329" indent="0">
              <a:buNone/>
              <a:defRPr sz="1867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370F8001-E28C-492C-BC71-57C0DE0617C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601" y="6171101"/>
            <a:ext cx="5882640" cy="4532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lvl1pPr marL="169329" indent="0">
              <a:lnSpc>
                <a:spcPct val="100000"/>
              </a:lnSpc>
              <a:spcBef>
                <a:spcPts val="0"/>
              </a:spcBef>
              <a:buNone/>
              <a:defRPr lang="en-US" sz="1867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marL="169329" marR="0" lvl="0" indent="0" algn="l" rtl="0" fontAlgn="auto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rgbClr val="003A70"/>
              </a:buClr>
              <a:buSzPts val="1600"/>
              <a:buFont typeface="Arial"/>
              <a:buNone/>
              <a:tabLst/>
            </a:pPr>
            <a:r>
              <a:rPr lang="en-US"/>
              <a:t>Click to insert presenter, location, and date</a:t>
            </a:r>
          </a:p>
        </p:txBody>
      </p:sp>
    </p:spTree>
    <p:extLst>
      <p:ext uri="{BB962C8B-B14F-4D97-AF65-F5344CB8AC3E}">
        <p14:creationId xmlns:p14="http://schemas.microsoft.com/office/powerpoint/2010/main" val="1553251933"/>
      </p:ext>
    </p:extLst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Void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3">
            <a:extLst>
              <a:ext uri="{FF2B5EF4-FFF2-40B4-BE49-F238E27FC236}">
                <a16:creationId xmlns:a16="http://schemas.microsoft.com/office/drawing/2014/main" id="{FD19E731-8E64-439C-A4AE-D62FDB67583C}"/>
              </a:ext>
            </a:extLst>
          </p:cNvPr>
          <p:cNvSpPr txBox="1">
            <a:spLocks/>
          </p:cNvSpPr>
          <p:nvPr userDrawn="1"/>
        </p:nvSpPr>
        <p:spPr>
          <a:xfrm>
            <a:off x="9347200" y="6330918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rgbClr val="003A7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rgbClr val="003A7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rgbClr val="003A7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rgbClr val="003A7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rgbClr val="003A7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rgbClr val="003A7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rgbClr val="003A7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rgbClr val="003A7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rgbClr val="003A7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fr-FR" sz="1333" smtClean="0"/>
              <a:pPr/>
              <a:t>‹N°›</a:t>
            </a:fld>
            <a:endParaRPr lang="fr-FR" sz="1333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644A538-28E7-4FD1-8B65-3FCCC20415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846320"/>
            <a:ext cx="10972800" cy="538480"/>
          </a:xfrm>
        </p:spPr>
        <p:txBody>
          <a:bodyPr/>
          <a:lstStyle>
            <a:lvl1pPr algn="ctr">
              <a:defRPr>
                <a:solidFill>
                  <a:srgbClr val="004575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2F0C5CF-88C9-47A6-8CC1-31C630BF030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9600" y="5465780"/>
            <a:ext cx="10972800" cy="537633"/>
          </a:xfrm>
          <a:prstGeom prst="rect">
            <a:avLst/>
          </a:prstGeom>
        </p:spPr>
        <p:txBody>
          <a:bodyPr anchor="ctr"/>
          <a:lstStyle>
            <a:lvl1pPr marL="169329" indent="0">
              <a:buNone/>
              <a:defRPr sz="1867" b="0">
                <a:solidFill>
                  <a:srgbClr val="004575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370F8001-E28C-492C-BC71-57C0DE0617C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601" y="6171101"/>
            <a:ext cx="5882640" cy="4532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lvl1pPr marL="169329" indent="0">
              <a:lnSpc>
                <a:spcPct val="100000"/>
              </a:lnSpc>
              <a:spcBef>
                <a:spcPts val="0"/>
              </a:spcBef>
              <a:buNone/>
              <a:defRPr lang="en-US" sz="1867" b="0" i="0" u="none" strike="noStrike" cap="none" dirty="0">
                <a:solidFill>
                  <a:srgbClr val="004575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marL="169329" marR="0" lvl="0" indent="0" algn="l" rtl="0" fontAlgn="auto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rgbClr val="003A70"/>
              </a:buClr>
              <a:buSzPts val="1600"/>
              <a:buFont typeface="Arial"/>
              <a:buNone/>
              <a:tabLst/>
            </a:pPr>
            <a:r>
              <a:rPr lang="en-US"/>
              <a:t>Click to insert presenter, location, and date</a:t>
            </a:r>
          </a:p>
        </p:txBody>
      </p:sp>
      <p:pic>
        <p:nvPicPr>
          <p:cNvPr id="9" name="Picture 8" descr="A picture containing logo&#10;&#10;Description automatically generated">
            <a:extLst>
              <a:ext uri="{FF2B5EF4-FFF2-40B4-BE49-F238E27FC236}">
                <a16:creationId xmlns:a16="http://schemas.microsoft.com/office/drawing/2014/main" id="{58102703-2645-44CC-8B02-A77A743E09A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961629" y="1954449"/>
            <a:ext cx="4291512" cy="28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2923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4.jp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3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13" Type="http://schemas.openxmlformats.org/officeDocument/2006/relationships/slideLayout" Target="../slideLayouts/slideLayout18.xml"/><Relationship Id="rId18" Type="http://schemas.openxmlformats.org/officeDocument/2006/relationships/image" Target="../media/image16.jpeg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7.xml"/><Relationship Id="rId17" Type="http://schemas.openxmlformats.org/officeDocument/2006/relationships/image" Target="../media/image15.png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0.xml"/><Relationship Id="rId15" Type="http://schemas.openxmlformats.org/officeDocument/2006/relationships/image" Target="../media/image13.jpeg"/><Relationship Id="rId10" Type="http://schemas.openxmlformats.org/officeDocument/2006/relationships/slideLayout" Target="../slideLayouts/slideLayout15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1411033" y="6502165"/>
            <a:ext cx="5868035" cy="0"/>
          </a:xfrm>
          <a:custGeom>
            <a:avLst/>
            <a:gdLst/>
            <a:ahLst/>
            <a:cxnLst/>
            <a:rect l="l" t="t" r="r" b="b"/>
            <a:pathLst>
              <a:path w="5868034">
                <a:moveTo>
                  <a:pt x="0" y="0"/>
                </a:moveTo>
                <a:lnTo>
                  <a:pt x="5867590" y="0"/>
                </a:lnTo>
              </a:path>
            </a:pathLst>
          </a:custGeom>
          <a:ln w="26327">
            <a:solidFill>
              <a:srgbClr val="00396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8029956" y="6502165"/>
            <a:ext cx="3057525" cy="0"/>
          </a:xfrm>
          <a:custGeom>
            <a:avLst/>
            <a:gdLst/>
            <a:ahLst/>
            <a:cxnLst/>
            <a:rect l="l" t="t" r="r" b="b"/>
            <a:pathLst>
              <a:path w="3057525">
                <a:moveTo>
                  <a:pt x="0" y="0"/>
                </a:moveTo>
                <a:lnTo>
                  <a:pt x="3056953" y="0"/>
                </a:lnTo>
              </a:path>
            </a:pathLst>
          </a:custGeom>
          <a:ln w="26327">
            <a:solidFill>
              <a:srgbClr val="00396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8" name="bg object 1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289036" y="6193534"/>
            <a:ext cx="1700783" cy="598930"/>
          </a:xfrm>
          <a:prstGeom prst="rect">
            <a:avLst/>
          </a:prstGeom>
        </p:spPr>
      </p:pic>
      <p:pic>
        <p:nvPicPr>
          <p:cNvPr id="19" name="bg object 1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09600" y="6181342"/>
            <a:ext cx="946404" cy="623314"/>
          </a:xfrm>
          <a:prstGeom prst="rect">
            <a:avLst/>
          </a:prstGeom>
        </p:spPr>
      </p:pic>
      <p:pic>
        <p:nvPicPr>
          <p:cNvPr id="20" name="bg object 20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7315274" y="6352435"/>
            <a:ext cx="664287" cy="299566"/>
          </a:xfrm>
          <a:prstGeom prst="rect">
            <a:avLst/>
          </a:prstGeom>
        </p:spPr>
      </p:pic>
      <p:pic>
        <p:nvPicPr>
          <p:cNvPr id="21" name="bg object 21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0248900" y="6301740"/>
            <a:ext cx="1092707" cy="382523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18819" y="96138"/>
            <a:ext cx="5389245" cy="4318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650" b="0" i="0">
                <a:solidFill>
                  <a:srgbClr val="00396F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365366" y="1534794"/>
            <a:ext cx="5153025" cy="15468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8/18/2025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0251440" y="6412353"/>
            <a:ext cx="1794128" cy="2873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00" b="0" i="0">
                <a:solidFill>
                  <a:srgbClr val="A6A6A6"/>
                </a:solidFill>
                <a:latin typeface="Microsoft Sans Serif"/>
                <a:cs typeface="Microsoft Sans Serif"/>
              </a:defRPr>
            </a:lvl1pPr>
          </a:lstStyle>
          <a:p>
            <a:pPr marL="164846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z="1300" spc="-50" dirty="0">
                <a:solidFill>
                  <a:srgbClr val="00396F"/>
                </a:solidFill>
                <a:latin typeface="Arial MT"/>
                <a:cs typeface="Arial MT"/>
              </a:rPr>
              <a:t>‹N°›</a:t>
            </a:fld>
            <a:endParaRPr sz="1300">
              <a:latin typeface="Arial MT"/>
              <a:cs typeface="Arial MT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7131121-5ADC-4815-81C0-A6D02004D4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347761"/>
            <a:ext cx="10972800" cy="44674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609600" y="10160"/>
            <a:ext cx="10972800" cy="865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003A7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03A7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cxnSp>
        <p:nvCxnSpPr>
          <p:cNvPr id="9" name="Google Shape;14;p1">
            <a:extLst>
              <a:ext uri="{FF2B5EF4-FFF2-40B4-BE49-F238E27FC236}">
                <a16:creationId xmlns:a16="http://schemas.microsoft.com/office/drawing/2014/main" id="{62C512A2-79C3-4B00-A471-7DADE7C337FB}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1415953" y="6493024"/>
            <a:ext cx="9666400" cy="16800"/>
          </a:xfrm>
          <a:prstGeom prst="straightConnector1">
            <a:avLst/>
          </a:prstGeom>
          <a:noFill/>
          <a:ln w="9525" cap="flat" cmpd="sng">
            <a:solidFill>
              <a:srgbClr val="003A7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23DB0126-FA19-4120-8335-BBC3C7D3825C}"/>
              </a:ext>
            </a:extLst>
          </p:cNvPr>
          <p:cNvSpPr/>
          <p:nvPr userDrawn="1"/>
        </p:nvSpPr>
        <p:spPr>
          <a:xfrm>
            <a:off x="7279369" y="6234000"/>
            <a:ext cx="750596" cy="451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fr-FR" sz="1867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pic>
        <p:nvPicPr>
          <p:cNvPr id="12" name="Picture 2" descr="Logo">
            <a:extLst>
              <a:ext uri="{FF2B5EF4-FFF2-40B4-BE49-F238E27FC236}">
                <a16:creationId xmlns:a16="http://schemas.microsoft.com/office/drawing/2014/main" id="{13CEC2D1-18EB-4E12-9719-FF3DBFA1EAB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9641" y="6193024"/>
            <a:ext cx="1700049" cy="6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D:\Documents\Hi-Paris\Présentations\logo-Hi-paris-petit.png">
            <a:extLst>
              <a:ext uri="{FF2B5EF4-FFF2-40B4-BE49-F238E27FC236}">
                <a16:creationId xmlns:a16="http://schemas.microsoft.com/office/drawing/2014/main" id="{B74370E6-D7A3-4CB2-92AF-2CFAAFCDD2D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6181024"/>
            <a:ext cx="946451" cy="6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Espace réservé du numéro de diapositive 3">
            <a:extLst>
              <a:ext uri="{FF2B5EF4-FFF2-40B4-BE49-F238E27FC236}">
                <a16:creationId xmlns:a16="http://schemas.microsoft.com/office/drawing/2014/main" id="{0CE91C63-0C15-4A0E-9B6B-1A607DF5425B}"/>
              </a:ext>
            </a:extLst>
          </p:cNvPr>
          <p:cNvSpPr txBox="1">
            <a:spLocks/>
          </p:cNvSpPr>
          <p:nvPr userDrawn="1"/>
        </p:nvSpPr>
        <p:spPr>
          <a:xfrm>
            <a:off x="11601702" y="6330918"/>
            <a:ext cx="59029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rgbClr val="003A7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rgbClr val="003A7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rgbClr val="003A7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rgbClr val="003A7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rgbClr val="003A7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rgbClr val="003A7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rgbClr val="003A7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rgbClr val="003A7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rgbClr val="003A7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fr-FR" sz="1333" b="0" i="0" u="none" strike="noStrike" kern="0" cap="none" spc="0" normalizeH="0" baseline="0" noProof="0" smtClean="0">
                <a:ln>
                  <a:noFill/>
                </a:ln>
                <a:solidFill>
                  <a:srgbClr val="003A7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‹N°›</a:t>
            </a:fld>
            <a:endParaRPr kumimoji="0" lang="fr-FR" sz="1333" b="0" i="0" u="none" strike="noStrike" kern="0" cap="none" spc="0" normalizeH="0" baseline="0" noProof="0">
              <a:ln>
                <a:noFill/>
              </a:ln>
              <a:solidFill>
                <a:srgbClr val="003A7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18" name="Google Shape;13;p1" descr="HEC PARIS-01.png">
            <a:extLst>
              <a:ext uri="{FF2B5EF4-FFF2-40B4-BE49-F238E27FC236}">
                <a16:creationId xmlns:a16="http://schemas.microsoft.com/office/drawing/2014/main" id="{DD2D3C90-70DE-4E72-8425-740E34D13EB1}"/>
              </a:ext>
            </a:extLst>
          </p:cNvPr>
          <p:cNvPicPr preferRelativeResize="0">
            <a:picLocks noChangeAspect="1"/>
          </p:cNvPicPr>
          <p:nvPr userDrawn="1"/>
        </p:nvPicPr>
        <p:blipFill rotWithShape="1">
          <a:blip r:embed="rId17">
            <a:alphaModFix/>
          </a:blip>
          <a:srcRect/>
          <a:stretch/>
        </p:blipFill>
        <p:spPr>
          <a:xfrm>
            <a:off x="7279370" y="6301024"/>
            <a:ext cx="750596" cy="38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Image 3">
            <a:extLst>
              <a:ext uri="{FF2B5EF4-FFF2-40B4-BE49-F238E27FC236}">
                <a16:creationId xmlns:a16="http://schemas.microsoft.com/office/drawing/2014/main" id="{D68CB92B-83BB-4311-BF70-E518DF103BFE}"/>
              </a:ext>
            </a:extLst>
          </p:cNvPr>
          <p:cNvPicPr>
            <a:picLocks noChangeAspect="1"/>
          </p:cNvPicPr>
          <p:nvPr userDrawn="1"/>
        </p:nvPicPr>
        <p:blipFill>
          <a:blip r:embed="rId18"/>
          <a:stretch>
            <a:fillRect/>
          </a:stretch>
        </p:blipFill>
        <p:spPr>
          <a:xfrm>
            <a:off x="10249365" y="6301024"/>
            <a:ext cx="1092663" cy="38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46653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  <p:sldLayoutId id="2147483679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3067" b="1" i="0" u="none" strike="noStrike" cap="none">
          <a:solidFill>
            <a:srgbClr val="000000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L="380990" marR="0" lvl="0" indent="-38099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3A70"/>
        </a:buClr>
        <a:buSzPts val="1800"/>
        <a:buFont typeface="Arial" panose="020B0604020202020204" pitchFamily="34" charset="0"/>
        <a:buChar char="•"/>
        <a:defRPr lang="en-US" sz="1867" b="1" i="0" u="none" strike="noStrike" cap="none" spc="-27" baseline="0" dirty="0" smtClean="0">
          <a:solidFill>
            <a:srgbClr val="004575"/>
          </a:solidFill>
          <a:latin typeface="Arial"/>
          <a:ea typeface="Arial"/>
          <a:cs typeface="Arial"/>
          <a:sym typeface="Arial"/>
        </a:defRPr>
      </a:lvl1pPr>
      <a:lvl2pPr marL="859345" marR="0" lvl="1" indent="-38099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 pitchFamily="34" charset="0"/>
        <a:buChar char="–"/>
        <a:defRPr lang="en-US" sz="1867" b="0" i="0" u="none" strike="noStrike" cap="none" dirty="0" smtClean="0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L="1335584" marR="0" lvl="2" indent="-38099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Courier New" panose="02070309020205020404" pitchFamily="49" charset="0"/>
        <a:buChar char="o"/>
        <a:defRPr lang="en-US" sz="1867" b="0" i="0" u="none" strike="noStrike" cap="none" dirty="0" smtClean="0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L="1813939" marR="0" lvl="3" indent="-38099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Wingdings" panose="05000000000000000000" pitchFamily="2" charset="2"/>
        <a:buChar char="§"/>
        <a:defRPr lang="en-US" sz="1867" b="0" i="0" u="none" strike="noStrike" cap="none" dirty="0" smtClean="0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L="2290176" marR="0" lvl="4" indent="-38099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Wingdings" panose="05000000000000000000" pitchFamily="2" charset="2"/>
        <a:buChar char="Ø"/>
        <a:defRPr lang="fr-FR" sz="1867" b="0" i="0" u="none" strike="noStrike" cap="none" dirty="0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L="0" marR="0" lvl="8" indent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272">
          <p15:clr>
            <a:srgbClr val="F26B43"/>
          </p15:clr>
        </p15:guide>
        <p15:guide id="2" pos="5488">
          <p15:clr>
            <a:srgbClr val="F26B43"/>
          </p15:clr>
        </p15:guide>
        <p15:guide id="3" orient="horz" pos="289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13" Type="http://schemas.openxmlformats.org/officeDocument/2006/relationships/image" Target="../media/image113.png"/><Relationship Id="rId3" Type="http://schemas.openxmlformats.org/officeDocument/2006/relationships/image" Target="../media/image103.png"/><Relationship Id="rId7" Type="http://schemas.openxmlformats.org/officeDocument/2006/relationships/image" Target="../media/image107.png"/><Relationship Id="rId12" Type="http://schemas.openxmlformats.org/officeDocument/2006/relationships/image" Target="../media/image112.png"/><Relationship Id="rId2" Type="http://schemas.openxmlformats.org/officeDocument/2006/relationships/image" Target="../media/image102.png"/><Relationship Id="rId16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png"/><Relationship Id="rId11" Type="http://schemas.openxmlformats.org/officeDocument/2006/relationships/image" Target="../media/image111.png"/><Relationship Id="rId5" Type="http://schemas.openxmlformats.org/officeDocument/2006/relationships/image" Target="../media/image105.png"/><Relationship Id="rId15" Type="http://schemas.openxmlformats.org/officeDocument/2006/relationships/image" Target="../media/image87.png"/><Relationship Id="rId10" Type="http://schemas.openxmlformats.org/officeDocument/2006/relationships/image" Target="../media/image110.png"/><Relationship Id="rId4" Type="http://schemas.openxmlformats.org/officeDocument/2006/relationships/image" Target="../media/image104.png"/><Relationship Id="rId9" Type="http://schemas.openxmlformats.org/officeDocument/2006/relationships/image" Target="../media/image109.png"/><Relationship Id="rId14" Type="http://schemas.openxmlformats.org/officeDocument/2006/relationships/image" Target="../media/image11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13" Type="http://schemas.openxmlformats.org/officeDocument/2006/relationships/image" Target="../media/image121.png"/><Relationship Id="rId3" Type="http://schemas.openxmlformats.org/officeDocument/2006/relationships/image" Target="../media/image116.png"/><Relationship Id="rId7" Type="http://schemas.openxmlformats.org/officeDocument/2006/relationships/image" Target="../media/image92.png"/><Relationship Id="rId12" Type="http://schemas.openxmlformats.org/officeDocument/2006/relationships/image" Target="../media/image120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8.png"/><Relationship Id="rId11" Type="http://schemas.openxmlformats.org/officeDocument/2006/relationships/image" Target="../media/image119.png"/><Relationship Id="rId5" Type="http://schemas.openxmlformats.org/officeDocument/2006/relationships/image" Target="../media/image90.png"/><Relationship Id="rId15" Type="http://schemas.openxmlformats.org/officeDocument/2006/relationships/image" Target="../media/image123.png"/><Relationship Id="rId10" Type="http://schemas.openxmlformats.org/officeDocument/2006/relationships/image" Target="../media/image95.png"/><Relationship Id="rId4" Type="http://schemas.openxmlformats.org/officeDocument/2006/relationships/image" Target="../media/image117.png"/><Relationship Id="rId9" Type="http://schemas.openxmlformats.org/officeDocument/2006/relationships/image" Target="../media/image94.png"/><Relationship Id="rId14" Type="http://schemas.openxmlformats.org/officeDocument/2006/relationships/image" Target="../media/image1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12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3" Type="http://schemas.openxmlformats.org/officeDocument/2006/relationships/image" Target="../media/image128.png"/><Relationship Id="rId7" Type="http://schemas.openxmlformats.org/officeDocument/2006/relationships/image" Target="../media/image132.png"/><Relationship Id="rId2" Type="http://schemas.openxmlformats.org/officeDocument/2006/relationships/image" Target="../media/image12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1.png"/><Relationship Id="rId11" Type="http://schemas.openxmlformats.org/officeDocument/2006/relationships/image" Target="../media/image116.png"/><Relationship Id="rId5" Type="http://schemas.openxmlformats.org/officeDocument/2006/relationships/image" Target="../media/image130.png"/><Relationship Id="rId10" Type="http://schemas.openxmlformats.org/officeDocument/2006/relationships/image" Target="../media/image115.png"/><Relationship Id="rId4" Type="http://schemas.openxmlformats.org/officeDocument/2006/relationships/image" Target="../media/image129.png"/><Relationship Id="rId9" Type="http://schemas.openxmlformats.org/officeDocument/2006/relationships/image" Target="../media/image13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png"/><Relationship Id="rId3" Type="http://schemas.openxmlformats.org/officeDocument/2006/relationships/image" Target="../media/image136.png"/><Relationship Id="rId7" Type="http://schemas.openxmlformats.org/officeDocument/2006/relationships/image" Target="../media/image140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9.png"/><Relationship Id="rId5" Type="http://schemas.openxmlformats.org/officeDocument/2006/relationships/image" Target="../media/image138.png"/><Relationship Id="rId10" Type="http://schemas.openxmlformats.org/officeDocument/2006/relationships/image" Target="../media/image143.png"/><Relationship Id="rId4" Type="http://schemas.openxmlformats.org/officeDocument/2006/relationships/image" Target="../media/image137.png"/><Relationship Id="rId9" Type="http://schemas.openxmlformats.org/officeDocument/2006/relationships/image" Target="../media/image14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13" Type="http://schemas.openxmlformats.org/officeDocument/2006/relationships/image" Target="../media/image120.png"/><Relationship Id="rId3" Type="http://schemas.openxmlformats.org/officeDocument/2006/relationships/image" Target="../media/image144.png"/><Relationship Id="rId7" Type="http://schemas.openxmlformats.org/officeDocument/2006/relationships/image" Target="../media/image94.png"/><Relationship Id="rId12" Type="http://schemas.openxmlformats.org/officeDocument/2006/relationships/image" Target="../media/image148.png"/><Relationship Id="rId17" Type="http://schemas.openxmlformats.org/officeDocument/2006/relationships/image" Target="../media/image143.png"/><Relationship Id="rId2" Type="http://schemas.openxmlformats.org/officeDocument/2006/relationships/image" Target="../media/image117.png"/><Relationship Id="rId16" Type="http://schemas.openxmlformats.org/officeDocument/2006/relationships/image" Target="../media/image1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11" Type="http://schemas.openxmlformats.org/officeDocument/2006/relationships/image" Target="../media/image122.png"/><Relationship Id="rId5" Type="http://schemas.openxmlformats.org/officeDocument/2006/relationships/image" Target="../media/image92.png"/><Relationship Id="rId15" Type="http://schemas.openxmlformats.org/officeDocument/2006/relationships/image" Target="../media/image150.png"/><Relationship Id="rId10" Type="http://schemas.openxmlformats.org/officeDocument/2006/relationships/image" Target="../media/image147.png"/><Relationship Id="rId4" Type="http://schemas.openxmlformats.org/officeDocument/2006/relationships/image" Target="../media/image145.png"/><Relationship Id="rId9" Type="http://schemas.openxmlformats.org/officeDocument/2006/relationships/image" Target="../media/image146.png"/><Relationship Id="rId14" Type="http://schemas.openxmlformats.org/officeDocument/2006/relationships/image" Target="../media/image14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png"/><Relationship Id="rId13" Type="http://schemas.openxmlformats.org/officeDocument/2006/relationships/image" Target="../media/image158.png"/><Relationship Id="rId3" Type="http://schemas.openxmlformats.org/officeDocument/2006/relationships/image" Target="../media/image90.png"/><Relationship Id="rId7" Type="http://schemas.openxmlformats.org/officeDocument/2006/relationships/image" Target="../media/image152.png"/><Relationship Id="rId12" Type="http://schemas.openxmlformats.org/officeDocument/2006/relationships/image" Target="../media/image157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1.png"/><Relationship Id="rId11" Type="http://schemas.openxmlformats.org/officeDocument/2006/relationships/image" Target="../media/image156.png"/><Relationship Id="rId5" Type="http://schemas.openxmlformats.org/officeDocument/2006/relationships/image" Target="../media/image92.png"/><Relationship Id="rId10" Type="http://schemas.openxmlformats.org/officeDocument/2006/relationships/image" Target="../media/image155.png"/><Relationship Id="rId4" Type="http://schemas.openxmlformats.org/officeDocument/2006/relationships/image" Target="../media/image118.png"/><Relationship Id="rId9" Type="http://schemas.openxmlformats.org/officeDocument/2006/relationships/image" Target="../media/image154.png"/><Relationship Id="rId14" Type="http://schemas.openxmlformats.org/officeDocument/2006/relationships/image" Target="../media/image15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g"/><Relationship Id="rId5" Type="http://schemas.openxmlformats.org/officeDocument/2006/relationships/image" Target="../media/image4.jpg"/><Relationship Id="rId4" Type="http://schemas.openxmlformats.org/officeDocument/2006/relationships/image" Target="../media/image1.jp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4.png"/><Relationship Id="rId3" Type="http://schemas.openxmlformats.org/officeDocument/2006/relationships/image" Target="../media/image154.png"/><Relationship Id="rId7" Type="http://schemas.openxmlformats.org/officeDocument/2006/relationships/image" Target="../media/image163.png"/><Relationship Id="rId12" Type="http://schemas.openxmlformats.org/officeDocument/2006/relationships/image" Target="../media/image168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2.png"/><Relationship Id="rId11" Type="http://schemas.openxmlformats.org/officeDocument/2006/relationships/image" Target="../media/image167.png"/><Relationship Id="rId5" Type="http://schemas.openxmlformats.org/officeDocument/2006/relationships/image" Target="../media/image161.png"/><Relationship Id="rId10" Type="http://schemas.openxmlformats.org/officeDocument/2006/relationships/image" Target="../media/image166.png"/><Relationship Id="rId4" Type="http://schemas.openxmlformats.org/officeDocument/2006/relationships/image" Target="../media/image160.png"/><Relationship Id="rId9" Type="http://schemas.openxmlformats.org/officeDocument/2006/relationships/image" Target="../media/image16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3.png"/><Relationship Id="rId3" Type="http://schemas.openxmlformats.org/officeDocument/2006/relationships/image" Target="../media/image154.png"/><Relationship Id="rId7" Type="http://schemas.openxmlformats.org/officeDocument/2006/relationships/image" Target="../media/image172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1.png"/><Relationship Id="rId5" Type="http://schemas.openxmlformats.org/officeDocument/2006/relationships/image" Target="../media/image170.png"/><Relationship Id="rId4" Type="http://schemas.openxmlformats.org/officeDocument/2006/relationships/image" Target="../media/image16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7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6.png"/><Relationship Id="rId3" Type="http://schemas.openxmlformats.org/officeDocument/2006/relationships/image" Target="../media/image2.jpg"/><Relationship Id="rId7" Type="http://schemas.openxmlformats.org/officeDocument/2006/relationships/image" Target="../media/image13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5.png"/><Relationship Id="rId5" Type="http://schemas.openxmlformats.org/officeDocument/2006/relationships/image" Target="../media/image4.jpg"/><Relationship Id="rId10" Type="http://schemas.openxmlformats.org/officeDocument/2006/relationships/image" Target="../media/image178.png"/><Relationship Id="rId4" Type="http://schemas.openxmlformats.org/officeDocument/2006/relationships/image" Target="../media/image3.png"/><Relationship Id="rId9" Type="http://schemas.openxmlformats.org/officeDocument/2006/relationships/image" Target="../media/image17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5.png"/><Relationship Id="rId13" Type="http://schemas.openxmlformats.org/officeDocument/2006/relationships/image" Target="../media/image189.png"/><Relationship Id="rId3" Type="http://schemas.openxmlformats.org/officeDocument/2006/relationships/image" Target="../media/image180.png"/><Relationship Id="rId7" Type="http://schemas.openxmlformats.org/officeDocument/2006/relationships/image" Target="../media/image184.png"/><Relationship Id="rId12" Type="http://schemas.openxmlformats.org/officeDocument/2006/relationships/image" Target="../media/image188.png"/><Relationship Id="rId2" Type="http://schemas.openxmlformats.org/officeDocument/2006/relationships/image" Target="../media/image179.jpg"/><Relationship Id="rId16" Type="http://schemas.openxmlformats.org/officeDocument/2006/relationships/image" Target="../media/image1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3.png"/><Relationship Id="rId11" Type="http://schemas.openxmlformats.org/officeDocument/2006/relationships/image" Target="../media/image118.png"/><Relationship Id="rId5" Type="http://schemas.openxmlformats.org/officeDocument/2006/relationships/image" Target="../media/image182.png"/><Relationship Id="rId15" Type="http://schemas.openxmlformats.org/officeDocument/2006/relationships/image" Target="../media/image191.png"/><Relationship Id="rId10" Type="http://schemas.openxmlformats.org/officeDocument/2006/relationships/image" Target="../media/image187.png"/><Relationship Id="rId4" Type="http://schemas.openxmlformats.org/officeDocument/2006/relationships/image" Target="../media/image181.png"/><Relationship Id="rId9" Type="http://schemas.openxmlformats.org/officeDocument/2006/relationships/image" Target="../media/image186.png"/><Relationship Id="rId14" Type="http://schemas.openxmlformats.org/officeDocument/2006/relationships/image" Target="../media/image190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5.png"/><Relationship Id="rId3" Type="http://schemas.openxmlformats.org/officeDocument/2006/relationships/image" Target="../media/image3.png"/><Relationship Id="rId7" Type="http://schemas.openxmlformats.org/officeDocument/2006/relationships/image" Target="../media/image194.png"/><Relationship Id="rId12" Type="http://schemas.openxmlformats.org/officeDocument/2006/relationships/image" Target="../media/image199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3.png"/><Relationship Id="rId11" Type="http://schemas.openxmlformats.org/officeDocument/2006/relationships/image" Target="../media/image198.png"/><Relationship Id="rId5" Type="http://schemas.openxmlformats.org/officeDocument/2006/relationships/image" Target="../media/image4.jpg"/><Relationship Id="rId10" Type="http://schemas.openxmlformats.org/officeDocument/2006/relationships/image" Target="../media/image197.png"/><Relationship Id="rId4" Type="http://schemas.openxmlformats.org/officeDocument/2006/relationships/image" Target="../media/image1.jpg"/><Relationship Id="rId9" Type="http://schemas.openxmlformats.org/officeDocument/2006/relationships/image" Target="../media/image196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5.png"/><Relationship Id="rId13" Type="http://schemas.openxmlformats.org/officeDocument/2006/relationships/image" Target="../media/image210.png"/><Relationship Id="rId18" Type="http://schemas.openxmlformats.org/officeDocument/2006/relationships/image" Target="../media/image215.png"/><Relationship Id="rId3" Type="http://schemas.openxmlformats.org/officeDocument/2006/relationships/image" Target="../media/image200.jpg"/><Relationship Id="rId21" Type="http://schemas.openxmlformats.org/officeDocument/2006/relationships/image" Target="../media/image218.png"/><Relationship Id="rId7" Type="http://schemas.openxmlformats.org/officeDocument/2006/relationships/image" Target="../media/image204.png"/><Relationship Id="rId12" Type="http://schemas.openxmlformats.org/officeDocument/2006/relationships/image" Target="../media/image209.png"/><Relationship Id="rId17" Type="http://schemas.openxmlformats.org/officeDocument/2006/relationships/image" Target="../media/image214.png"/><Relationship Id="rId2" Type="http://schemas.openxmlformats.org/officeDocument/2006/relationships/image" Target="../media/image117.png"/><Relationship Id="rId16" Type="http://schemas.openxmlformats.org/officeDocument/2006/relationships/image" Target="../media/image213.png"/><Relationship Id="rId20" Type="http://schemas.openxmlformats.org/officeDocument/2006/relationships/image" Target="../media/image2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3.png"/><Relationship Id="rId11" Type="http://schemas.openxmlformats.org/officeDocument/2006/relationships/image" Target="../media/image208.png"/><Relationship Id="rId5" Type="http://schemas.openxmlformats.org/officeDocument/2006/relationships/image" Target="../media/image202.png"/><Relationship Id="rId15" Type="http://schemas.openxmlformats.org/officeDocument/2006/relationships/image" Target="../media/image212.png"/><Relationship Id="rId23" Type="http://schemas.openxmlformats.org/officeDocument/2006/relationships/image" Target="../media/image220.jpg"/><Relationship Id="rId10" Type="http://schemas.openxmlformats.org/officeDocument/2006/relationships/image" Target="../media/image207.png"/><Relationship Id="rId19" Type="http://schemas.openxmlformats.org/officeDocument/2006/relationships/image" Target="../media/image216.png"/><Relationship Id="rId4" Type="http://schemas.openxmlformats.org/officeDocument/2006/relationships/image" Target="../media/image201.png"/><Relationship Id="rId9" Type="http://schemas.openxmlformats.org/officeDocument/2006/relationships/image" Target="../media/image206.png"/><Relationship Id="rId14" Type="http://schemas.openxmlformats.org/officeDocument/2006/relationships/image" Target="../media/image211.png"/><Relationship Id="rId22" Type="http://schemas.openxmlformats.org/officeDocument/2006/relationships/image" Target="../media/image219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3.png"/><Relationship Id="rId13" Type="http://schemas.openxmlformats.org/officeDocument/2006/relationships/image" Target="../media/image228.png"/><Relationship Id="rId18" Type="http://schemas.openxmlformats.org/officeDocument/2006/relationships/image" Target="../media/image233.png"/><Relationship Id="rId3" Type="http://schemas.openxmlformats.org/officeDocument/2006/relationships/image" Target="../media/image3.png"/><Relationship Id="rId7" Type="http://schemas.openxmlformats.org/officeDocument/2006/relationships/image" Target="../media/image222.jpg"/><Relationship Id="rId12" Type="http://schemas.openxmlformats.org/officeDocument/2006/relationships/image" Target="../media/image227.jpg"/><Relationship Id="rId17" Type="http://schemas.openxmlformats.org/officeDocument/2006/relationships/image" Target="../media/image232.png"/><Relationship Id="rId2" Type="http://schemas.openxmlformats.org/officeDocument/2006/relationships/image" Target="../media/image2.jpg"/><Relationship Id="rId16" Type="http://schemas.openxmlformats.org/officeDocument/2006/relationships/image" Target="../media/image2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1.png"/><Relationship Id="rId11" Type="http://schemas.openxmlformats.org/officeDocument/2006/relationships/image" Target="../media/image226.png"/><Relationship Id="rId5" Type="http://schemas.openxmlformats.org/officeDocument/2006/relationships/image" Target="../media/image4.jpg"/><Relationship Id="rId15" Type="http://schemas.openxmlformats.org/officeDocument/2006/relationships/image" Target="../media/image230.png"/><Relationship Id="rId10" Type="http://schemas.openxmlformats.org/officeDocument/2006/relationships/image" Target="../media/image225.png"/><Relationship Id="rId4" Type="http://schemas.openxmlformats.org/officeDocument/2006/relationships/image" Target="../media/image1.jpg"/><Relationship Id="rId9" Type="http://schemas.openxmlformats.org/officeDocument/2006/relationships/image" Target="../media/image224.png"/><Relationship Id="rId14" Type="http://schemas.openxmlformats.org/officeDocument/2006/relationships/image" Target="../media/image229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13" Type="http://schemas.openxmlformats.org/officeDocument/2006/relationships/image" Target="../media/image213.png"/><Relationship Id="rId18" Type="http://schemas.openxmlformats.org/officeDocument/2006/relationships/image" Target="../media/image245.png"/><Relationship Id="rId3" Type="http://schemas.openxmlformats.org/officeDocument/2006/relationships/image" Target="../media/image235.png"/><Relationship Id="rId7" Type="http://schemas.openxmlformats.org/officeDocument/2006/relationships/image" Target="../media/image239.png"/><Relationship Id="rId12" Type="http://schemas.openxmlformats.org/officeDocument/2006/relationships/image" Target="../media/image242.png"/><Relationship Id="rId17" Type="http://schemas.openxmlformats.org/officeDocument/2006/relationships/image" Target="../media/image217.png"/><Relationship Id="rId2" Type="http://schemas.openxmlformats.org/officeDocument/2006/relationships/image" Target="../media/image234.png"/><Relationship Id="rId16" Type="http://schemas.openxmlformats.org/officeDocument/2006/relationships/image" Target="../media/image2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8.jpg"/><Relationship Id="rId11" Type="http://schemas.openxmlformats.org/officeDocument/2006/relationships/image" Target="../media/image241.png"/><Relationship Id="rId5" Type="http://schemas.openxmlformats.org/officeDocument/2006/relationships/image" Target="../media/image237.png"/><Relationship Id="rId15" Type="http://schemas.openxmlformats.org/officeDocument/2006/relationships/image" Target="../media/image215.png"/><Relationship Id="rId10" Type="http://schemas.openxmlformats.org/officeDocument/2006/relationships/image" Target="../media/image240.png"/><Relationship Id="rId4" Type="http://schemas.openxmlformats.org/officeDocument/2006/relationships/image" Target="../media/image236.png"/><Relationship Id="rId9" Type="http://schemas.openxmlformats.org/officeDocument/2006/relationships/image" Target="../media/image192.png"/><Relationship Id="rId14" Type="http://schemas.openxmlformats.org/officeDocument/2006/relationships/image" Target="../media/image24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13" Type="http://schemas.openxmlformats.org/officeDocument/2006/relationships/image" Target="../media/image250.png"/><Relationship Id="rId3" Type="http://schemas.openxmlformats.org/officeDocument/2006/relationships/image" Target="../media/image2.jpg"/><Relationship Id="rId7" Type="http://schemas.openxmlformats.org/officeDocument/2006/relationships/image" Target="../media/image247.png"/><Relationship Id="rId12" Type="http://schemas.openxmlformats.org/officeDocument/2006/relationships/image" Target="../media/image14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6.png"/><Relationship Id="rId11" Type="http://schemas.openxmlformats.org/officeDocument/2006/relationships/image" Target="../media/image139.png"/><Relationship Id="rId5" Type="http://schemas.openxmlformats.org/officeDocument/2006/relationships/image" Target="../media/image4.jpg"/><Relationship Id="rId10" Type="http://schemas.openxmlformats.org/officeDocument/2006/relationships/image" Target="../media/image249.png"/><Relationship Id="rId4" Type="http://schemas.openxmlformats.org/officeDocument/2006/relationships/image" Target="../media/image3.png"/><Relationship Id="rId9" Type="http://schemas.openxmlformats.org/officeDocument/2006/relationships/image" Target="../media/image248.png"/><Relationship Id="rId14" Type="http://schemas.openxmlformats.org/officeDocument/2006/relationships/image" Target="../media/image25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3.png"/><Relationship Id="rId2" Type="http://schemas.openxmlformats.org/officeDocument/2006/relationships/image" Target="../media/image25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6.png"/><Relationship Id="rId2" Type="http://schemas.openxmlformats.org/officeDocument/2006/relationships/image" Target="../media/image255.jp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0.png"/><Relationship Id="rId3" Type="http://schemas.openxmlformats.org/officeDocument/2006/relationships/image" Target="../media/image253.png"/><Relationship Id="rId7" Type="http://schemas.openxmlformats.org/officeDocument/2006/relationships/image" Target="../media/image259.png"/><Relationship Id="rId2" Type="http://schemas.openxmlformats.org/officeDocument/2006/relationships/image" Target="../media/image2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8.png"/><Relationship Id="rId11" Type="http://schemas.openxmlformats.org/officeDocument/2006/relationships/image" Target="../media/image262.png"/><Relationship Id="rId5" Type="http://schemas.openxmlformats.org/officeDocument/2006/relationships/image" Target="../media/image257.jpg"/><Relationship Id="rId10" Type="http://schemas.openxmlformats.org/officeDocument/2006/relationships/image" Target="../media/image122.png"/><Relationship Id="rId4" Type="http://schemas.openxmlformats.org/officeDocument/2006/relationships/image" Target="../media/image254.png"/><Relationship Id="rId9" Type="http://schemas.openxmlformats.org/officeDocument/2006/relationships/image" Target="../media/image261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9.png"/><Relationship Id="rId13" Type="http://schemas.openxmlformats.org/officeDocument/2006/relationships/image" Target="../media/image274.png"/><Relationship Id="rId18" Type="http://schemas.openxmlformats.org/officeDocument/2006/relationships/image" Target="../media/image279.png"/><Relationship Id="rId3" Type="http://schemas.openxmlformats.org/officeDocument/2006/relationships/image" Target="../media/image264.png"/><Relationship Id="rId21" Type="http://schemas.openxmlformats.org/officeDocument/2006/relationships/image" Target="../media/image281.png"/><Relationship Id="rId7" Type="http://schemas.openxmlformats.org/officeDocument/2006/relationships/image" Target="../media/image268.png"/><Relationship Id="rId12" Type="http://schemas.openxmlformats.org/officeDocument/2006/relationships/image" Target="../media/image273.png"/><Relationship Id="rId17" Type="http://schemas.openxmlformats.org/officeDocument/2006/relationships/image" Target="../media/image278.png"/><Relationship Id="rId25" Type="http://schemas.openxmlformats.org/officeDocument/2006/relationships/image" Target="../media/image285.png"/><Relationship Id="rId2" Type="http://schemas.openxmlformats.org/officeDocument/2006/relationships/image" Target="../media/image263.png"/><Relationship Id="rId16" Type="http://schemas.openxmlformats.org/officeDocument/2006/relationships/image" Target="../media/image277.png"/><Relationship Id="rId20" Type="http://schemas.openxmlformats.org/officeDocument/2006/relationships/image" Target="../media/image1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7.png"/><Relationship Id="rId11" Type="http://schemas.openxmlformats.org/officeDocument/2006/relationships/image" Target="../media/image272.png"/><Relationship Id="rId24" Type="http://schemas.openxmlformats.org/officeDocument/2006/relationships/image" Target="../media/image284.png"/><Relationship Id="rId5" Type="http://schemas.openxmlformats.org/officeDocument/2006/relationships/image" Target="../media/image266.png"/><Relationship Id="rId15" Type="http://schemas.openxmlformats.org/officeDocument/2006/relationships/image" Target="../media/image276.png"/><Relationship Id="rId23" Type="http://schemas.openxmlformats.org/officeDocument/2006/relationships/image" Target="../media/image283.png"/><Relationship Id="rId10" Type="http://schemas.openxmlformats.org/officeDocument/2006/relationships/image" Target="../media/image271.png"/><Relationship Id="rId19" Type="http://schemas.openxmlformats.org/officeDocument/2006/relationships/image" Target="../media/image280.png"/><Relationship Id="rId4" Type="http://schemas.openxmlformats.org/officeDocument/2006/relationships/image" Target="../media/image265.png"/><Relationship Id="rId9" Type="http://schemas.openxmlformats.org/officeDocument/2006/relationships/image" Target="../media/image270.png"/><Relationship Id="rId14" Type="http://schemas.openxmlformats.org/officeDocument/2006/relationships/image" Target="../media/image275.png"/><Relationship Id="rId22" Type="http://schemas.openxmlformats.org/officeDocument/2006/relationships/image" Target="../media/image28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jpg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jpg"/><Relationship Id="rId12" Type="http://schemas.openxmlformats.org/officeDocument/2006/relationships/image" Target="../media/image44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0" Type="http://schemas.openxmlformats.org/officeDocument/2006/relationships/image" Target="../media/image42.jp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6.png"/><Relationship Id="rId18" Type="http://schemas.openxmlformats.org/officeDocument/2006/relationships/image" Target="../media/image61.png"/><Relationship Id="rId26" Type="http://schemas.openxmlformats.org/officeDocument/2006/relationships/image" Target="../media/image69.png"/><Relationship Id="rId39" Type="http://schemas.openxmlformats.org/officeDocument/2006/relationships/image" Target="../media/image82.png"/><Relationship Id="rId3" Type="http://schemas.openxmlformats.org/officeDocument/2006/relationships/image" Target="../media/image46.png"/><Relationship Id="rId21" Type="http://schemas.openxmlformats.org/officeDocument/2006/relationships/image" Target="../media/image64.png"/><Relationship Id="rId34" Type="http://schemas.openxmlformats.org/officeDocument/2006/relationships/image" Target="../media/image77.png"/><Relationship Id="rId42" Type="http://schemas.openxmlformats.org/officeDocument/2006/relationships/image" Target="../media/image85.png"/><Relationship Id="rId7" Type="http://schemas.openxmlformats.org/officeDocument/2006/relationships/image" Target="../media/image50.png"/><Relationship Id="rId12" Type="http://schemas.openxmlformats.org/officeDocument/2006/relationships/image" Target="../media/image55.png"/><Relationship Id="rId17" Type="http://schemas.openxmlformats.org/officeDocument/2006/relationships/image" Target="../media/image60.png"/><Relationship Id="rId25" Type="http://schemas.openxmlformats.org/officeDocument/2006/relationships/image" Target="../media/image68.png"/><Relationship Id="rId33" Type="http://schemas.openxmlformats.org/officeDocument/2006/relationships/image" Target="../media/image76.png"/><Relationship Id="rId38" Type="http://schemas.openxmlformats.org/officeDocument/2006/relationships/image" Target="../media/image81.png"/><Relationship Id="rId2" Type="http://schemas.openxmlformats.org/officeDocument/2006/relationships/image" Target="../media/image45.png"/><Relationship Id="rId16" Type="http://schemas.openxmlformats.org/officeDocument/2006/relationships/image" Target="../media/image59.png"/><Relationship Id="rId20" Type="http://schemas.openxmlformats.org/officeDocument/2006/relationships/image" Target="../media/image63.png"/><Relationship Id="rId29" Type="http://schemas.openxmlformats.org/officeDocument/2006/relationships/image" Target="../media/image72.png"/><Relationship Id="rId41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11" Type="http://schemas.openxmlformats.org/officeDocument/2006/relationships/image" Target="../media/image54.png"/><Relationship Id="rId24" Type="http://schemas.openxmlformats.org/officeDocument/2006/relationships/image" Target="../media/image67.png"/><Relationship Id="rId32" Type="http://schemas.openxmlformats.org/officeDocument/2006/relationships/image" Target="../media/image75.png"/><Relationship Id="rId37" Type="http://schemas.openxmlformats.org/officeDocument/2006/relationships/image" Target="../media/image80.png"/><Relationship Id="rId40" Type="http://schemas.openxmlformats.org/officeDocument/2006/relationships/image" Target="../media/image83.png"/><Relationship Id="rId5" Type="http://schemas.openxmlformats.org/officeDocument/2006/relationships/image" Target="../media/image48.png"/><Relationship Id="rId15" Type="http://schemas.openxmlformats.org/officeDocument/2006/relationships/image" Target="../media/image58.png"/><Relationship Id="rId23" Type="http://schemas.openxmlformats.org/officeDocument/2006/relationships/image" Target="../media/image66.png"/><Relationship Id="rId28" Type="http://schemas.openxmlformats.org/officeDocument/2006/relationships/image" Target="../media/image71.png"/><Relationship Id="rId36" Type="http://schemas.openxmlformats.org/officeDocument/2006/relationships/image" Target="../media/image79.png"/><Relationship Id="rId10" Type="http://schemas.openxmlformats.org/officeDocument/2006/relationships/image" Target="../media/image53.png"/><Relationship Id="rId19" Type="http://schemas.openxmlformats.org/officeDocument/2006/relationships/image" Target="../media/image62.png"/><Relationship Id="rId31" Type="http://schemas.openxmlformats.org/officeDocument/2006/relationships/image" Target="../media/image74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Relationship Id="rId14" Type="http://schemas.openxmlformats.org/officeDocument/2006/relationships/image" Target="../media/image57.png"/><Relationship Id="rId22" Type="http://schemas.openxmlformats.org/officeDocument/2006/relationships/image" Target="../media/image65.png"/><Relationship Id="rId27" Type="http://schemas.openxmlformats.org/officeDocument/2006/relationships/image" Target="../media/image70.png"/><Relationship Id="rId30" Type="http://schemas.openxmlformats.org/officeDocument/2006/relationships/image" Target="../media/image73.png"/><Relationship Id="rId35" Type="http://schemas.openxmlformats.org/officeDocument/2006/relationships/image" Target="../media/image78.png"/><Relationship Id="rId43" Type="http://schemas.openxmlformats.org/officeDocument/2006/relationships/image" Target="../media/image8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13" Type="http://schemas.openxmlformats.org/officeDocument/2006/relationships/image" Target="../media/image98.png"/><Relationship Id="rId3" Type="http://schemas.openxmlformats.org/officeDocument/2006/relationships/image" Target="../media/image88.png"/><Relationship Id="rId7" Type="http://schemas.openxmlformats.org/officeDocument/2006/relationships/image" Target="../media/image92.png"/><Relationship Id="rId12" Type="http://schemas.openxmlformats.org/officeDocument/2006/relationships/image" Target="../media/image97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11" Type="http://schemas.openxmlformats.org/officeDocument/2006/relationships/image" Target="../media/image96.png"/><Relationship Id="rId5" Type="http://schemas.openxmlformats.org/officeDocument/2006/relationships/image" Target="../media/image90.png"/><Relationship Id="rId10" Type="http://schemas.openxmlformats.org/officeDocument/2006/relationships/image" Target="../media/image95.png"/><Relationship Id="rId4" Type="http://schemas.openxmlformats.org/officeDocument/2006/relationships/image" Target="../media/image89.png"/><Relationship Id="rId9" Type="http://schemas.openxmlformats.org/officeDocument/2006/relationships/image" Target="../media/image94.png"/><Relationship Id="rId14" Type="http://schemas.openxmlformats.org/officeDocument/2006/relationships/image" Target="../media/image9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ZoneTexte 7">
            <a:extLst>
              <a:ext uri="{FF2B5EF4-FFF2-40B4-BE49-F238E27FC236}">
                <a16:creationId xmlns:a16="http://schemas.microsoft.com/office/drawing/2014/main" id="{8BB62F98-945E-66D4-FEC6-96689E2B4669}"/>
              </a:ext>
            </a:extLst>
          </p:cNvPr>
          <p:cNvSpPr txBox="1"/>
          <p:nvPr/>
        </p:nvSpPr>
        <p:spPr>
          <a:xfrm>
            <a:off x="4565468" y="2404996"/>
            <a:ext cx="6588034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A70"/>
              </a:buClr>
              <a:buSzPts val="2000"/>
              <a:buFontTx/>
              <a:buNone/>
              <a:tabLst>
                <a:tab pos="1578610" algn="l"/>
                <a:tab pos="4543425" algn="l"/>
              </a:tabLst>
              <a:defRPr/>
            </a:pPr>
            <a:r>
              <a:rPr kumimoji="0" lang="en-US" sz="3200" b="1" i="0" u="none" strike="noStrike" kern="1200" cap="none" spc="25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Good morning!</a:t>
            </a:r>
          </a:p>
          <a:p>
            <a:pPr marL="1270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A70"/>
              </a:buClr>
              <a:buSzPts val="2000"/>
              <a:buFontTx/>
              <a:buNone/>
              <a:tabLst>
                <a:tab pos="1578610" algn="l"/>
                <a:tab pos="4543425" algn="l"/>
              </a:tabLst>
              <a:defRPr/>
            </a:pPr>
            <a:endParaRPr kumimoji="0" lang="en-US" sz="3200" b="1" i="0" u="none" strike="noStrike" kern="1200" cap="none" spc="25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  <a:p>
            <a:pPr marL="1270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A70"/>
              </a:buClr>
              <a:buSzPts val="2000"/>
              <a:buFontTx/>
              <a:buNone/>
              <a:tabLst>
                <a:tab pos="1578610" algn="l"/>
                <a:tab pos="4543425" algn="l"/>
              </a:tabLst>
              <a:defRPr/>
            </a:pPr>
            <a:r>
              <a:rPr kumimoji="0" lang="en-US" sz="3200" b="1" i="0" u="none" strike="noStrike" kern="1200" cap="none" spc="25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Welcome to the “How to manage an End-to-End project” session</a:t>
            </a:r>
          </a:p>
          <a:p>
            <a:pPr marL="1270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A70"/>
              </a:buClr>
              <a:buSzPts val="2000"/>
              <a:buFontTx/>
              <a:buNone/>
              <a:tabLst>
                <a:tab pos="1578610" algn="l"/>
                <a:tab pos="4543425" algn="l"/>
              </a:tabLst>
              <a:defRPr/>
            </a:pPr>
            <a:endParaRPr kumimoji="0" lang="en-US" sz="3200" b="1" i="0" u="none" strike="noStrike" kern="1200" cap="none" spc="25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  <a:p>
            <a:pPr marL="1270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A70"/>
              </a:buClr>
              <a:buSzPts val="2000"/>
              <a:buFontTx/>
              <a:buNone/>
              <a:tabLst>
                <a:tab pos="1578610" algn="l"/>
                <a:tab pos="4543425" algn="l"/>
              </a:tabLst>
              <a:defRPr/>
            </a:pPr>
            <a:r>
              <a:rPr kumimoji="0" lang="en-US" sz="3200" b="1" i="0" u="none" strike="noStrike" kern="1200" cap="none" spc="25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We start at 9:05 am.</a:t>
            </a:r>
          </a:p>
        </p:txBody>
      </p:sp>
    </p:spTree>
    <p:extLst>
      <p:ext uri="{BB962C8B-B14F-4D97-AF65-F5344CB8AC3E}">
        <p14:creationId xmlns:p14="http://schemas.microsoft.com/office/powerpoint/2010/main" val="7858743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/>
              <a:t>Phase</a:t>
            </a:r>
            <a:r>
              <a:rPr spc="5" dirty="0"/>
              <a:t> </a:t>
            </a:r>
            <a:r>
              <a:rPr dirty="0"/>
              <a:t>1</a:t>
            </a:r>
            <a:r>
              <a:rPr spc="-15" dirty="0"/>
              <a:t> </a:t>
            </a:r>
            <a:r>
              <a:rPr dirty="0"/>
              <a:t>–</a:t>
            </a:r>
            <a:r>
              <a:rPr spc="-10" dirty="0"/>
              <a:t> </a:t>
            </a:r>
            <a:r>
              <a:rPr dirty="0"/>
              <a:t>Ideation</a:t>
            </a:r>
            <a:r>
              <a:rPr spc="15" dirty="0"/>
              <a:t> </a:t>
            </a:r>
            <a:r>
              <a:rPr dirty="0"/>
              <a:t>and </a:t>
            </a:r>
            <a:r>
              <a:rPr spc="-10" dirty="0"/>
              <a:t>qualification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6748526" y="210565"/>
            <a:ext cx="4762500" cy="432434"/>
            <a:chOff x="6748526" y="210565"/>
            <a:chExt cx="4762500" cy="432434"/>
          </a:xfrm>
        </p:grpSpPr>
        <p:sp>
          <p:nvSpPr>
            <p:cNvPr id="4" name="object 4"/>
            <p:cNvSpPr/>
            <p:nvPr/>
          </p:nvSpPr>
          <p:spPr>
            <a:xfrm>
              <a:off x="6761226" y="223265"/>
              <a:ext cx="4737100" cy="407034"/>
            </a:xfrm>
            <a:custGeom>
              <a:avLst/>
              <a:gdLst/>
              <a:ahLst/>
              <a:cxnLst/>
              <a:rect l="l" t="t" r="r" b="b"/>
              <a:pathLst>
                <a:path w="4737100" h="407034">
                  <a:moveTo>
                    <a:pt x="0" y="67817"/>
                  </a:moveTo>
                  <a:lnTo>
                    <a:pt x="5328" y="41415"/>
                  </a:lnTo>
                  <a:lnTo>
                    <a:pt x="19859" y="19859"/>
                  </a:lnTo>
                  <a:lnTo>
                    <a:pt x="41415" y="5328"/>
                  </a:lnTo>
                  <a:lnTo>
                    <a:pt x="67818" y="0"/>
                  </a:lnTo>
                  <a:lnTo>
                    <a:pt x="4668774" y="0"/>
                  </a:lnTo>
                  <a:lnTo>
                    <a:pt x="4695176" y="5328"/>
                  </a:lnTo>
                  <a:lnTo>
                    <a:pt x="4716732" y="19859"/>
                  </a:lnTo>
                  <a:lnTo>
                    <a:pt x="4731263" y="41415"/>
                  </a:lnTo>
                  <a:lnTo>
                    <a:pt x="4736592" y="67817"/>
                  </a:lnTo>
                  <a:lnTo>
                    <a:pt x="4736592" y="339089"/>
                  </a:lnTo>
                  <a:lnTo>
                    <a:pt x="4731263" y="365492"/>
                  </a:lnTo>
                  <a:lnTo>
                    <a:pt x="4716732" y="387048"/>
                  </a:lnTo>
                  <a:lnTo>
                    <a:pt x="4695176" y="401579"/>
                  </a:lnTo>
                  <a:lnTo>
                    <a:pt x="4668774" y="406907"/>
                  </a:lnTo>
                  <a:lnTo>
                    <a:pt x="67818" y="406907"/>
                  </a:lnTo>
                  <a:lnTo>
                    <a:pt x="41415" y="401579"/>
                  </a:lnTo>
                  <a:lnTo>
                    <a:pt x="19859" y="387048"/>
                  </a:lnTo>
                  <a:lnTo>
                    <a:pt x="5328" y="365492"/>
                  </a:lnTo>
                  <a:lnTo>
                    <a:pt x="0" y="339089"/>
                  </a:lnTo>
                  <a:lnTo>
                    <a:pt x="0" y="67817"/>
                  </a:lnTo>
                  <a:close/>
                </a:path>
              </a:pathLst>
            </a:custGeom>
            <a:ln w="25400">
              <a:solidFill>
                <a:srgbClr val="4F81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822436" y="292607"/>
              <a:ext cx="1569720" cy="264160"/>
            </a:xfrm>
            <a:custGeom>
              <a:avLst/>
              <a:gdLst/>
              <a:ahLst/>
              <a:cxnLst/>
              <a:rect l="l" t="t" r="r" b="b"/>
              <a:pathLst>
                <a:path w="1569720" h="264159">
                  <a:moveTo>
                    <a:pt x="1525397" y="0"/>
                  </a:moveTo>
                  <a:lnTo>
                    <a:pt x="0" y="0"/>
                  </a:lnTo>
                  <a:lnTo>
                    <a:pt x="0" y="263652"/>
                  </a:lnTo>
                  <a:lnTo>
                    <a:pt x="1525397" y="263652"/>
                  </a:lnTo>
                  <a:lnTo>
                    <a:pt x="1569720" y="131826"/>
                  </a:lnTo>
                  <a:lnTo>
                    <a:pt x="1525397" y="0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8846566" y="325373"/>
            <a:ext cx="82169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10" dirty="0">
                <a:solidFill>
                  <a:srgbClr val="FFFFFF"/>
                </a:solidFill>
                <a:latin typeface="Arial"/>
                <a:cs typeface="Arial"/>
              </a:rPr>
              <a:t>Development</a:t>
            </a:r>
            <a:endParaRPr sz="10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618476" y="292608"/>
            <a:ext cx="1152525" cy="268605"/>
          </a:xfrm>
          <a:custGeom>
            <a:avLst/>
            <a:gdLst/>
            <a:ahLst/>
            <a:cxnLst/>
            <a:rect l="l" t="t" r="r" b="b"/>
            <a:pathLst>
              <a:path w="1152525" h="268605">
                <a:moveTo>
                  <a:pt x="1102741" y="0"/>
                </a:moveTo>
                <a:lnTo>
                  <a:pt x="0" y="0"/>
                </a:lnTo>
                <a:lnTo>
                  <a:pt x="0" y="268224"/>
                </a:lnTo>
                <a:lnTo>
                  <a:pt x="1102741" y="268224"/>
                </a:lnTo>
                <a:lnTo>
                  <a:pt x="1152144" y="134112"/>
                </a:lnTo>
                <a:lnTo>
                  <a:pt x="1102741" y="0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7642097" y="327405"/>
            <a:ext cx="49784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dirty="0">
                <a:solidFill>
                  <a:srgbClr val="FFFFFF"/>
                </a:solidFill>
                <a:latin typeface="Arial"/>
                <a:cs typeface="Arial"/>
              </a:rPr>
              <a:t>Sprint</a:t>
            </a:r>
            <a:r>
              <a:rPr sz="1000" b="1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b="1" spc="-50" dirty="0">
                <a:solidFill>
                  <a:srgbClr val="FFFFFF"/>
                </a:solidFill>
                <a:latin typeface="Arial"/>
                <a:cs typeface="Arial"/>
              </a:rPr>
              <a:t>0</a:t>
            </a:r>
            <a:endParaRPr sz="10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0443971" y="291084"/>
            <a:ext cx="981710" cy="268605"/>
          </a:xfrm>
          <a:custGeom>
            <a:avLst/>
            <a:gdLst/>
            <a:ahLst/>
            <a:cxnLst/>
            <a:rect l="l" t="t" r="r" b="b"/>
            <a:pathLst>
              <a:path w="981709" h="268605">
                <a:moveTo>
                  <a:pt x="932052" y="0"/>
                </a:moveTo>
                <a:lnTo>
                  <a:pt x="0" y="0"/>
                </a:lnTo>
                <a:lnTo>
                  <a:pt x="0" y="268224"/>
                </a:lnTo>
                <a:lnTo>
                  <a:pt x="932052" y="268224"/>
                </a:lnTo>
                <a:lnTo>
                  <a:pt x="981455" y="134112"/>
                </a:lnTo>
                <a:lnTo>
                  <a:pt x="932052" y="0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0540745" y="325881"/>
            <a:ext cx="39941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10" dirty="0">
                <a:solidFill>
                  <a:srgbClr val="FFFFFF"/>
                </a:solidFill>
                <a:latin typeface="Arial"/>
                <a:cs typeface="Arial"/>
              </a:rPr>
              <a:t>Indus.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6806183" y="266700"/>
            <a:ext cx="843280" cy="381000"/>
            <a:chOff x="6806183" y="266700"/>
            <a:chExt cx="843280" cy="381000"/>
          </a:xfrm>
        </p:grpSpPr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06183" y="266700"/>
              <a:ext cx="842784" cy="370332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38187" y="278879"/>
              <a:ext cx="740689" cy="368820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6832091" y="292607"/>
              <a:ext cx="741045" cy="268605"/>
            </a:xfrm>
            <a:custGeom>
              <a:avLst/>
              <a:gdLst/>
              <a:ahLst/>
              <a:cxnLst/>
              <a:rect l="l" t="t" r="r" b="b"/>
              <a:pathLst>
                <a:path w="741045" h="268605">
                  <a:moveTo>
                    <a:pt x="691260" y="0"/>
                  </a:moveTo>
                  <a:lnTo>
                    <a:pt x="0" y="0"/>
                  </a:lnTo>
                  <a:lnTo>
                    <a:pt x="0" y="268224"/>
                  </a:lnTo>
                  <a:lnTo>
                    <a:pt x="691260" y="268224"/>
                  </a:lnTo>
                  <a:lnTo>
                    <a:pt x="740663" y="134112"/>
                  </a:lnTo>
                  <a:lnTo>
                    <a:pt x="691260" y="0"/>
                  </a:lnTo>
                  <a:close/>
                </a:path>
              </a:pathLst>
            </a:custGeom>
            <a:solidFill>
              <a:srgbClr val="006F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6928866" y="327152"/>
            <a:ext cx="51117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10" dirty="0">
                <a:solidFill>
                  <a:srgbClr val="FFFFFF"/>
                </a:solidFill>
                <a:latin typeface="Arial"/>
                <a:cs typeface="Arial"/>
              </a:rPr>
              <a:t>Ideation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616392" y="1717677"/>
            <a:ext cx="10111740" cy="723900"/>
            <a:chOff x="616392" y="1717677"/>
            <a:chExt cx="10111740" cy="723900"/>
          </a:xfrm>
        </p:grpSpPr>
        <p:pic>
          <p:nvPicPr>
            <p:cNvPr id="17" name="object 1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16392" y="1717677"/>
              <a:ext cx="725815" cy="723656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1335913" y="1767840"/>
              <a:ext cx="9385935" cy="612775"/>
            </a:xfrm>
            <a:custGeom>
              <a:avLst/>
              <a:gdLst/>
              <a:ahLst/>
              <a:cxnLst/>
              <a:rect l="l" t="t" r="r" b="b"/>
              <a:pathLst>
                <a:path w="9385935" h="612775">
                  <a:moveTo>
                    <a:pt x="370967" y="102108"/>
                  </a:moveTo>
                  <a:lnTo>
                    <a:pt x="378991" y="62364"/>
                  </a:lnTo>
                  <a:lnTo>
                    <a:pt x="400875" y="29908"/>
                  </a:lnTo>
                  <a:lnTo>
                    <a:pt x="433331" y="8024"/>
                  </a:lnTo>
                  <a:lnTo>
                    <a:pt x="473075" y="0"/>
                  </a:lnTo>
                  <a:lnTo>
                    <a:pt x="1873377" y="0"/>
                  </a:lnTo>
                  <a:lnTo>
                    <a:pt x="4126991" y="0"/>
                  </a:lnTo>
                  <a:lnTo>
                    <a:pt x="9283319" y="0"/>
                  </a:lnTo>
                  <a:lnTo>
                    <a:pt x="9323062" y="8024"/>
                  </a:lnTo>
                  <a:lnTo>
                    <a:pt x="9355518" y="29908"/>
                  </a:lnTo>
                  <a:lnTo>
                    <a:pt x="9377402" y="62364"/>
                  </a:lnTo>
                  <a:lnTo>
                    <a:pt x="9385427" y="102108"/>
                  </a:lnTo>
                  <a:lnTo>
                    <a:pt x="9385427" y="357377"/>
                  </a:lnTo>
                  <a:lnTo>
                    <a:pt x="9385427" y="510539"/>
                  </a:lnTo>
                  <a:lnTo>
                    <a:pt x="9377402" y="550283"/>
                  </a:lnTo>
                  <a:lnTo>
                    <a:pt x="9355518" y="582739"/>
                  </a:lnTo>
                  <a:lnTo>
                    <a:pt x="9323062" y="604623"/>
                  </a:lnTo>
                  <a:lnTo>
                    <a:pt x="9283319" y="612648"/>
                  </a:lnTo>
                  <a:lnTo>
                    <a:pt x="4126991" y="612648"/>
                  </a:lnTo>
                  <a:lnTo>
                    <a:pt x="1873377" y="612648"/>
                  </a:lnTo>
                  <a:lnTo>
                    <a:pt x="473075" y="612648"/>
                  </a:lnTo>
                  <a:lnTo>
                    <a:pt x="433331" y="604623"/>
                  </a:lnTo>
                  <a:lnTo>
                    <a:pt x="400875" y="582739"/>
                  </a:lnTo>
                  <a:lnTo>
                    <a:pt x="378991" y="550283"/>
                  </a:lnTo>
                  <a:lnTo>
                    <a:pt x="370967" y="510539"/>
                  </a:lnTo>
                  <a:lnTo>
                    <a:pt x="0" y="434594"/>
                  </a:lnTo>
                  <a:lnTo>
                    <a:pt x="370967" y="357377"/>
                  </a:lnTo>
                  <a:lnTo>
                    <a:pt x="370967" y="102108"/>
                  </a:lnTo>
                  <a:close/>
                </a:path>
              </a:pathLst>
            </a:custGeom>
            <a:ln w="12700">
              <a:solidFill>
                <a:srgbClr val="A6A6A6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718819" y="811444"/>
            <a:ext cx="9660890" cy="1489710"/>
          </a:xfrm>
          <a:prstGeom prst="rect">
            <a:avLst/>
          </a:prstGeom>
        </p:spPr>
        <p:txBody>
          <a:bodyPr vert="horz" wrap="square" lIns="0" tIns="406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20"/>
              </a:spcBef>
            </a:pPr>
            <a:r>
              <a:rPr sz="2000" dirty="0">
                <a:solidFill>
                  <a:srgbClr val="00396F"/>
                </a:solidFill>
                <a:latin typeface="Arial MT"/>
                <a:cs typeface="Arial MT"/>
              </a:rPr>
              <a:t>Developing</a:t>
            </a:r>
            <a:r>
              <a:rPr sz="2000" spc="-45" dirty="0">
                <a:solidFill>
                  <a:srgbClr val="00396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00396F"/>
                </a:solidFill>
                <a:latin typeface="Arial MT"/>
                <a:cs typeface="Arial MT"/>
              </a:rPr>
              <a:t>a</a:t>
            </a:r>
            <a:r>
              <a:rPr sz="2000" spc="-30" dirty="0">
                <a:solidFill>
                  <a:srgbClr val="00396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00396F"/>
                </a:solidFill>
                <a:latin typeface="Arial MT"/>
                <a:cs typeface="Arial MT"/>
              </a:rPr>
              <a:t>Use</a:t>
            </a:r>
            <a:r>
              <a:rPr sz="2000" spc="-45" dirty="0">
                <a:solidFill>
                  <a:srgbClr val="00396F"/>
                </a:solidFill>
                <a:latin typeface="Arial MT"/>
                <a:cs typeface="Arial MT"/>
              </a:rPr>
              <a:t> </a:t>
            </a:r>
            <a:r>
              <a:rPr sz="2000" spc="-20" dirty="0">
                <a:solidFill>
                  <a:srgbClr val="00396F"/>
                </a:solidFill>
                <a:latin typeface="Arial MT"/>
                <a:cs typeface="Arial MT"/>
              </a:rPr>
              <a:t>Case</a:t>
            </a:r>
            <a:endParaRPr sz="2000">
              <a:latin typeface="Arial MT"/>
              <a:cs typeface="Arial MT"/>
            </a:endParaRPr>
          </a:p>
          <a:p>
            <a:pPr marL="12700" marR="25400">
              <a:lnSpc>
                <a:spcPct val="100000"/>
              </a:lnSpc>
              <a:spcBef>
                <a:spcPts val="160"/>
              </a:spcBef>
            </a:pPr>
            <a:r>
              <a:rPr sz="1400" dirty="0">
                <a:solidFill>
                  <a:srgbClr val="0D80A3"/>
                </a:solidFill>
                <a:latin typeface="Verdana"/>
                <a:cs typeface="Verdana"/>
              </a:rPr>
              <a:t>UDP</a:t>
            </a:r>
            <a:r>
              <a:rPr sz="1400" spc="-30" dirty="0">
                <a:solidFill>
                  <a:srgbClr val="0D80A3"/>
                </a:solidFill>
                <a:latin typeface="Verdana"/>
                <a:cs typeface="Verdana"/>
              </a:rPr>
              <a:t> </a:t>
            </a:r>
            <a:r>
              <a:rPr sz="1400" dirty="0">
                <a:solidFill>
                  <a:srgbClr val="0D80A3"/>
                </a:solidFill>
                <a:latin typeface="Verdana"/>
                <a:cs typeface="Verdana"/>
              </a:rPr>
              <a:t>Offers</a:t>
            </a:r>
            <a:r>
              <a:rPr sz="1400" spc="-35" dirty="0">
                <a:solidFill>
                  <a:srgbClr val="0D80A3"/>
                </a:solidFill>
                <a:latin typeface="Verdana"/>
                <a:cs typeface="Verdana"/>
              </a:rPr>
              <a:t> </a:t>
            </a:r>
            <a:r>
              <a:rPr sz="1400" dirty="0">
                <a:solidFill>
                  <a:srgbClr val="0D80A3"/>
                </a:solidFill>
                <a:latin typeface="Verdana"/>
                <a:cs typeface="Verdana"/>
              </a:rPr>
              <a:t>the</a:t>
            </a:r>
            <a:r>
              <a:rPr sz="1400" spc="-25" dirty="0">
                <a:solidFill>
                  <a:srgbClr val="0D80A3"/>
                </a:solidFill>
                <a:latin typeface="Verdana"/>
                <a:cs typeface="Verdana"/>
              </a:rPr>
              <a:t> </a:t>
            </a:r>
            <a:r>
              <a:rPr sz="1400" dirty="0">
                <a:solidFill>
                  <a:srgbClr val="0D80A3"/>
                </a:solidFill>
                <a:latin typeface="Verdana"/>
                <a:cs typeface="Verdana"/>
              </a:rPr>
              <a:t>possibility</a:t>
            </a:r>
            <a:r>
              <a:rPr sz="1400" spc="-30" dirty="0">
                <a:solidFill>
                  <a:srgbClr val="0D80A3"/>
                </a:solidFill>
                <a:latin typeface="Verdana"/>
                <a:cs typeface="Verdana"/>
              </a:rPr>
              <a:t> </a:t>
            </a:r>
            <a:r>
              <a:rPr sz="1400" dirty="0">
                <a:solidFill>
                  <a:srgbClr val="0D80A3"/>
                </a:solidFill>
                <a:latin typeface="Verdana"/>
                <a:cs typeface="Verdana"/>
              </a:rPr>
              <a:t>to</a:t>
            </a:r>
            <a:r>
              <a:rPr sz="1400" spc="-25" dirty="0">
                <a:solidFill>
                  <a:srgbClr val="0D80A3"/>
                </a:solidFill>
                <a:latin typeface="Verdana"/>
                <a:cs typeface="Verdana"/>
              </a:rPr>
              <a:t> </a:t>
            </a:r>
            <a:r>
              <a:rPr sz="1400" dirty="0">
                <a:solidFill>
                  <a:srgbClr val="0D80A3"/>
                </a:solidFill>
                <a:latin typeface="Verdana"/>
                <a:cs typeface="Verdana"/>
              </a:rPr>
              <a:t>businesses</a:t>
            </a:r>
            <a:r>
              <a:rPr sz="1400" spc="-60" dirty="0">
                <a:solidFill>
                  <a:srgbClr val="0D80A3"/>
                </a:solidFill>
                <a:latin typeface="Verdana"/>
                <a:cs typeface="Verdana"/>
              </a:rPr>
              <a:t> </a:t>
            </a:r>
            <a:r>
              <a:rPr sz="1400" dirty="0">
                <a:solidFill>
                  <a:srgbClr val="0D80A3"/>
                </a:solidFill>
                <a:latin typeface="Verdana"/>
                <a:cs typeface="Verdana"/>
              </a:rPr>
              <a:t>to</a:t>
            </a:r>
            <a:r>
              <a:rPr sz="1400" spc="-10" dirty="0">
                <a:solidFill>
                  <a:srgbClr val="0D80A3"/>
                </a:solidFill>
                <a:latin typeface="Verdana"/>
                <a:cs typeface="Verdana"/>
              </a:rPr>
              <a:t> </a:t>
            </a:r>
            <a:r>
              <a:rPr sz="1400" dirty="0">
                <a:solidFill>
                  <a:srgbClr val="0D80A3"/>
                </a:solidFill>
                <a:latin typeface="Verdana"/>
                <a:cs typeface="Verdana"/>
              </a:rPr>
              <a:t>develop</a:t>
            </a:r>
            <a:r>
              <a:rPr sz="1400" spc="-25" dirty="0">
                <a:solidFill>
                  <a:srgbClr val="0D80A3"/>
                </a:solidFill>
                <a:latin typeface="Verdana"/>
                <a:cs typeface="Verdana"/>
              </a:rPr>
              <a:t> </a:t>
            </a:r>
            <a:r>
              <a:rPr sz="1400" dirty="0">
                <a:solidFill>
                  <a:srgbClr val="0D80A3"/>
                </a:solidFill>
                <a:latin typeface="Verdana"/>
                <a:cs typeface="Verdana"/>
              </a:rPr>
              <a:t>their</a:t>
            </a:r>
            <a:r>
              <a:rPr sz="1400" spc="-10" dirty="0">
                <a:solidFill>
                  <a:srgbClr val="0D80A3"/>
                </a:solidFill>
                <a:latin typeface="Verdana"/>
                <a:cs typeface="Verdana"/>
              </a:rPr>
              <a:t> </a:t>
            </a:r>
            <a:r>
              <a:rPr sz="1400" dirty="0">
                <a:solidFill>
                  <a:srgbClr val="0D80A3"/>
                </a:solidFill>
                <a:latin typeface="Verdana"/>
                <a:cs typeface="Verdana"/>
              </a:rPr>
              <a:t>own</a:t>
            </a:r>
            <a:r>
              <a:rPr sz="1400" spc="-25" dirty="0">
                <a:solidFill>
                  <a:srgbClr val="0D80A3"/>
                </a:solidFill>
                <a:latin typeface="Verdana"/>
                <a:cs typeface="Verdana"/>
              </a:rPr>
              <a:t> </a:t>
            </a:r>
            <a:r>
              <a:rPr sz="1400" dirty="0">
                <a:solidFill>
                  <a:srgbClr val="0D80A3"/>
                </a:solidFill>
                <a:latin typeface="Verdana"/>
                <a:cs typeface="Verdana"/>
              </a:rPr>
              <a:t>use</a:t>
            </a:r>
            <a:r>
              <a:rPr sz="1400" spc="-20" dirty="0">
                <a:solidFill>
                  <a:srgbClr val="0D80A3"/>
                </a:solidFill>
                <a:latin typeface="Verdana"/>
                <a:cs typeface="Verdana"/>
              </a:rPr>
              <a:t> </a:t>
            </a:r>
            <a:r>
              <a:rPr sz="1400" dirty="0">
                <a:solidFill>
                  <a:srgbClr val="0D80A3"/>
                </a:solidFill>
                <a:latin typeface="Verdana"/>
                <a:cs typeface="Verdana"/>
              </a:rPr>
              <a:t>cases.</a:t>
            </a:r>
            <a:r>
              <a:rPr sz="1400" spc="-40" dirty="0">
                <a:solidFill>
                  <a:srgbClr val="0D80A3"/>
                </a:solidFill>
                <a:latin typeface="Verdana"/>
                <a:cs typeface="Verdana"/>
              </a:rPr>
              <a:t> </a:t>
            </a:r>
            <a:r>
              <a:rPr sz="1400" dirty="0">
                <a:solidFill>
                  <a:srgbClr val="0D80A3"/>
                </a:solidFill>
                <a:latin typeface="Verdana"/>
                <a:cs typeface="Verdana"/>
              </a:rPr>
              <a:t>Each</a:t>
            </a:r>
            <a:r>
              <a:rPr sz="1400" spc="-30" dirty="0">
                <a:solidFill>
                  <a:srgbClr val="0D80A3"/>
                </a:solidFill>
                <a:latin typeface="Verdana"/>
                <a:cs typeface="Verdana"/>
              </a:rPr>
              <a:t> </a:t>
            </a:r>
            <a:r>
              <a:rPr sz="1400" dirty="0">
                <a:solidFill>
                  <a:srgbClr val="0D80A3"/>
                </a:solidFill>
                <a:latin typeface="Verdana"/>
                <a:cs typeface="Verdana"/>
              </a:rPr>
              <a:t>building</a:t>
            </a:r>
            <a:r>
              <a:rPr sz="1400" spc="-50" dirty="0">
                <a:solidFill>
                  <a:srgbClr val="0D80A3"/>
                </a:solidFill>
                <a:latin typeface="Verdana"/>
                <a:cs typeface="Verdana"/>
              </a:rPr>
              <a:t> </a:t>
            </a:r>
            <a:r>
              <a:rPr sz="1400" dirty="0">
                <a:solidFill>
                  <a:srgbClr val="0D80A3"/>
                </a:solidFill>
                <a:latin typeface="Verdana"/>
                <a:cs typeface="Verdana"/>
              </a:rPr>
              <a:t>block</a:t>
            </a:r>
            <a:r>
              <a:rPr sz="1400" spc="-35" dirty="0">
                <a:solidFill>
                  <a:srgbClr val="0D80A3"/>
                </a:solidFill>
                <a:latin typeface="Verdana"/>
                <a:cs typeface="Verdana"/>
              </a:rPr>
              <a:t> </a:t>
            </a:r>
            <a:r>
              <a:rPr sz="1400" dirty="0">
                <a:solidFill>
                  <a:srgbClr val="0D80A3"/>
                </a:solidFill>
                <a:latin typeface="Verdana"/>
                <a:cs typeface="Verdana"/>
              </a:rPr>
              <a:t>of</a:t>
            </a:r>
            <a:r>
              <a:rPr sz="1400" spc="-25" dirty="0">
                <a:solidFill>
                  <a:srgbClr val="0D80A3"/>
                </a:solidFill>
                <a:latin typeface="Verdana"/>
                <a:cs typeface="Verdana"/>
              </a:rPr>
              <a:t> </a:t>
            </a:r>
            <a:r>
              <a:rPr sz="1400" dirty="0">
                <a:solidFill>
                  <a:srgbClr val="0D80A3"/>
                </a:solidFill>
                <a:latin typeface="Verdana"/>
                <a:cs typeface="Verdana"/>
              </a:rPr>
              <a:t>the</a:t>
            </a:r>
            <a:r>
              <a:rPr sz="1400" spc="-25" dirty="0">
                <a:solidFill>
                  <a:srgbClr val="0D80A3"/>
                </a:solidFill>
                <a:latin typeface="Verdana"/>
                <a:cs typeface="Verdana"/>
              </a:rPr>
              <a:t> </a:t>
            </a:r>
            <a:r>
              <a:rPr sz="1400" spc="-10" dirty="0">
                <a:solidFill>
                  <a:srgbClr val="0D80A3"/>
                </a:solidFill>
                <a:latin typeface="Verdana"/>
                <a:cs typeface="Verdana"/>
              </a:rPr>
              <a:t>platform </a:t>
            </a:r>
            <a:r>
              <a:rPr sz="1400" dirty="0">
                <a:solidFill>
                  <a:srgbClr val="0D80A3"/>
                </a:solidFill>
                <a:latin typeface="Verdana"/>
                <a:cs typeface="Verdana"/>
              </a:rPr>
              <a:t>was</a:t>
            </a:r>
            <a:r>
              <a:rPr sz="1400" spc="-30" dirty="0">
                <a:solidFill>
                  <a:srgbClr val="0D80A3"/>
                </a:solidFill>
                <a:latin typeface="Verdana"/>
                <a:cs typeface="Verdana"/>
              </a:rPr>
              <a:t> </a:t>
            </a:r>
            <a:r>
              <a:rPr sz="1400" dirty="0">
                <a:solidFill>
                  <a:srgbClr val="0D80A3"/>
                </a:solidFill>
                <a:latin typeface="Verdana"/>
                <a:cs typeface="Verdana"/>
              </a:rPr>
              <a:t>built</a:t>
            </a:r>
            <a:r>
              <a:rPr sz="1400" spc="-40" dirty="0">
                <a:solidFill>
                  <a:srgbClr val="0D80A3"/>
                </a:solidFill>
                <a:latin typeface="Verdana"/>
                <a:cs typeface="Verdana"/>
              </a:rPr>
              <a:t> </a:t>
            </a:r>
            <a:r>
              <a:rPr sz="1400" dirty="0">
                <a:solidFill>
                  <a:srgbClr val="0D80A3"/>
                </a:solidFill>
                <a:latin typeface="Verdana"/>
                <a:cs typeface="Verdana"/>
              </a:rPr>
              <a:t>to</a:t>
            </a:r>
            <a:r>
              <a:rPr sz="1400" spc="-15" dirty="0">
                <a:solidFill>
                  <a:srgbClr val="0D80A3"/>
                </a:solidFill>
                <a:latin typeface="Verdana"/>
                <a:cs typeface="Verdana"/>
              </a:rPr>
              <a:t> </a:t>
            </a:r>
            <a:r>
              <a:rPr sz="1400" dirty="0">
                <a:solidFill>
                  <a:srgbClr val="0D80A3"/>
                </a:solidFill>
                <a:latin typeface="Verdana"/>
                <a:cs typeface="Verdana"/>
              </a:rPr>
              <a:t>enable</a:t>
            </a:r>
            <a:r>
              <a:rPr sz="1400" spc="-30" dirty="0">
                <a:solidFill>
                  <a:srgbClr val="0D80A3"/>
                </a:solidFill>
                <a:latin typeface="Verdana"/>
                <a:cs typeface="Verdana"/>
              </a:rPr>
              <a:t> </a:t>
            </a:r>
            <a:r>
              <a:rPr sz="1400" dirty="0">
                <a:solidFill>
                  <a:srgbClr val="0D80A3"/>
                </a:solidFill>
                <a:latin typeface="Verdana"/>
                <a:cs typeface="Verdana"/>
              </a:rPr>
              <a:t>all</a:t>
            </a:r>
            <a:r>
              <a:rPr sz="1400" spc="-20" dirty="0">
                <a:solidFill>
                  <a:srgbClr val="0D80A3"/>
                </a:solidFill>
                <a:latin typeface="Verdana"/>
                <a:cs typeface="Verdana"/>
              </a:rPr>
              <a:t> </a:t>
            </a:r>
            <a:r>
              <a:rPr sz="1400" dirty="0">
                <a:solidFill>
                  <a:srgbClr val="0D80A3"/>
                </a:solidFill>
                <a:latin typeface="Verdana"/>
                <a:cs typeface="Verdana"/>
              </a:rPr>
              <a:t>ingredients</a:t>
            </a:r>
            <a:r>
              <a:rPr sz="1400" spc="-35" dirty="0">
                <a:solidFill>
                  <a:srgbClr val="0D80A3"/>
                </a:solidFill>
                <a:latin typeface="Verdana"/>
                <a:cs typeface="Verdana"/>
              </a:rPr>
              <a:t> </a:t>
            </a:r>
            <a:r>
              <a:rPr sz="1400" dirty="0">
                <a:solidFill>
                  <a:srgbClr val="0D80A3"/>
                </a:solidFill>
                <a:latin typeface="Verdana"/>
                <a:cs typeface="Verdana"/>
              </a:rPr>
              <a:t>of</a:t>
            </a:r>
            <a:r>
              <a:rPr sz="1400" spc="-30" dirty="0">
                <a:solidFill>
                  <a:srgbClr val="0D80A3"/>
                </a:solidFill>
                <a:latin typeface="Verdana"/>
                <a:cs typeface="Verdana"/>
              </a:rPr>
              <a:t> </a:t>
            </a:r>
            <a:r>
              <a:rPr sz="1400" dirty="0">
                <a:solidFill>
                  <a:srgbClr val="0D80A3"/>
                </a:solidFill>
                <a:latin typeface="Verdana"/>
                <a:cs typeface="Verdana"/>
              </a:rPr>
              <a:t>a</a:t>
            </a:r>
            <a:r>
              <a:rPr sz="1400" spc="-30" dirty="0">
                <a:solidFill>
                  <a:srgbClr val="0D80A3"/>
                </a:solidFill>
                <a:latin typeface="Verdana"/>
                <a:cs typeface="Verdana"/>
              </a:rPr>
              <a:t> </a:t>
            </a:r>
            <a:r>
              <a:rPr sz="1400" dirty="0">
                <a:solidFill>
                  <a:srgbClr val="0D80A3"/>
                </a:solidFill>
                <a:latin typeface="Verdana"/>
                <a:cs typeface="Verdana"/>
              </a:rPr>
              <a:t>Use</a:t>
            </a:r>
            <a:r>
              <a:rPr sz="1400" spc="-35" dirty="0">
                <a:solidFill>
                  <a:srgbClr val="0D80A3"/>
                </a:solidFill>
                <a:latin typeface="Verdana"/>
                <a:cs typeface="Verdana"/>
              </a:rPr>
              <a:t> </a:t>
            </a:r>
            <a:r>
              <a:rPr sz="1400" spc="-20" dirty="0">
                <a:solidFill>
                  <a:srgbClr val="0D80A3"/>
                </a:solidFill>
                <a:latin typeface="Verdana"/>
                <a:cs typeface="Verdana"/>
              </a:rPr>
              <a:t>Case</a:t>
            </a:r>
            <a:endParaRPr sz="1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20"/>
              </a:spcBef>
            </a:pPr>
            <a:endParaRPr sz="1400">
              <a:latin typeface="Verdana"/>
              <a:cs typeface="Verdana"/>
            </a:endParaRPr>
          </a:p>
          <a:p>
            <a:pPr marL="5210175" marR="5080" indent="-3865879">
              <a:lnSpc>
                <a:spcPct val="100000"/>
              </a:lnSpc>
            </a:pPr>
            <a:r>
              <a:rPr sz="1400" dirty="0">
                <a:latin typeface="Verdana"/>
                <a:cs typeface="Verdana"/>
              </a:rPr>
              <a:t>«</a:t>
            </a:r>
            <a:r>
              <a:rPr sz="1400" spc="-30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As</a:t>
            </a:r>
            <a:r>
              <a:rPr sz="1400" spc="-30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a</a:t>
            </a:r>
            <a:r>
              <a:rPr sz="1400" spc="-35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truck</a:t>
            </a:r>
            <a:r>
              <a:rPr sz="1400" spc="-35" dirty="0">
                <a:latin typeface="Verdana"/>
                <a:cs typeface="Verdana"/>
              </a:rPr>
              <a:t> </a:t>
            </a:r>
            <a:r>
              <a:rPr sz="1400" spc="-25" dirty="0">
                <a:latin typeface="Verdana"/>
                <a:cs typeface="Verdana"/>
              </a:rPr>
              <a:t>owner,</a:t>
            </a:r>
            <a:r>
              <a:rPr sz="1400" spc="-40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I</a:t>
            </a:r>
            <a:r>
              <a:rPr sz="1400" spc="-25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would</a:t>
            </a:r>
            <a:r>
              <a:rPr sz="1400" spc="-30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like</a:t>
            </a:r>
            <a:r>
              <a:rPr sz="1400" spc="-35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to</a:t>
            </a:r>
            <a:r>
              <a:rPr sz="1400" spc="-30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develop</a:t>
            </a:r>
            <a:r>
              <a:rPr sz="1400" spc="-35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a</a:t>
            </a:r>
            <a:r>
              <a:rPr sz="1400" spc="-35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Dashboard</a:t>
            </a:r>
            <a:r>
              <a:rPr sz="1400" spc="-40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to</a:t>
            </a:r>
            <a:r>
              <a:rPr sz="1400" spc="-25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predict</a:t>
            </a:r>
            <a:r>
              <a:rPr sz="1400" spc="-45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engine</a:t>
            </a:r>
            <a:r>
              <a:rPr sz="1400" spc="-15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failure</a:t>
            </a:r>
            <a:r>
              <a:rPr sz="1400" spc="-55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of</a:t>
            </a:r>
            <a:r>
              <a:rPr sz="1400" spc="-30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my</a:t>
            </a:r>
            <a:r>
              <a:rPr sz="1400" spc="-30" dirty="0">
                <a:latin typeface="Verdana"/>
                <a:cs typeface="Verdana"/>
              </a:rPr>
              <a:t> </a:t>
            </a:r>
            <a:r>
              <a:rPr sz="1400" spc="-10" dirty="0">
                <a:latin typeface="Verdana"/>
                <a:cs typeface="Verdana"/>
              </a:rPr>
              <a:t>truck </a:t>
            </a:r>
            <a:r>
              <a:rPr sz="1400" dirty="0">
                <a:latin typeface="Verdana"/>
                <a:cs typeface="Verdana"/>
              </a:rPr>
              <a:t>fleet</a:t>
            </a:r>
            <a:r>
              <a:rPr sz="1400" spc="-35" dirty="0">
                <a:latin typeface="Verdana"/>
                <a:cs typeface="Verdana"/>
              </a:rPr>
              <a:t> </a:t>
            </a:r>
            <a:r>
              <a:rPr sz="1400" spc="-50" dirty="0">
                <a:latin typeface="Verdana"/>
                <a:cs typeface="Verdana"/>
              </a:rPr>
              <a:t>»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925056" y="6016752"/>
            <a:ext cx="2418715" cy="254635"/>
          </a:xfrm>
          <a:prstGeom prst="rect">
            <a:avLst/>
          </a:prstGeom>
          <a:solidFill>
            <a:srgbClr val="6C189B"/>
          </a:solidFill>
        </p:spPr>
        <p:txBody>
          <a:bodyPr vert="horz" wrap="square" lIns="0" tIns="52069" rIns="0" bIns="0" rtlCol="0">
            <a:spAutoFit/>
          </a:bodyPr>
          <a:lstStyle/>
          <a:p>
            <a:pPr marL="413384">
              <a:lnSpc>
                <a:spcPct val="100000"/>
              </a:lnSpc>
              <a:spcBef>
                <a:spcPts val="409"/>
              </a:spcBef>
            </a:pPr>
            <a:r>
              <a:rPr sz="1000" dirty="0">
                <a:solidFill>
                  <a:srgbClr val="FFFFFF"/>
                </a:solidFill>
                <a:latin typeface="Verdana"/>
                <a:cs typeface="Verdana"/>
              </a:rPr>
              <a:t>PLATFORM</a:t>
            </a:r>
            <a:r>
              <a:rPr sz="1000" spc="-4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Verdana"/>
                <a:cs typeface="Verdana"/>
              </a:rPr>
              <a:t>FOUNDATION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037076" y="6007608"/>
            <a:ext cx="2418715" cy="256540"/>
          </a:xfrm>
          <a:prstGeom prst="rect">
            <a:avLst/>
          </a:prstGeom>
          <a:solidFill>
            <a:srgbClr val="00AF50"/>
          </a:solidFill>
        </p:spPr>
        <p:txBody>
          <a:bodyPr vert="horz" wrap="square" lIns="0" tIns="52705" rIns="0" bIns="0" rtlCol="0">
            <a:spAutoFit/>
          </a:bodyPr>
          <a:lstStyle/>
          <a:p>
            <a:pPr marL="343535">
              <a:lnSpc>
                <a:spcPct val="100000"/>
              </a:lnSpc>
              <a:spcBef>
                <a:spcPts val="415"/>
              </a:spcBef>
            </a:pPr>
            <a:r>
              <a:rPr sz="1000" dirty="0">
                <a:solidFill>
                  <a:srgbClr val="FFFFFF"/>
                </a:solidFill>
                <a:latin typeface="Verdana"/>
                <a:cs typeface="Verdana"/>
              </a:rPr>
              <a:t>DATA</a:t>
            </a:r>
            <a:r>
              <a:rPr sz="1000" spc="-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FFFFFF"/>
                </a:solidFill>
                <a:latin typeface="Verdana"/>
                <a:cs typeface="Verdana"/>
              </a:rPr>
              <a:t>TRUST</a:t>
            </a:r>
            <a:r>
              <a:rPr sz="1000" spc="-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Verdana"/>
                <a:cs typeface="Verdana"/>
              </a:rPr>
              <a:t>FOUNDATION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324612" y="2990087"/>
            <a:ext cx="11854180" cy="2875915"/>
          </a:xfrm>
          <a:custGeom>
            <a:avLst/>
            <a:gdLst/>
            <a:ahLst/>
            <a:cxnLst/>
            <a:rect l="l" t="t" r="r" b="b"/>
            <a:pathLst>
              <a:path w="11854180" h="2875915">
                <a:moveTo>
                  <a:pt x="637032" y="145542"/>
                </a:moveTo>
                <a:lnTo>
                  <a:pt x="629602" y="99542"/>
                </a:lnTo>
                <a:lnTo>
                  <a:pt x="608939" y="59588"/>
                </a:lnTo>
                <a:lnTo>
                  <a:pt x="577443" y="28079"/>
                </a:lnTo>
                <a:lnTo>
                  <a:pt x="537489" y="7429"/>
                </a:lnTo>
                <a:lnTo>
                  <a:pt x="491490" y="0"/>
                </a:lnTo>
                <a:lnTo>
                  <a:pt x="445477" y="7429"/>
                </a:lnTo>
                <a:lnTo>
                  <a:pt x="405523" y="28079"/>
                </a:lnTo>
                <a:lnTo>
                  <a:pt x="374027" y="59588"/>
                </a:lnTo>
                <a:lnTo>
                  <a:pt x="353364" y="99542"/>
                </a:lnTo>
                <a:lnTo>
                  <a:pt x="345948" y="145542"/>
                </a:lnTo>
                <a:lnTo>
                  <a:pt x="353364" y="191554"/>
                </a:lnTo>
                <a:lnTo>
                  <a:pt x="374027" y="231508"/>
                </a:lnTo>
                <a:lnTo>
                  <a:pt x="405523" y="263017"/>
                </a:lnTo>
                <a:lnTo>
                  <a:pt x="445477" y="283667"/>
                </a:lnTo>
                <a:lnTo>
                  <a:pt x="491490" y="291084"/>
                </a:lnTo>
                <a:lnTo>
                  <a:pt x="537489" y="283667"/>
                </a:lnTo>
                <a:lnTo>
                  <a:pt x="577443" y="263017"/>
                </a:lnTo>
                <a:lnTo>
                  <a:pt x="608939" y="231508"/>
                </a:lnTo>
                <a:lnTo>
                  <a:pt x="629602" y="191554"/>
                </a:lnTo>
                <a:lnTo>
                  <a:pt x="637032" y="145542"/>
                </a:lnTo>
                <a:close/>
              </a:path>
              <a:path w="11854180" h="2875915">
                <a:moveTo>
                  <a:pt x="11853672" y="2689860"/>
                </a:moveTo>
                <a:lnTo>
                  <a:pt x="11646027" y="2503932"/>
                </a:lnTo>
                <a:lnTo>
                  <a:pt x="0" y="2503932"/>
                </a:lnTo>
                <a:lnTo>
                  <a:pt x="0" y="2875788"/>
                </a:lnTo>
                <a:lnTo>
                  <a:pt x="11646027" y="2875788"/>
                </a:lnTo>
                <a:lnTo>
                  <a:pt x="11853672" y="2689860"/>
                </a:lnTo>
                <a:close/>
              </a:path>
            </a:pathLst>
          </a:custGeom>
          <a:solidFill>
            <a:srgbClr val="04215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749300" y="3031363"/>
            <a:ext cx="13398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0" dirty="0">
                <a:solidFill>
                  <a:srgbClr val="FFFFFF"/>
                </a:solidFill>
                <a:latin typeface="Verdana"/>
                <a:cs typeface="Verdana"/>
              </a:rPr>
              <a:t>1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4742688" y="2990088"/>
            <a:ext cx="291465" cy="291465"/>
          </a:xfrm>
          <a:custGeom>
            <a:avLst/>
            <a:gdLst/>
            <a:ahLst/>
            <a:cxnLst/>
            <a:rect l="l" t="t" r="r" b="b"/>
            <a:pathLst>
              <a:path w="291464" h="291464">
                <a:moveTo>
                  <a:pt x="145541" y="0"/>
                </a:moveTo>
                <a:lnTo>
                  <a:pt x="99535" y="7418"/>
                </a:lnTo>
                <a:lnTo>
                  <a:pt x="59582" y="28078"/>
                </a:lnTo>
                <a:lnTo>
                  <a:pt x="28078" y="59582"/>
                </a:lnTo>
                <a:lnTo>
                  <a:pt x="7418" y="99535"/>
                </a:lnTo>
                <a:lnTo>
                  <a:pt x="0" y="145541"/>
                </a:lnTo>
                <a:lnTo>
                  <a:pt x="7418" y="191548"/>
                </a:lnTo>
                <a:lnTo>
                  <a:pt x="28078" y="231501"/>
                </a:lnTo>
                <a:lnTo>
                  <a:pt x="59582" y="263005"/>
                </a:lnTo>
                <a:lnTo>
                  <a:pt x="99535" y="283665"/>
                </a:lnTo>
                <a:lnTo>
                  <a:pt x="145541" y="291084"/>
                </a:lnTo>
                <a:lnTo>
                  <a:pt x="191548" y="283665"/>
                </a:lnTo>
                <a:lnTo>
                  <a:pt x="231501" y="263005"/>
                </a:lnTo>
                <a:lnTo>
                  <a:pt x="263005" y="231501"/>
                </a:lnTo>
                <a:lnTo>
                  <a:pt x="283665" y="191548"/>
                </a:lnTo>
                <a:lnTo>
                  <a:pt x="291084" y="145541"/>
                </a:lnTo>
                <a:lnTo>
                  <a:pt x="283665" y="99535"/>
                </a:lnTo>
                <a:lnTo>
                  <a:pt x="263005" y="59582"/>
                </a:lnTo>
                <a:lnTo>
                  <a:pt x="231501" y="28078"/>
                </a:lnTo>
                <a:lnTo>
                  <a:pt x="191548" y="7418"/>
                </a:lnTo>
                <a:lnTo>
                  <a:pt x="145541" y="0"/>
                </a:lnTo>
                <a:close/>
              </a:path>
            </a:pathLst>
          </a:custGeom>
          <a:solidFill>
            <a:srgbClr val="04215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4822063" y="3031363"/>
            <a:ext cx="13398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0" dirty="0">
                <a:solidFill>
                  <a:srgbClr val="FFFFFF"/>
                </a:solidFill>
                <a:latin typeface="Verdana"/>
                <a:cs typeface="Verdana"/>
              </a:rPr>
              <a:t>2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8555735" y="2990088"/>
            <a:ext cx="291465" cy="291465"/>
          </a:xfrm>
          <a:custGeom>
            <a:avLst/>
            <a:gdLst/>
            <a:ahLst/>
            <a:cxnLst/>
            <a:rect l="l" t="t" r="r" b="b"/>
            <a:pathLst>
              <a:path w="291465" h="291464">
                <a:moveTo>
                  <a:pt x="145542" y="0"/>
                </a:moveTo>
                <a:lnTo>
                  <a:pt x="99535" y="7418"/>
                </a:lnTo>
                <a:lnTo>
                  <a:pt x="59582" y="28078"/>
                </a:lnTo>
                <a:lnTo>
                  <a:pt x="28078" y="59582"/>
                </a:lnTo>
                <a:lnTo>
                  <a:pt x="7418" y="99535"/>
                </a:lnTo>
                <a:lnTo>
                  <a:pt x="0" y="145541"/>
                </a:lnTo>
                <a:lnTo>
                  <a:pt x="7418" y="191548"/>
                </a:lnTo>
                <a:lnTo>
                  <a:pt x="28078" y="231501"/>
                </a:lnTo>
                <a:lnTo>
                  <a:pt x="59582" y="263005"/>
                </a:lnTo>
                <a:lnTo>
                  <a:pt x="99535" y="283665"/>
                </a:lnTo>
                <a:lnTo>
                  <a:pt x="145542" y="291084"/>
                </a:lnTo>
                <a:lnTo>
                  <a:pt x="191548" y="283665"/>
                </a:lnTo>
                <a:lnTo>
                  <a:pt x="231501" y="263005"/>
                </a:lnTo>
                <a:lnTo>
                  <a:pt x="263005" y="231501"/>
                </a:lnTo>
                <a:lnTo>
                  <a:pt x="283665" y="191548"/>
                </a:lnTo>
                <a:lnTo>
                  <a:pt x="291084" y="145541"/>
                </a:lnTo>
                <a:lnTo>
                  <a:pt x="283665" y="99535"/>
                </a:lnTo>
                <a:lnTo>
                  <a:pt x="263005" y="59582"/>
                </a:lnTo>
                <a:lnTo>
                  <a:pt x="231501" y="28078"/>
                </a:lnTo>
                <a:lnTo>
                  <a:pt x="191548" y="7418"/>
                </a:lnTo>
                <a:lnTo>
                  <a:pt x="145542" y="0"/>
                </a:lnTo>
                <a:close/>
              </a:path>
            </a:pathLst>
          </a:custGeom>
          <a:solidFill>
            <a:srgbClr val="04215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8635745" y="3031363"/>
            <a:ext cx="13398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0" dirty="0">
                <a:solidFill>
                  <a:srgbClr val="FFFFFF"/>
                </a:solidFill>
                <a:latin typeface="Verdana"/>
                <a:cs typeface="Verdana"/>
              </a:rPr>
              <a:t>3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117803" y="3024377"/>
            <a:ext cx="2752725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14300" marR="5080" indent="-102235">
              <a:lnSpc>
                <a:spcPct val="100000"/>
              </a:lnSpc>
              <a:spcBef>
                <a:spcPts val="95"/>
              </a:spcBef>
            </a:pPr>
            <a:r>
              <a:rPr sz="1000" b="1" dirty="0">
                <a:latin typeface="Verdana"/>
                <a:cs typeface="Verdana"/>
              </a:rPr>
              <a:t>I</a:t>
            </a:r>
            <a:r>
              <a:rPr sz="1000" b="1" spc="-25" dirty="0">
                <a:latin typeface="Verdana"/>
                <a:cs typeface="Verdana"/>
              </a:rPr>
              <a:t> </a:t>
            </a:r>
            <a:r>
              <a:rPr sz="1000" b="1" dirty="0">
                <a:latin typeface="Verdana"/>
                <a:cs typeface="Verdana"/>
              </a:rPr>
              <a:t>collect</a:t>
            </a:r>
            <a:r>
              <a:rPr sz="1000" b="1" spc="-25" dirty="0">
                <a:latin typeface="Verdana"/>
                <a:cs typeface="Verdana"/>
              </a:rPr>
              <a:t> </a:t>
            </a:r>
            <a:r>
              <a:rPr sz="1000" b="1" dirty="0">
                <a:latin typeface="Verdana"/>
                <a:cs typeface="Verdana"/>
              </a:rPr>
              <a:t>all</a:t>
            </a:r>
            <a:r>
              <a:rPr sz="1000" b="1" spc="-20" dirty="0">
                <a:latin typeface="Verdana"/>
                <a:cs typeface="Verdana"/>
              </a:rPr>
              <a:t> </a:t>
            </a:r>
            <a:r>
              <a:rPr sz="1000" b="1" dirty="0">
                <a:latin typeface="Verdana"/>
                <a:cs typeface="Verdana"/>
              </a:rPr>
              <a:t>the</a:t>
            </a:r>
            <a:r>
              <a:rPr sz="1000" b="1" spc="-25" dirty="0">
                <a:latin typeface="Verdana"/>
                <a:cs typeface="Verdana"/>
              </a:rPr>
              <a:t> </a:t>
            </a:r>
            <a:r>
              <a:rPr sz="1000" b="1" dirty="0">
                <a:latin typeface="Verdana"/>
                <a:cs typeface="Verdana"/>
              </a:rPr>
              <a:t>data</a:t>
            </a:r>
            <a:r>
              <a:rPr sz="1000" b="1" spc="-35" dirty="0">
                <a:latin typeface="Verdana"/>
                <a:cs typeface="Verdana"/>
              </a:rPr>
              <a:t> </a:t>
            </a:r>
            <a:r>
              <a:rPr sz="1000" b="1" dirty="0">
                <a:latin typeface="Verdana"/>
                <a:cs typeface="Verdana"/>
              </a:rPr>
              <a:t>I</a:t>
            </a:r>
            <a:r>
              <a:rPr sz="1000" b="1" spc="-20" dirty="0">
                <a:latin typeface="Verdana"/>
                <a:cs typeface="Verdana"/>
              </a:rPr>
              <a:t> </a:t>
            </a:r>
            <a:r>
              <a:rPr sz="1000" b="1" dirty="0">
                <a:latin typeface="Verdana"/>
                <a:cs typeface="Verdana"/>
              </a:rPr>
              <a:t>need</a:t>
            </a:r>
            <a:r>
              <a:rPr sz="1000" b="1" spc="-10" dirty="0">
                <a:latin typeface="Verdana"/>
                <a:cs typeface="Verdana"/>
              </a:rPr>
              <a:t> </a:t>
            </a:r>
            <a:r>
              <a:rPr sz="1000" b="1" dirty="0">
                <a:latin typeface="Verdana"/>
                <a:cs typeface="Verdana"/>
              </a:rPr>
              <a:t>to</a:t>
            </a:r>
            <a:r>
              <a:rPr sz="1000" b="1" spc="-25" dirty="0">
                <a:latin typeface="Verdana"/>
                <a:cs typeface="Verdana"/>
              </a:rPr>
              <a:t> </a:t>
            </a:r>
            <a:r>
              <a:rPr sz="1000" b="1" dirty="0">
                <a:latin typeface="Verdana"/>
                <a:cs typeface="Verdana"/>
              </a:rPr>
              <a:t>build</a:t>
            </a:r>
            <a:r>
              <a:rPr sz="1000" b="1" spc="-20" dirty="0">
                <a:latin typeface="Verdana"/>
                <a:cs typeface="Verdana"/>
              </a:rPr>
              <a:t> </a:t>
            </a:r>
            <a:r>
              <a:rPr sz="1000" b="1" spc="-25" dirty="0">
                <a:latin typeface="Verdana"/>
                <a:cs typeface="Verdana"/>
              </a:rPr>
              <a:t>on </a:t>
            </a:r>
            <a:r>
              <a:rPr sz="1000" b="1" dirty="0">
                <a:latin typeface="Verdana"/>
                <a:cs typeface="Verdana"/>
              </a:rPr>
              <a:t>the</a:t>
            </a:r>
            <a:r>
              <a:rPr sz="1000" b="1" spc="-45" dirty="0">
                <a:latin typeface="Verdana"/>
                <a:cs typeface="Verdana"/>
              </a:rPr>
              <a:t> </a:t>
            </a:r>
            <a:r>
              <a:rPr sz="1000" b="1" dirty="0">
                <a:latin typeface="Verdana"/>
                <a:cs typeface="Verdana"/>
              </a:rPr>
              <a:t>different</a:t>
            </a:r>
            <a:r>
              <a:rPr sz="1000" b="1" spc="-15" dirty="0">
                <a:latin typeface="Verdana"/>
                <a:cs typeface="Verdana"/>
              </a:rPr>
              <a:t> </a:t>
            </a:r>
            <a:r>
              <a:rPr sz="1000" b="1" dirty="0">
                <a:latin typeface="Verdana"/>
                <a:cs typeface="Verdana"/>
              </a:rPr>
              <a:t>KPIs</a:t>
            </a:r>
            <a:r>
              <a:rPr sz="1000" b="1" spc="-30" dirty="0">
                <a:latin typeface="Verdana"/>
                <a:cs typeface="Verdana"/>
              </a:rPr>
              <a:t> </a:t>
            </a:r>
            <a:r>
              <a:rPr sz="1000" b="1" dirty="0">
                <a:latin typeface="Verdana"/>
                <a:cs typeface="Verdana"/>
              </a:rPr>
              <a:t>of</a:t>
            </a:r>
            <a:r>
              <a:rPr sz="1000" b="1" spc="-45" dirty="0">
                <a:latin typeface="Verdana"/>
                <a:cs typeface="Verdana"/>
              </a:rPr>
              <a:t> </a:t>
            </a:r>
            <a:r>
              <a:rPr sz="1000" b="1" dirty="0">
                <a:latin typeface="Verdana"/>
                <a:cs typeface="Verdana"/>
              </a:rPr>
              <a:t>my</a:t>
            </a:r>
            <a:r>
              <a:rPr sz="1000" b="1" spc="-30" dirty="0">
                <a:latin typeface="Verdana"/>
                <a:cs typeface="Verdana"/>
              </a:rPr>
              <a:t> </a:t>
            </a:r>
            <a:r>
              <a:rPr sz="1000" b="1" spc="-10" dirty="0">
                <a:latin typeface="Verdana"/>
                <a:cs typeface="Verdana"/>
              </a:rPr>
              <a:t>Dashboard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030935" y="3633978"/>
            <a:ext cx="2816860" cy="482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000" dirty="0">
                <a:latin typeface="Verdana"/>
                <a:cs typeface="Verdana"/>
              </a:rPr>
              <a:t>The</a:t>
            </a:r>
            <a:r>
              <a:rPr sz="1000" spc="-30" dirty="0">
                <a:latin typeface="Verdana"/>
                <a:cs typeface="Verdana"/>
              </a:rPr>
              <a:t> </a:t>
            </a:r>
            <a:r>
              <a:rPr sz="1000" dirty="0">
                <a:latin typeface="Verdana"/>
                <a:cs typeface="Verdana"/>
              </a:rPr>
              <a:t>data</a:t>
            </a:r>
            <a:r>
              <a:rPr sz="1000" spc="-30" dirty="0">
                <a:latin typeface="Verdana"/>
                <a:cs typeface="Verdana"/>
              </a:rPr>
              <a:t> </a:t>
            </a:r>
            <a:r>
              <a:rPr sz="1000" dirty="0">
                <a:latin typeface="Verdana"/>
                <a:cs typeface="Verdana"/>
              </a:rPr>
              <a:t>I</a:t>
            </a:r>
            <a:r>
              <a:rPr sz="1000" spc="-30" dirty="0">
                <a:latin typeface="Verdana"/>
                <a:cs typeface="Verdana"/>
              </a:rPr>
              <a:t> </a:t>
            </a:r>
            <a:r>
              <a:rPr sz="1000" dirty="0">
                <a:latin typeface="Verdana"/>
                <a:cs typeface="Verdana"/>
              </a:rPr>
              <a:t>need</a:t>
            </a:r>
            <a:r>
              <a:rPr sz="1000" spc="-5" dirty="0">
                <a:latin typeface="Verdana"/>
                <a:cs typeface="Verdana"/>
              </a:rPr>
              <a:t> </a:t>
            </a:r>
            <a:r>
              <a:rPr sz="1000" dirty="0">
                <a:latin typeface="Verdana"/>
                <a:cs typeface="Verdana"/>
              </a:rPr>
              <a:t>can</a:t>
            </a:r>
            <a:r>
              <a:rPr sz="1000" spc="-20" dirty="0">
                <a:latin typeface="Verdana"/>
                <a:cs typeface="Verdana"/>
              </a:rPr>
              <a:t> </a:t>
            </a:r>
            <a:r>
              <a:rPr sz="1000" dirty="0">
                <a:latin typeface="Verdana"/>
                <a:cs typeface="Verdana"/>
              </a:rPr>
              <a:t>come</a:t>
            </a:r>
            <a:r>
              <a:rPr sz="1000" spc="-5" dirty="0">
                <a:latin typeface="Verdana"/>
                <a:cs typeface="Verdana"/>
              </a:rPr>
              <a:t> </a:t>
            </a:r>
            <a:r>
              <a:rPr sz="1000" dirty="0">
                <a:latin typeface="Verdana"/>
                <a:cs typeface="Verdana"/>
              </a:rPr>
              <a:t>from</a:t>
            </a:r>
            <a:r>
              <a:rPr sz="1000" spc="-15" dirty="0">
                <a:latin typeface="Verdana"/>
                <a:cs typeface="Verdana"/>
              </a:rPr>
              <a:t> </a:t>
            </a:r>
            <a:r>
              <a:rPr sz="1000" spc="-10" dirty="0">
                <a:latin typeface="Verdana"/>
                <a:cs typeface="Verdana"/>
              </a:rPr>
              <a:t>different </a:t>
            </a:r>
            <a:r>
              <a:rPr sz="1000" dirty="0">
                <a:latin typeface="Verdana"/>
                <a:cs typeface="Verdana"/>
              </a:rPr>
              <a:t>sources</a:t>
            </a:r>
            <a:r>
              <a:rPr sz="1000" spc="-15" dirty="0">
                <a:latin typeface="Verdana"/>
                <a:cs typeface="Verdana"/>
              </a:rPr>
              <a:t> </a:t>
            </a:r>
            <a:r>
              <a:rPr sz="1000" dirty="0">
                <a:latin typeface="Verdana"/>
                <a:cs typeface="Verdana"/>
              </a:rPr>
              <a:t>(external,</a:t>
            </a:r>
            <a:r>
              <a:rPr sz="1000" spc="-45" dirty="0">
                <a:latin typeface="Verdana"/>
                <a:cs typeface="Verdana"/>
              </a:rPr>
              <a:t> </a:t>
            </a:r>
            <a:r>
              <a:rPr sz="1000" dirty="0">
                <a:latin typeface="Verdana"/>
                <a:cs typeface="Verdana"/>
              </a:rPr>
              <a:t>internal,</a:t>
            </a:r>
            <a:r>
              <a:rPr sz="1000" spc="-65" dirty="0">
                <a:latin typeface="Verdana"/>
                <a:cs typeface="Verdana"/>
              </a:rPr>
              <a:t> </a:t>
            </a:r>
            <a:r>
              <a:rPr sz="1000" dirty="0">
                <a:latin typeface="Verdana"/>
                <a:cs typeface="Verdana"/>
              </a:rPr>
              <a:t>sensors</a:t>
            </a:r>
            <a:r>
              <a:rPr sz="1000" spc="-15" dirty="0">
                <a:latin typeface="Verdana"/>
                <a:cs typeface="Verdana"/>
              </a:rPr>
              <a:t> </a:t>
            </a:r>
            <a:r>
              <a:rPr sz="1000" dirty="0">
                <a:latin typeface="Verdana"/>
                <a:cs typeface="Verdana"/>
              </a:rPr>
              <a:t>...)</a:t>
            </a:r>
            <a:r>
              <a:rPr sz="1000" spc="-60" dirty="0">
                <a:latin typeface="Verdana"/>
                <a:cs typeface="Verdana"/>
              </a:rPr>
              <a:t> </a:t>
            </a:r>
            <a:r>
              <a:rPr sz="1000" spc="-25" dirty="0">
                <a:latin typeface="Verdana"/>
                <a:cs typeface="Verdana"/>
              </a:rPr>
              <a:t>and </a:t>
            </a:r>
            <a:r>
              <a:rPr sz="1000" dirty="0">
                <a:latin typeface="Verdana"/>
                <a:cs typeface="Verdana"/>
              </a:rPr>
              <a:t>might</a:t>
            </a:r>
            <a:r>
              <a:rPr sz="1000" spc="-35" dirty="0">
                <a:latin typeface="Verdana"/>
                <a:cs typeface="Verdana"/>
              </a:rPr>
              <a:t> </a:t>
            </a:r>
            <a:r>
              <a:rPr sz="1000" dirty="0">
                <a:latin typeface="Verdana"/>
                <a:cs typeface="Verdana"/>
              </a:rPr>
              <a:t>event</a:t>
            </a:r>
            <a:r>
              <a:rPr sz="1000" spc="-15" dirty="0">
                <a:latin typeface="Verdana"/>
                <a:cs typeface="Verdana"/>
              </a:rPr>
              <a:t> </a:t>
            </a:r>
            <a:r>
              <a:rPr sz="1000" dirty="0">
                <a:latin typeface="Verdana"/>
                <a:cs typeface="Verdana"/>
              </a:rPr>
              <a:t>be</a:t>
            </a:r>
            <a:r>
              <a:rPr sz="1000" spc="-25" dirty="0">
                <a:latin typeface="Verdana"/>
                <a:cs typeface="Verdana"/>
              </a:rPr>
              <a:t> </a:t>
            </a:r>
            <a:r>
              <a:rPr sz="1000" dirty="0">
                <a:latin typeface="Verdana"/>
                <a:cs typeface="Verdana"/>
              </a:rPr>
              <a:t>already</a:t>
            </a:r>
            <a:r>
              <a:rPr sz="1000" spc="-40" dirty="0">
                <a:latin typeface="Verdana"/>
                <a:cs typeface="Verdana"/>
              </a:rPr>
              <a:t> </a:t>
            </a:r>
            <a:r>
              <a:rPr sz="1000" dirty="0">
                <a:latin typeface="Verdana"/>
                <a:cs typeface="Verdana"/>
              </a:rPr>
              <a:t>available</a:t>
            </a:r>
            <a:r>
              <a:rPr sz="1000" spc="-65" dirty="0">
                <a:latin typeface="Verdana"/>
                <a:cs typeface="Verdana"/>
              </a:rPr>
              <a:t> </a:t>
            </a:r>
            <a:r>
              <a:rPr sz="1000" dirty="0">
                <a:latin typeface="Verdana"/>
                <a:cs typeface="Verdana"/>
              </a:rPr>
              <a:t>on</a:t>
            </a:r>
            <a:r>
              <a:rPr sz="1000" spc="-15" dirty="0">
                <a:latin typeface="Verdana"/>
                <a:cs typeface="Verdana"/>
              </a:rPr>
              <a:t> </a:t>
            </a:r>
            <a:r>
              <a:rPr sz="1000" dirty="0">
                <a:latin typeface="Verdana"/>
                <a:cs typeface="Verdana"/>
              </a:rPr>
              <a:t>UDP</a:t>
            </a:r>
            <a:r>
              <a:rPr sz="1000" spc="-30" dirty="0">
                <a:latin typeface="Verdana"/>
                <a:cs typeface="Verdana"/>
              </a:rPr>
              <a:t> </a:t>
            </a:r>
            <a:r>
              <a:rPr sz="1000" spc="-50" dirty="0">
                <a:latin typeface="Verdana"/>
                <a:cs typeface="Verdana"/>
              </a:rPr>
              <a:t>!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030935" y="4243832"/>
            <a:ext cx="2724785" cy="1092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000" dirty="0">
                <a:latin typeface="Verdana"/>
                <a:cs typeface="Verdana"/>
              </a:rPr>
              <a:t>If</a:t>
            </a:r>
            <a:r>
              <a:rPr sz="1000" spc="-30" dirty="0">
                <a:latin typeface="Verdana"/>
                <a:cs typeface="Verdana"/>
              </a:rPr>
              <a:t> </a:t>
            </a:r>
            <a:r>
              <a:rPr sz="1000" dirty="0">
                <a:latin typeface="Verdana"/>
                <a:cs typeface="Verdana"/>
              </a:rPr>
              <a:t>not,</a:t>
            </a:r>
            <a:r>
              <a:rPr sz="1000" spc="-25" dirty="0">
                <a:latin typeface="Verdana"/>
                <a:cs typeface="Verdana"/>
              </a:rPr>
              <a:t> </a:t>
            </a:r>
            <a:r>
              <a:rPr sz="1000" dirty="0">
                <a:latin typeface="Verdana"/>
                <a:cs typeface="Verdana"/>
              </a:rPr>
              <a:t>I</a:t>
            </a:r>
            <a:r>
              <a:rPr sz="1000" spc="-40" dirty="0">
                <a:latin typeface="Verdana"/>
                <a:cs typeface="Verdana"/>
              </a:rPr>
              <a:t> </a:t>
            </a:r>
            <a:r>
              <a:rPr sz="1000" dirty="0">
                <a:latin typeface="Verdana"/>
                <a:cs typeface="Verdana"/>
              </a:rPr>
              <a:t>use</a:t>
            </a:r>
            <a:r>
              <a:rPr sz="1000" spc="-30" dirty="0">
                <a:latin typeface="Verdana"/>
                <a:cs typeface="Verdana"/>
              </a:rPr>
              <a:t> </a:t>
            </a:r>
            <a:r>
              <a:rPr sz="1000" dirty="0">
                <a:latin typeface="Verdana"/>
                <a:cs typeface="Verdana"/>
              </a:rPr>
              <a:t>the</a:t>
            </a:r>
            <a:r>
              <a:rPr sz="1000" spc="-30" dirty="0">
                <a:latin typeface="Verdana"/>
                <a:cs typeface="Verdana"/>
              </a:rPr>
              <a:t> </a:t>
            </a:r>
            <a:r>
              <a:rPr sz="1000" dirty="0">
                <a:latin typeface="Verdana"/>
                <a:cs typeface="Verdana"/>
              </a:rPr>
              <a:t>ingestion</a:t>
            </a:r>
            <a:r>
              <a:rPr sz="1000" spc="-30" dirty="0">
                <a:latin typeface="Verdana"/>
                <a:cs typeface="Verdana"/>
              </a:rPr>
              <a:t> </a:t>
            </a:r>
            <a:r>
              <a:rPr sz="1000" dirty="0">
                <a:latin typeface="Verdana"/>
                <a:cs typeface="Verdana"/>
              </a:rPr>
              <a:t>framework</a:t>
            </a:r>
            <a:r>
              <a:rPr sz="1000" spc="-15" dirty="0">
                <a:latin typeface="Verdana"/>
                <a:cs typeface="Verdana"/>
              </a:rPr>
              <a:t> </a:t>
            </a:r>
            <a:r>
              <a:rPr sz="1000" spc="-25" dirty="0">
                <a:latin typeface="Verdana"/>
                <a:cs typeface="Verdana"/>
              </a:rPr>
              <a:t>on </a:t>
            </a:r>
            <a:r>
              <a:rPr sz="1000" dirty="0">
                <a:latin typeface="Verdana"/>
                <a:cs typeface="Verdana"/>
              </a:rPr>
              <a:t>Data</a:t>
            </a:r>
            <a:r>
              <a:rPr sz="1000" spc="-30" dirty="0">
                <a:latin typeface="Verdana"/>
                <a:cs typeface="Verdana"/>
              </a:rPr>
              <a:t> </a:t>
            </a:r>
            <a:r>
              <a:rPr sz="1000" dirty="0">
                <a:latin typeface="Verdana"/>
                <a:cs typeface="Verdana"/>
              </a:rPr>
              <a:t>Foundation</a:t>
            </a:r>
            <a:r>
              <a:rPr sz="1000" spc="-20" dirty="0">
                <a:latin typeface="Verdana"/>
                <a:cs typeface="Verdana"/>
              </a:rPr>
              <a:t> </a:t>
            </a:r>
            <a:r>
              <a:rPr sz="1000" dirty="0">
                <a:latin typeface="Verdana"/>
                <a:cs typeface="Verdana"/>
              </a:rPr>
              <a:t>to</a:t>
            </a:r>
            <a:r>
              <a:rPr sz="1000" spc="-35" dirty="0">
                <a:latin typeface="Verdana"/>
                <a:cs typeface="Verdana"/>
              </a:rPr>
              <a:t> </a:t>
            </a:r>
            <a:r>
              <a:rPr sz="1000" dirty="0">
                <a:latin typeface="Verdana"/>
                <a:cs typeface="Verdana"/>
              </a:rPr>
              <a:t>acquire</a:t>
            </a:r>
            <a:r>
              <a:rPr sz="1000" spc="-25" dirty="0">
                <a:latin typeface="Verdana"/>
                <a:cs typeface="Verdana"/>
              </a:rPr>
              <a:t> </a:t>
            </a:r>
            <a:r>
              <a:rPr sz="1000" dirty="0">
                <a:latin typeface="Verdana"/>
                <a:cs typeface="Verdana"/>
              </a:rPr>
              <a:t>and</a:t>
            </a:r>
            <a:r>
              <a:rPr sz="1000" spc="-35" dirty="0">
                <a:latin typeface="Verdana"/>
                <a:cs typeface="Verdana"/>
              </a:rPr>
              <a:t> </a:t>
            </a:r>
            <a:r>
              <a:rPr sz="1000" dirty="0">
                <a:latin typeface="Verdana"/>
                <a:cs typeface="Verdana"/>
              </a:rPr>
              <a:t>ingest</a:t>
            </a:r>
            <a:r>
              <a:rPr sz="1000" spc="-20" dirty="0">
                <a:latin typeface="Verdana"/>
                <a:cs typeface="Verdana"/>
              </a:rPr>
              <a:t> </a:t>
            </a:r>
            <a:r>
              <a:rPr sz="1000" spc="-25" dirty="0">
                <a:latin typeface="Verdana"/>
                <a:cs typeface="Verdana"/>
              </a:rPr>
              <a:t>my </a:t>
            </a:r>
            <a:r>
              <a:rPr sz="1000" dirty="0">
                <a:latin typeface="Verdana"/>
                <a:cs typeface="Verdana"/>
              </a:rPr>
              <a:t>data</a:t>
            </a:r>
            <a:r>
              <a:rPr sz="1000" spc="-25" dirty="0">
                <a:latin typeface="Verdana"/>
                <a:cs typeface="Verdana"/>
              </a:rPr>
              <a:t> </a:t>
            </a:r>
            <a:r>
              <a:rPr sz="1000" dirty="0">
                <a:latin typeface="Verdana"/>
                <a:cs typeface="Verdana"/>
              </a:rPr>
              <a:t>(or</a:t>
            </a:r>
            <a:r>
              <a:rPr sz="1000" spc="-25" dirty="0">
                <a:latin typeface="Verdana"/>
                <a:cs typeface="Verdana"/>
              </a:rPr>
              <a:t> </a:t>
            </a:r>
            <a:r>
              <a:rPr sz="1000" dirty="0">
                <a:latin typeface="Verdana"/>
                <a:cs typeface="Verdana"/>
              </a:rPr>
              <a:t>I</a:t>
            </a:r>
            <a:r>
              <a:rPr sz="1000" spc="-35" dirty="0">
                <a:latin typeface="Verdana"/>
                <a:cs typeface="Verdana"/>
              </a:rPr>
              <a:t> </a:t>
            </a:r>
            <a:r>
              <a:rPr sz="1000" dirty="0">
                <a:latin typeface="Verdana"/>
                <a:cs typeface="Verdana"/>
              </a:rPr>
              <a:t>request</a:t>
            </a:r>
            <a:r>
              <a:rPr sz="1000" spc="15" dirty="0">
                <a:latin typeface="Verdana"/>
                <a:cs typeface="Verdana"/>
              </a:rPr>
              <a:t> </a:t>
            </a:r>
            <a:r>
              <a:rPr sz="1000" dirty="0">
                <a:latin typeface="Verdana"/>
                <a:cs typeface="Verdana"/>
              </a:rPr>
              <a:t>UDP</a:t>
            </a:r>
            <a:r>
              <a:rPr sz="1000" spc="-25" dirty="0">
                <a:latin typeface="Verdana"/>
                <a:cs typeface="Verdana"/>
              </a:rPr>
              <a:t> </a:t>
            </a:r>
            <a:r>
              <a:rPr sz="1000" dirty="0">
                <a:latin typeface="Verdana"/>
                <a:cs typeface="Verdana"/>
              </a:rPr>
              <a:t>team</a:t>
            </a:r>
            <a:r>
              <a:rPr sz="1000" spc="-10" dirty="0">
                <a:latin typeface="Verdana"/>
                <a:cs typeface="Verdana"/>
              </a:rPr>
              <a:t> </a:t>
            </a:r>
            <a:r>
              <a:rPr sz="1000" dirty="0">
                <a:latin typeface="Verdana"/>
                <a:cs typeface="Verdana"/>
              </a:rPr>
              <a:t>to</a:t>
            </a:r>
            <a:r>
              <a:rPr sz="1000" spc="-15" dirty="0">
                <a:latin typeface="Verdana"/>
                <a:cs typeface="Verdana"/>
              </a:rPr>
              <a:t> </a:t>
            </a:r>
            <a:r>
              <a:rPr sz="1000" dirty="0">
                <a:latin typeface="Verdana"/>
                <a:cs typeface="Verdana"/>
              </a:rPr>
              <a:t>add</a:t>
            </a:r>
            <a:r>
              <a:rPr sz="1000" spc="-25" dirty="0">
                <a:latin typeface="Verdana"/>
                <a:cs typeface="Verdana"/>
              </a:rPr>
              <a:t> </a:t>
            </a:r>
            <a:r>
              <a:rPr sz="1000" dirty="0">
                <a:latin typeface="Verdana"/>
                <a:cs typeface="Verdana"/>
              </a:rPr>
              <a:t>it</a:t>
            </a:r>
            <a:r>
              <a:rPr sz="1000" spc="-40" dirty="0">
                <a:latin typeface="Verdana"/>
                <a:cs typeface="Verdana"/>
              </a:rPr>
              <a:t> </a:t>
            </a:r>
            <a:r>
              <a:rPr sz="1000" spc="-20" dirty="0">
                <a:latin typeface="Verdana"/>
                <a:cs typeface="Verdana"/>
              </a:rPr>
              <a:t>into </a:t>
            </a:r>
            <a:r>
              <a:rPr sz="1000" dirty="0">
                <a:latin typeface="Verdana"/>
                <a:cs typeface="Verdana"/>
              </a:rPr>
              <a:t>their</a:t>
            </a:r>
            <a:r>
              <a:rPr sz="1000" spc="-60" dirty="0">
                <a:latin typeface="Verdana"/>
                <a:cs typeface="Verdana"/>
              </a:rPr>
              <a:t> </a:t>
            </a:r>
            <a:r>
              <a:rPr sz="1000" dirty="0">
                <a:latin typeface="Verdana"/>
                <a:cs typeface="Verdana"/>
              </a:rPr>
              <a:t>ingestion</a:t>
            </a:r>
            <a:r>
              <a:rPr sz="1000" spc="-45" dirty="0">
                <a:latin typeface="Verdana"/>
                <a:cs typeface="Verdana"/>
              </a:rPr>
              <a:t> </a:t>
            </a:r>
            <a:r>
              <a:rPr sz="1000" spc="-10" dirty="0">
                <a:latin typeface="Verdana"/>
                <a:cs typeface="Verdana"/>
              </a:rPr>
              <a:t>roadmap)</a:t>
            </a:r>
            <a:endParaRPr sz="1000">
              <a:latin typeface="Verdana"/>
              <a:cs typeface="Verdana"/>
            </a:endParaRPr>
          </a:p>
          <a:p>
            <a:pPr marL="184785" indent="-172085">
              <a:lnSpc>
                <a:spcPct val="100000"/>
              </a:lnSpc>
              <a:buFont typeface="Arial MT"/>
              <a:buChar char="•"/>
              <a:tabLst>
                <a:tab pos="184785" algn="l"/>
              </a:tabLst>
            </a:pPr>
            <a:r>
              <a:rPr sz="1000" dirty="0">
                <a:latin typeface="Verdana"/>
                <a:cs typeface="Verdana"/>
              </a:rPr>
              <a:t>Engine</a:t>
            </a:r>
            <a:r>
              <a:rPr sz="1000" spc="-40" dirty="0">
                <a:latin typeface="Verdana"/>
                <a:cs typeface="Verdana"/>
              </a:rPr>
              <a:t> </a:t>
            </a:r>
            <a:r>
              <a:rPr sz="1000" dirty="0">
                <a:latin typeface="Verdana"/>
                <a:cs typeface="Verdana"/>
              </a:rPr>
              <a:t>sensors</a:t>
            </a:r>
            <a:r>
              <a:rPr sz="1000" spc="-10" dirty="0">
                <a:latin typeface="Verdana"/>
                <a:cs typeface="Verdana"/>
              </a:rPr>
              <a:t> </a:t>
            </a:r>
            <a:r>
              <a:rPr sz="1000" dirty="0">
                <a:latin typeface="Verdana"/>
                <a:cs typeface="Verdana"/>
              </a:rPr>
              <a:t>data</a:t>
            </a:r>
            <a:r>
              <a:rPr sz="1000" spc="-50" dirty="0">
                <a:latin typeface="Verdana"/>
                <a:cs typeface="Verdana"/>
              </a:rPr>
              <a:t> </a:t>
            </a:r>
            <a:r>
              <a:rPr sz="1000" spc="-20" dirty="0">
                <a:latin typeface="Verdana"/>
                <a:cs typeface="Verdana"/>
              </a:rPr>
              <a:t>flow</a:t>
            </a:r>
            <a:endParaRPr sz="1000">
              <a:latin typeface="Verdana"/>
              <a:cs typeface="Verdana"/>
            </a:endParaRPr>
          </a:p>
          <a:p>
            <a:pPr marL="184785" indent="-172085">
              <a:lnSpc>
                <a:spcPct val="100000"/>
              </a:lnSpc>
              <a:buFont typeface="Arial MT"/>
              <a:buChar char="•"/>
              <a:tabLst>
                <a:tab pos="184785" algn="l"/>
              </a:tabLst>
            </a:pPr>
            <a:r>
              <a:rPr sz="1000" dirty="0">
                <a:latin typeface="Verdana"/>
                <a:cs typeface="Verdana"/>
              </a:rPr>
              <a:t>Trucks</a:t>
            </a:r>
            <a:r>
              <a:rPr sz="1000" spc="-15" dirty="0">
                <a:latin typeface="Verdana"/>
                <a:cs typeface="Verdana"/>
              </a:rPr>
              <a:t> </a:t>
            </a:r>
            <a:r>
              <a:rPr sz="1000" dirty="0">
                <a:latin typeface="Verdana"/>
                <a:cs typeface="Verdana"/>
              </a:rPr>
              <a:t>type</a:t>
            </a:r>
            <a:r>
              <a:rPr sz="1000" spc="-10" dirty="0">
                <a:latin typeface="Verdana"/>
                <a:cs typeface="Verdana"/>
              </a:rPr>
              <a:t> </a:t>
            </a:r>
            <a:r>
              <a:rPr sz="1000" dirty="0">
                <a:latin typeface="Verdana"/>
                <a:cs typeface="Verdana"/>
              </a:rPr>
              <a:t>&amp;</a:t>
            </a:r>
            <a:r>
              <a:rPr sz="1000" spc="-30" dirty="0">
                <a:latin typeface="Verdana"/>
                <a:cs typeface="Verdana"/>
              </a:rPr>
              <a:t> </a:t>
            </a:r>
            <a:r>
              <a:rPr sz="1000" spc="-10" dirty="0">
                <a:latin typeface="Verdana"/>
                <a:cs typeface="Verdana"/>
              </a:rPr>
              <a:t>Segment</a:t>
            </a:r>
            <a:endParaRPr sz="1000">
              <a:latin typeface="Verdana"/>
              <a:cs typeface="Verdana"/>
            </a:endParaRPr>
          </a:p>
          <a:p>
            <a:pPr marL="184785" indent="-172085">
              <a:lnSpc>
                <a:spcPct val="100000"/>
              </a:lnSpc>
              <a:buFont typeface="Arial MT"/>
              <a:buChar char="•"/>
              <a:tabLst>
                <a:tab pos="184785" algn="l"/>
              </a:tabLst>
            </a:pPr>
            <a:r>
              <a:rPr sz="1000" spc="-50" dirty="0">
                <a:latin typeface="Verdana"/>
                <a:cs typeface="Verdana"/>
              </a:rPr>
              <a:t>…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9144000" y="5539740"/>
            <a:ext cx="2418715" cy="256540"/>
          </a:xfrm>
          <a:prstGeom prst="rect">
            <a:avLst/>
          </a:prstGeom>
          <a:solidFill>
            <a:srgbClr val="8063A1"/>
          </a:solidFill>
        </p:spPr>
        <p:txBody>
          <a:bodyPr vert="horz" wrap="square" lIns="0" tIns="52069" rIns="0" bIns="0" rtlCol="0">
            <a:spAutoFit/>
          </a:bodyPr>
          <a:lstStyle/>
          <a:p>
            <a:pPr marL="172085">
              <a:lnSpc>
                <a:spcPct val="100000"/>
              </a:lnSpc>
              <a:spcBef>
                <a:spcPts val="409"/>
              </a:spcBef>
            </a:pPr>
            <a:r>
              <a:rPr sz="1000" dirty="0">
                <a:solidFill>
                  <a:srgbClr val="FFFFFF"/>
                </a:solidFill>
                <a:latin typeface="Verdana"/>
                <a:cs typeface="Verdana"/>
              </a:rPr>
              <a:t>AI,</a:t>
            </a:r>
            <a:r>
              <a:rPr sz="1000" spc="-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FFFFFF"/>
                </a:solidFill>
                <a:latin typeface="Verdana"/>
                <a:cs typeface="Verdana"/>
              </a:rPr>
              <a:t>ANALYTICS</a:t>
            </a:r>
            <a:r>
              <a:rPr sz="1000" spc="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FFFFFF"/>
                </a:solidFill>
                <a:latin typeface="Verdana"/>
                <a:cs typeface="Verdana"/>
              </a:rPr>
              <a:t>&amp;</a:t>
            </a:r>
            <a:r>
              <a:rPr sz="1000" spc="-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FFFFFF"/>
                </a:solidFill>
                <a:latin typeface="Verdana"/>
                <a:cs typeface="Verdana"/>
              </a:rPr>
              <a:t>BI</a:t>
            </a:r>
            <a:r>
              <a:rPr sz="1000" spc="-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Verdana"/>
                <a:cs typeface="Verdana"/>
              </a:rPr>
              <a:t>EXECUTION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505711" y="5539740"/>
            <a:ext cx="2417445" cy="256540"/>
          </a:xfrm>
          <a:prstGeom prst="rect">
            <a:avLst/>
          </a:prstGeom>
          <a:solidFill>
            <a:srgbClr val="C0504D"/>
          </a:solidFill>
        </p:spPr>
        <p:txBody>
          <a:bodyPr vert="horz" wrap="square" lIns="0" tIns="52069" rIns="0" bIns="0" rtlCol="0">
            <a:spAutoFit/>
          </a:bodyPr>
          <a:lstStyle/>
          <a:p>
            <a:pPr marL="577215">
              <a:lnSpc>
                <a:spcPct val="100000"/>
              </a:lnSpc>
              <a:spcBef>
                <a:spcPts val="409"/>
              </a:spcBef>
            </a:pPr>
            <a:r>
              <a:rPr sz="1000" dirty="0">
                <a:solidFill>
                  <a:srgbClr val="FFFFFF"/>
                </a:solidFill>
                <a:latin typeface="Verdana"/>
                <a:cs typeface="Verdana"/>
              </a:rPr>
              <a:t>DATA</a:t>
            </a:r>
            <a:r>
              <a:rPr sz="1000" spc="-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Verdana"/>
                <a:cs typeface="Verdana"/>
              </a:rPr>
              <a:t>FOUNDATION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5355335" y="5539740"/>
            <a:ext cx="2418715" cy="256540"/>
          </a:xfrm>
          <a:prstGeom prst="rect">
            <a:avLst/>
          </a:prstGeom>
          <a:solidFill>
            <a:srgbClr val="0D80A3"/>
          </a:solidFill>
        </p:spPr>
        <p:txBody>
          <a:bodyPr vert="horz" wrap="square" lIns="0" tIns="52069" rIns="0" bIns="0" rtlCol="0">
            <a:spAutoFit/>
          </a:bodyPr>
          <a:lstStyle/>
          <a:p>
            <a:pPr marL="113030">
              <a:lnSpc>
                <a:spcPct val="100000"/>
              </a:lnSpc>
              <a:spcBef>
                <a:spcPts val="409"/>
              </a:spcBef>
            </a:pPr>
            <a:r>
              <a:rPr sz="1000" dirty="0">
                <a:solidFill>
                  <a:srgbClr val="FFFFFF"/>
                </a:solidFill>
                <a:latin typeface="Verdana"/>
                <a:cs typeface="Verdana"/>
              </a:rPr>
              <a:t>AI,</a:t>
            </a:r>
            <a:r>
              <a:rPr sz="1000" spc="-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FFFFFF"/>
                </a:solidFill>
                <a:latin typeface="Verdana"/>
                <a:cs typeface="Verdana"/>
              </a:rPr>
              <a:t>ANALYTICS</a:t>
            </a:r>
            <a:r>
              <a:rPr sz="1000" spc="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FFFFFF"/>
                </a:solidFill>
                <a:latin typeface="Verdana"/>
                <a:cs typeface="Verdana"/>
              </a:rPr>
              <a:t>&amp;</a:t>
            </a:r>
            <a:r>
              <a:rPr sz="1000" spc="-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FFFFFF"/>
                </a:solidFill>
                <a:latin typeface="Verdana"/>
                <a:cs typeface="Verdana"/>
              </a:rPr>
              <a:t>BI</a:t>
            </a:r>
            <a:r>
              <a:rPr sz="1000" spc="-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Verdana"/>
                <a:cs typeface="Verdana"/>
              </a:rPr>
              <a:t>FOUNDATION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815339" y="3258311"/>
            <a:ext cx="7886700" cy="2235200"/>
          </a:xfrm>
          <a:custGeom>
            <a:avLst/>
            <a:gdLst/>
            <a:ahLst/>
            <a:cxnLst/>
            <a:rect l="l" t="t" r="r" b="b"/>
            <a:pathLst>
              <a:path w="7886700" h="2235200">
                <a:moveTo>
                  <a:pt x="0" y="22860"/>
                </a:moveTo>
                <a:lnTo>
                  <a:pt x="0" y="2234946"/>
                </a:lnTo>
              </a:path>
              <a:path w="7886700" h="2235200">
                <a:moveTo>
                  <a:pt x="4070604" y="0"/>
                </a:moveTo>
                <a:lnTo>
                  <a:pt x="4070604" y="2212086"/>
                </a:lnTo>
              </a:path>
              <a:path w="7886700" h="2235200">
                <a:moveTo>
                  <a:pt x="7886700" y="22860"/>
                </a:moveTo>
                <a:lnTo>
                  <a:pt x="7886700" y="2234946"/>
                </a:lnTo>
              </a:path>
            </a:pathLst>
          </a:custGeom>
          <a:ln w="9525">
            <a:solidFill>
              <a:srgbClr val="173A89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5232653" y="3024377"/>
            <a:ext cx="2818130" cy="482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95"/>
              </a:spcBef>
            </a:pPr>
            <a:r>
              <a:rPr sz="1000" b="1" dirty="0">
                <a:latin typeface="Verdana"/>
                <a:cs typeface="Verdana"/>
              </a:rPr>
              <a:t>To</a:t>
            </a:r>
            <a:r>
              <a:rPr sz="1000" b="1" spc="-30" dirty="0">
                <a:latin typeface="Verdana"/>
                <a:cs typeface="Verdana"/>
              </a:rPr>
              <a:t> </a:t>
            </a:r>
            <a:r>
              <a:rPr sz="1000" b="1" dirty="0">
                <a:latin typeface="Verdana"/>
                <a:cs typeface="Verdana"/>
              </a:rPr>
              <a:t>modelize</a:t>
            </a:r>
            <a:r>
              <a:rPr sz="1000" b="1" spc="-15" dirty="0">
                <a:latin typeface="Verdana"/>
                <a:cs typeface="Verdana"/>
              </a:rPr>
              <a:t> </a:t>
            </a:r>
            <a:r>
              <a:rPr sz="1000" b="1" dirty="0">
                <a:latin typeface="Verdana"/>
                <a:cs typeface="Verdana"/>
              </a:rPr>
              <a:t>the</a:t>
            </a:r>
            <a:r>
              <a:rPr sz="1000" b="1" spc="-40" dirty="0">
                <a:latin typeface="Verdana"/>
                <a:cs typeface="Verdana"/>
              </a:rPr>
              <a:t> </a:t>
            </a:r>
            <a:r>
              <a:rPr sz="1000" b="1" dirty="0">
                <a:latin typeface="Verdana"/>
                <a:cs typeface="Verdana"/>
              </a:rPr>
              <a:t>KPIs</a:t>
            </a:r>
            <a:r>
              <a:rPr sz="1000" b="1" spc="-20" dirty="0">
                <a:latin typeface="Verdana"/>
                <a:cs typeface="Verdana"/>
              </a:rPr>
              <a:t> </a:t>
            </a:r>
            <a:r>
              <a:rPr sz="1000" b="1" dirty="0">
                <a:latin typeface="Verdana"/>
                <a:cs typeface="Verdana"/>
              </a:rPr>
              <a:t>of</a:t>
            </a:r>
            <a:r>
              <a:rPr sz="1000" b="1" spc="-30" dirty="0">
                <a:latin typeface="Verdana"/>
                <a:cs typeface="Verdana"/>
              </a:rPr>
              <a:t> </a:t>
            </a:r>
            <a:r>
              <a:rPr sz="1000" b="1" dirty="0">
                <a:latin typeface="Verdana"/>
                <a:cs typeface="Verdana"/>
              </a:rPr>
              <a:t>my</a:t>
            </a:r>
            <a:r>
              <a:rPr sz="1000" b="1" spc="-25" dirty="0">
                <a:latin typeface="Verdana"/>
                <a:cs typeface="Verdana"/>
              </a:rPr>
              <a:t> </a:t>
            </a:r>
            <a:r>
              <a:rPr sz="1000" b="1" spc="-10" dirty="0">
                <a:latin typeface="Verdana"/>
                <a:cs typeface="Verdana"/>
              </a:rPr>
              <a:t>dashboard, </a:t>
            </a:r>
            <a:r>
              <a:rPr sz="1000" b="1" dirty="0">
                <a:latin typeface="Verdana"/>
                <a:cs typeface="Verdana"/>
              </a:rPr>
              <a:t>I</a:t>
            </a:r>
            <a:r>
              <a:rPr sz="1000" b="1" spc="-30" dirty="0">
                <a:latin typeface="Verdana"/>
                <a:cs typeface="Verdana"/>
              </a:rPr>
              <a:t> </a:t>
            </a:r>
            <a:r>
              <a:rPr sz="1000" b="1" dirty="0">
                <a:latin typeface="Verdana"/>
                <a:cs typeface="Verdana"/>
              </a:rPr>
              <a:t>need</a:t>
            </a:r>
            <a:r>
              <a:rPr sz="1000" b="1" spc="-30" dirty="0">
                <a:latin typeface="Verdana"/>
                <a:cs typeface="Verdana"/>
              </a:rPr>
              <a:t> </a:t>
            </a:r>
            <a:r>
              <a:rPr sz="1000" b="1" dirty="0">
                <a:latin typeface="Verdana"/>
                <a:cs typeface="Verdana"/>
              </a:rPr>
              <a:t>to</a:t>
            </a:r>
            <a:r>
              <a:rPr sz="1000" b="1" spc="-30" dirty="0">
                <a:latin typeface="Verdana"/>
                <a:cs typeface="Verdana"/>
              </a:rPr>
              <a:t> </a:t>
            </a:r>
            <a:r>
              <a:rPr sz="1000" b="1" dirty="0">
                <a:latin typeface="Verdana"/>
                <a:cs typeface="Verdana"/>
              </a:rPr>
              <a:t>transform the</a:t>
            </a:r>
            <a:r>
              <a:rPr sz="1000" b="1" spc="-40" dirty="0">
                <a:latin typeface="Verdana"/>
                <a:cs typeface="Verdana"/>
              </a:rPr>
              <a:t> </a:t>
            </a:r>
            <a:r>
              <a:rPr sz="1000" b="1" dirty="0">
                <a:latin typeface="Verdana"/>
                <a:cs typeface="Verdana"/>
              </a:rPr>
              <a:t>data</a:t>
            </a:r>
            <a:r>
              <a:rPr sz="1000" b="1" spc="-40" dirty="0">
                <a:latin typeface="Verdana"/>
                <a:cs typeface="Verdana"/>
              </a:rPr>
              <a:t> </a:t>
            </a:r>
            <a:r>
              <a:rPr sz="1000" b="1" spc="-20" dirty="0">
                <a:latin typeface="Verdana"/>
                <a:cs typeface="Verdana"/>
              </a:rPr>
              <a:t>into </a:t>
            </a:r>
            <a:r>
              <a:rPr sz="1000" b="1" dirty="0">
                <a:latin typeface="Verdana"/>
                <a:cs typeface="Verdana"/>
              </a:rPr>
              <a:t>tangible</a:t>
            </a:r>
            <a:r>
              <a:rPr sz="1000" b="1" spc="-55" dirty="0">
                <a:latin typeface="Verdana"/>
                <a:cs typeface="Verdana"/>
              </a:rPr>
              <a:t> </a:t>
            </a:r>
            <a:r>
              <a:rPr sz="1000" b="1" spc="-10" dirty="0">
                <a:latin typeface="Verdana"/>
                <a:cs typeface="Verdana"/>
              </a:rPr>
              <a:t>metrics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39" name="object 3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553845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z="1300" spc="-25" dirty="0">
                <a:solidFill>
                  <a:srgbClr val="00396F"/>
                </a:solidFill>
                <a:latin typeface="Arial MT"/>
                <a:cs typeface="Arial MT"/>
              </a:rPr>
              <a:t>10</a:t>
            </a:fld>
            <a:endParaRPr sz="1300">
              <a:latin typeface="Arial MT"/>
              <a:cs typeface="Arial MT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5179314" y="3633978"/>
            <a:ext cx="2890520" cy="1397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000" dirty="0">
                <a:latin typeface="Verdana"/>
                <a:cs typeface="Verdana"/>
              </a:rPr>
              <a:t>Once</a:t>
            </a:r>
            <a:r>
              <a:rPr sz="1000" spc="-25" dirty="0">
                <a:latin typeface="Verdana"/>
                <a:cs typeface="Verdana"/>
              </a:rPr>
              <a:t> </a:t>
            </a:r>
            <a:r>
              <a:rPr sz="1000" dirty="0">
                <a:latin typeface="Verdana"/>
                <a:cs typeface="Verdana"/>
              </a:rPr>
              <a:t>the</a:t>
            </a:r>
            <a:r>
              <a:rPr sz="1000" spc="-40" dirty="0">
                <a:latin typeface="Verdana"/>
                <a:cs typeface="Verdana"/>
              </a:rPr>
              <a:t> </a:t>
            </a:r>
            <a:r>
              <a:rPr sz="1000" dirty="0">
                <a:latin typeface="Verdana"/>
                <a:cs typeface="Verdana"/>
              </a:rPr>
              <a:t>data</a:t>
            </a:r>
            <a:r>
              <a:rPr sz="1000" spc="-30" dirty="0">
                <a:latin typeface="Verdana"/>
                <a:cs typeface="Verdana"/>
              </a:rPr>
              <a:t> </a:t>
            </a:r>
            <a:r>
              <a:rPr sz="1000" dirty="0">
                <a:latin typeface="Verdana"/>
                <a:cs typeface="Verdana"/>
              </a:rPr>
              <a:t>is</a:t>
            </a:r>
            <a:r>
              <a:rPr sz="1000" spc="-50" dirty="0">
                <a:latin typeface="Verdana"/>
                <a:cs typeface="Verdana"/>
              </a:rPr>
              <a:t> </a:t>
            </a:r>
            <a:r>
              <a:rPr sz="1000" dirty="0">
                <a:latin typeface="Verdana"/>
                <a:cs typeface="Verdana"/>
              </a:rPr>
              <a:t>transformed</a:t>
            </a:r>
            <a:r>
              <a:rPr sz="1000" spc="-5" dirty="0">
                <a:latin typeface="Verdana"/>
                <a:cs typeface="Verdana"/>
              </a:rPr>
              <a:t> </a:t>
            </a:r>
            <a:r>
              <a:rPr sz="1000" dirty="0">
                <a:latin typeface="Verdana"/>
                <a:cs typeface="Verdana"/>
              </a:rPr>
              <a:t>through</a:t>
            </a:r>
            <a:r>
              <a:rPr sz="1000" spc="-5" dirty="0">
                <a:latin typeface="Verdana"/>
                <a:cs typeface="Verdana"/>
              </a:rPr>
              <a:t> </a:t>
            </a:r>
            <a:r>
              <a:rPr sz="1000" spc="-25" dirty="0">
                <a:latin typeface="Verdana"/>
                <a:cs typeface="Verdana"/>
              </a:rPr>
              <a:t>the </a:t>
            </a:r>
            <a:r>
              <a:rPr sz="1000" dirty="0">
                <a:latin typeface="Verdana"/>
                <a:cs typeface="Verdana"/>
              </a:rPr>
              <a:t>ingestion</a:t>
            </a:r>
            <a:r>
              <a:rPr sz="1000" spc="-40" dirty="0">
                <a:latin typeface="Verdana"/>
                <a:cs typeface="Verdana"/>
              </a:rPr>
              <a:t> </a:t>
            </a:r>
            <a:r>
              <a:rPr sz="1000" dirty="0">
                <a:latin typeface="Verdana"/>
                <a:cs typeface="Verdana"/>
              </a:rPr>
              <a:t>framework,</a:t>
            </a:r>
            <a:r>
              <a:rPr sz="1000" spc="-10" dirty="0">
                <a:latin typeface="Verdana"/>
                <a:cs typeface="Verdana"/>
              </a:rPr>
              <a:t> </a:t>
            </a:r>
            <a:r>
              <a:rPr sz="1000" dirty="0">
                <a:latin typeface="Verdana"/>
                <a:cs typeface="Verdana"/>
              </a:rPr>
              <a:t>it</a:t>
            </a:r>
            <a:r>
              <a:rPr sz="1000" spc="-60" dirty="0">
                <a:latin typeface="Verdana"/>
                <a:cs typeface="Verdana"/>
              </a:rPr>
              <a:t> </a:t>
            </a:r>
            <a:r>
              <a:rPr sz="1000" dirty="0">
                <a:latin typeface="Verdana"/>
                <a:cs typeface="Verdana"/>
              </a:rPr>
              <a:t>is</a:t>
            </a:r>
            <a:r>
              <a:rPr sz="1000" spc="-55" dirty="0">
                <a:latin typeface="Verdana"/>
                <a:cs typeface="Verdana"/>
              </a:rPr>
              <a:t> </a:t>
            </a:r>
            <a:r>
              <a:rPr sz="1000" dirty="0">
                <a:latin typeface="Verdana"/>
                <a:cs typeface="Verdana"/>
              </a:rPr>
              <a:t>accessible</a:t>
            </a:r>
            <a:r>
              <a:rPr sz="1000" spc="-25" dirty="0">
                <a:latin typeface="Verdana"/>
                <a:cs typeface="Verdana"/>
              </a:rPr>
              <a:t> </a:t>
            </a:r>
            <a:r>
              <a:rPr sz="1000" spc="-10" dirty="0">
                <a:latin typeface="Verdana"/>
                <a:cs typeface="Verdana"/>
              </a:rPr>
              <a:t>through </a:t>
            </a:r>
            <a:r>
              <a:rPr sz="1000" dirty="0">
                <a:latin typeface="Verdana"/>
                <a:cs typeface="Verdana"/>
              </a:rPr>
              <a:t>all</a:t>
            </a:r>
            <a:r>
              <a:rPr sz="1000" spc="-35" dirty="0">
                <a:latin typeface="Verdana"/>
                <a:cs typeface="Verdana"/>
              </a:rPr>
              <a:t> </a:t>
            </a:r>
            <a:r>
              <a:rPr sz="1000" dirty="0">
                <a:latin typeface="Verdana"/>
                <a:cs typeface="Verdana"/>
              </a:rPr>
              <a:t>BI</a:t>
            </a:r>
            <a:r>
              <a:rPr sz="1000" spc="-20" dirty="0">
                <a:latin typeface="Verdana"/>
                <a:cs typeface="Verdana"/>
              </a:rPr>
              <a:t> </a:t>
            </a:r>
            <a:r>
              <a:rPr sz="1000" dirty="0">
                <a:latin typeface="Verdana"/>
                <a:cs typeface="Verdana"/>
              </a:rPr>
              <a:t>&amp;</a:t>
            </a:r>
            <a:r>
              <a:rPr sz="1000" spc="-25" dirty="0">
                <a:latin typeface="Verdana"/>
                <a:cs typeface="Verdana"/>
              </a:rPr>
              <a:t> </a:t>
            </a:r>
            <a:r>
              <a:rPr sz="1000" dirty="0">
                <a:latin typeface="Verdana"/>
                <a:cs typeface="Verdana"/>
              </a:rPr>
              <a:t>AA</a:t>
            </a:r>
            <a:r>
              <a:rPr sz="1000" spc="-10" dirty="0">
                <a:latin typeface="Verdana"/>
                <a:cs typeface="Verdana"/>
              </a:rPr>
              <a:t> </a:t>
            </a:r>
            <a:r>
              <a:rPr sz="1000" dirty="0">
                <a:latin typeface="Verdana"/>
                <a:cs typeface="Verdana"/>
              </a:rPr>
              <a:t>tools</a:t>
            </a:r>
            <a:r>
              <a:rPr sz="1000" spc="-5" dirty="0">
                <a:latin typeface="Verdana"/>
                <a:cs typeface="Verdana"/>
              </a:rPr>
              <a:t> </a:t>
            </a:r>
            <a:r>
              <a:rPr sz="1000" dirty="0">
                <a:latin typeface="Verdana"/>
                <a:cs typeface="Verdana"/>
              </a:rPr>
              <a:t>available</a:t>
            </a:r>
            <a:r>
              <a:rPr sz="1000" spc="-55" dirty="0">
                <a:latin typeface="Verdana"/>
                <a:cs typeface="Verdana"/>
              </a:rPr>
              <a:t> </a:t>
            </a:r>
            <a:r>
              <a:rPr sz="1000" dirty="0">
                <a:latin typeface="Verdana"/>
                <a:cs typeface="Verdana"/>
              </a:rPr>
              <a:t>on </a:t>
            </a:r>
            <a:r>
              <a:rPr sz="1000" spc="-20" dirty="0">
                <a:latin typeface="Verdana"/>
                <a:cs typeface="Verdana"/>
              </a:rPr>
              <a:t>UDP.</a:t>
            </a:r>
            <a:r>
              <a:rPr sz="1000" spc="500" dirty="0">
                <a:latin typeface="Verdana"/>
                <a:cs typeface="Verdana"/>
              </a:rPr>
              <a:t> </a:t>
            </a:r>
            <a:r>
              <a:rPr sz="1000" dirty="0">
                <a:latin typeface="Verdana"/>
                <a:cs typeface="Verdana"/>
              </a:rPr>
              <a:t>Therefore,</a:t>
            </a:r>
            <a:r>
              <a:rPr sz="1000" spc="10" dirty="0">
                <a:latin typeface="Verdana"/>
                <a:cs typeface="Verdana"/>
              </a:rPr>
              <a:t> </a:t>
            </a:r>
            <a:r>
              <a:rPr sz="1000" dirty="0">
                <a:latin typeface="Verdana"/>
                <a:cs typeface="Verdana"/>
              </a:rPr>
              <a:t>I</a:t>
            </a:r>
            <a:r>
              <a:rPr sz="1000" spc="-45" dirty="0">
                <a:latin typeface="Verdana"/>
                <a:cs typeface="Verdana"/>
              </a:rPr>
              <a:t> </a:t>
            </a:r>
            <a:r>
              <a:rPr sz="1000" dirty="0">
                <a:latin typeface="Verdana"/>
                <a:cs typeface="Verdana"/>
              </a:rPr>
              <a:t>use</a:t>
            </a:r>
            <a:r>
              <a:rPr sz="1000" spc="-35" dirty="0">
                <a:latin typeface="Verdana"/>
                <a:cs typeface="Verdana"/>
              </a:rPr>
              <a:t> </a:t>
            </a:r>
            <a:r>
              <a:rPr sz="1000" dirty="0">
                <a:latin typeface="Verdana"/>
                <a:cs typeface="Verdana"/>
              </a:rPr>
              <a:t>the</a:t>
            </a:r>
            <a:r>
              <a:rPr sz="1000" spc="-35" dirty="0">
                <a:latin typeface="Verdana"/>
                <a:cs typeface="Verdana"/>
              </a:rPr>
              <a:t> </a:t>
            </a:r>
            <a:r>
              <a:rPr sz="1000" dirty="0">
                <a:latin typeface="Verdana"/>
                <a:cs typeface="Verdana"/>
              </a:rPr>
              <a:t>tools</a:t>
            </a:r>
            <a:r>
              <a:rPr sz="1000" spc="-30" dirty="0">
                <a:latin typeface="Verdana"/>
                <a:cs typeface="Verdana"/>
              </a:rPr>
              <a:t> </a:t>
            </a:r>
            <a:r>
              <a:rPr sz="1000" dirty="0">
                <a:latin typeface="Verdana"/>
                <a:cs typeface="Verdana"/>
              </a:rPr>
              <a:t>create</a:t>
            </a:r>
            <a:r>
              <a:rPr sz="1000" spc="-10" dirty="0">
                <a:latin typeface="Verdana"/>
                <a:cs typeface="Verdana"/>
              </a:rPr>
              <a:t> </a:t>
            </a:r>
            <a:r>
              <a:rPr sz="1000" dirty="0">
                <a:latin typeface="Verdana"/>
                <a:cs typeface="Verdana"/>
              </a:rPr>
              <a:t>the</a:t>
            </a:r>
            <a:r>
              <a:rPr sz="1000" spc="-45" dirty="0">
                <a:latin typeface="Verdana"/>
                <a:cs typeface="Verdana"/>
              </a:rPr>
              <a:t> </a:t>
            </a:r>
            <a:r>
              <a:rPr sz="1000" spc="-10" dirty="0">
                <a:latin typeface="Verdana"/>
                <a:cs typeface="Verdana"/>
              </a:rPr>
              <a:t>models </a:t>
            </a:r>
            <a:r>
              <a:rPr sz="1000" dirty="0">
                <a:latin typeface="Verdana"/>
                <a:cs typeface="Verdana"/>
              </a:rPr>
              <a:t>I</a:t>
            </a:r>
            <a:r>
              <a:rPr sz="1000" spc="-5" dirty="0">
                <a:latin typeface="Verdana"/>
                <a:cs typeface="Verdana"/>
              </a:rPr>
              <a:t> </a:t>
            </a:r>
            <a:r>
              <a:rPr sz="1000" spc="-10" dirty="0">
                <a:latin typeface="Verdana"/>
                <a:cs typeface="Verdana"/>
              </a:rPr>
              <a:t>need.</a:t>
            </a:r>
            <a:endParaRPr sz="1000">
              <a:latin typeface="Verdana"/>
              <a:cs typeface="Verdana"/>
            </a:endParaRPr>
          </a:p>
          <a:p>
            <a:pPr marL="182880" marR="258445" indent="-170815">
              <a:lnSpc>
                <a:spcPct val="100000"/>
              </a:lnSpc>
              <a:buChar char="-"/>
              <a:tabLst>
                <a:tab pos="184785" algn="l"/>
              </a:tabLst>
            </a:pPr>
            <a:r>
              <a:rPr sz="1000" dirty="0">
                <a:latin typeface="Verdana"/>
                <a:cs typeface="Verdana"/>
              </a:rPr>
              <a:t>I</a:t>
            </a:r>
            <a:r>
              <a:rPr sz="1000" spc="-20" dirty="0">
                <a:latin typeface="Verdana"/>
                <a:cs typeface="Verdana"/>
              </a:rPr>
              <a:t> </a:t>
            </a:r>
            <a:r>
              <a:rPr sz="1000" dirty="0">
                <a:latin typeface="Verdana"/>
                <a:cs typeface="Verdana"/>
              </a:rPr>
              <a:t>can</a:t>
            </a:r>
            <a:r>
              <a:rPr sz="1000" spc="-15" dirty="0">
                <a:latin typeface="Verdana"/>
                <a:cs typeface="Verdana"/>
              </a:rPr>
              <a:t> </a:t>
            </a:r>
            <a:r>
              <a:rPr sz="1000" dirty="0">
                <a:latin typeface="Verdana"/>
                <a:cs typeface="Verdana"/>
              </a:rPr>
              <a:t>use</a:t>
            </a:r>
            <a:r>
              <a:rPr sz="1000" spc="-15" dirty="0">
                <a:latin typeface="Verdana"/>
                <a:cs typeface="Verdana"/>
              </a:rPr>
              <a:t> </a:t>
            </a:r>
            <a:r>
              <a:rPr sz="1000" dirty="0">
                <a:latin typeface="Verdana"/>
                <a:cs typeface="Verdana"/>
              </a:rPr>
              <a:t>already</a:t>
            </a:r>
            <a:r>
              <a:rPr sz="1000" spc="-25" dirty="0">
                <a:latin typeface="Verdana"/>
                <a:cs typeface="Verdana"/>
              </a:rPr>
              <a:t> </a:t>
            </a:r>
            <a:r>
              <a:rPr sz="1000" dirty="0">
                <a:latin typeface="Verdana"/>
                <a:cs typeface="Verdana"/>
              </a:rPr>
              <a:t>setup</a:t>
            </a:r>
            <a:r>
              <a:rPr sz="1000" spc="5" dirty="0">
                <a:latin typeface="Verdana"/>
                <a:cs typeface="Verdana"/>
              </a:rPr>
              <a:t> </a:t>
            </a:r>
            <a:r>
              <a:rPr sz="1000" dirty="0">
                <a:latin typeface="Verdana"/>
                <a:cs typeface="Verdana"/>
              </a:rPr>
              <a:t>KPI</a:t>
            </a:r>
            <a:r>
              <a:rPr sz="1000" spc="-30" dirty="0">
                <a:latin typeface="Verdana"/>
                <a:cs typeface="Verdana"/>
              </a:rPr>
              <a:t> </a:t>
            </a:r>
            <a:r>
              <a:rPr sz="1000" dirty="0">
                <a:latin typeface="Verdana"/>
                <a:cs typeface="Verdana"/>
              </a:rPr>
              <a:t>in</a:t>
            </a:r>
            <a:r>
              <a:rPr sz="1000" spc="-35" dirty="0">
                <a:latin typeface="Verdana"/>
                <a:cs typeface="Verdana"/>
              </a:rPr>
              <a:t> </a:t>
            </a:r>
            <a:r>
              <a:rPr sz="1000" dirty="0">
                <a:latin typeface="Verdana"/>
                <a:cs typeface="Verdana"/>
              </a:rPr>
              <a:t>the</a:t>
            </a:r>
            <a:r>
              <a:rPr sz="1000" spc="-25" dirty="0">
                <a:latin typeface="Verdana"/>
                <a:cs typeface="Verdana"/>
              </a:rPr>
              <a:t> KPI 	</a:t>
            </a:r>
            <a:r>
              <a:rPr sz="1000" spc="-10" dirty="0">
                <a:latin typeface="Verdana"/>
                <a:cs typeface="Verdana"/>
              </a:rPr>
              <a:t>catalogue</a:t>
            </a:r>
            <a:endParaRPr sz="1000">
              <a:latin typeface="Verdana"/>
              <a:cs typeface="Verdana"/>
            </a:endParaRPr>
          </a:p>
          <a:p>
            <a:pPr marL="183515" indent="-170815">
              <a:lnSpc>
                <a:spcPct val="100000"/>
              </a:lnSpc>
              <a:buChar char="-"/>
              <a:tabLst>
                <a:tab pos="183515" algn="l"/>
              </a:tabLst>
            </a:pPr>
            <a:r>
              <a:rPr sz="1000" dirty="0">
                <a:latin typeface="Verdana"/>
                <a:cs typeface="Verdana"/>
              </a:rPr>
              <a:t>Try</a:t>
            </a:r>
            <a:r>
              <a:rPr sz="1000" spc="-30" dirty="0">
                <a:latin typeface="Verdana"/>
                <a:cs typeface="Verdana"/>
              </a:rPr>
              <a:t> </a:t>
            </a:r>
            <a:r>
              <a:rPr sz="1000" dirty="0">
                <a:latin typeface="Verdana"/>
                <a:cs typeface="Verdana"/>
              </a:rPr>
              <a:t>some</a:t>
            </a:r>
            <a:r>
              <a:rPr sz="1000" spc="-5" dirty="0">
                <a:latin typeface="Verdana"/>
                <a:cs typeface="Verdana"/>
              </a:rPr>
              <a:t> </a:t>
            </a:r>
            <a:r>
              <a:rPr sz="1000" dirty="0">
                <a:latin typeface="Verdana"/>
                <a:cs typeface="Verdana"/>
              </a:rPr>
              <a:t>models</a:t>
            </a:r>
            <a:r>
              <a:rPr sz="1000" spc="-20" dirty="0">
                <a:latin typeface="Verdana"/>
                <a:cs typeface="Verdana"/>
              </a:rPr>
              <a:t> </a:t>
            </a:r>
            <a:r>
              <a:rPr sz="1000" dirty="0">
                <a:latin typeface="Verdana"/>
                <a:cs typeface="Verdana"/>
              </a:rPr>
              <a:t>in</a:t>
            </a:r>
            <a:r>
              <a:rPr sz="1000" spc="-45" dirty="0">
                <a:latin typeface="Verdana"/>
                <a:cs typeface="Verdana"/>
              </a:rPr>
              <a:t> </a:t>
            </a:r>
            <a:r>
              <a:rPr sz="1000" dirty="0">
                <a:latin typeface="Verdana"/>
                <a:cs typeface="Verdana"/>
              </a:rPr>
              <a:t>MLOps</a:t>
            </a:r>
            <a:r>
              <a:rPr sz="1000" spc="-5" dirty="0">
                <a:latin typeface="Verdana"/>
                <a:cs typeface="Verdana"/>
              </a:rPr>
              <a:t> </a:t>
            </a:r>
            <a:r>
              <a:rPr sz="1000" spc="-10" dirty="0">
                <a:latin typeface="Verdana"/>
                <a:cs typeface="Verdana"/>
              </a:rPr>
              <a:t>patterns</a:t>
            </a:r>
            <a:endParaRPr sz="1000">
              <a:latin typeface="Verdana"/>
              <a:cs typeface="Verdana"/>
            </a:endParaRPr>
          </a:p>
          <a:p>
            <a:pPr marL="183515" indent="-170815">
              <a:lnSpc>
                <a:spcPct val="100000"/>
              </a:lnSpc>
              <a:buChar char="-"/>
              <a:tabLst>
                <a:tab pos="183515" algn="l"/>
              </a:tabLst>
            </a:pPr>
            <a:r>
              <a:rPr sz="1000" spc="-25" dirty="0">
                <a:latin typeface="Verdana"/>
                <a:cs typeface="Verdana"/>
              </a:rPr>
              <a:t>...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9143745" y="2990849"/>
            <a:ext cx="2779395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1000" b="1" dirty="0">
                <a:latin typeface="Verdana"/>
                <a:cs typeface="Verdana"/>
              </a:rPr>
              <a:t>I’m</a:t>
            </a:r>
            <a:r>
              <a:rPr sz="1000" b="1" spc="-30" dirty="0">
                <a:latin typeface="Verdana"/>
                <a:cs typeface="Verdana"/>
              </a:rPr>
              <a:t> </a:t>
            </a:r>
            <a:r>
              <a:rPr sz="1000" b="1" dirty="0">
                <a:latin typeface="Verdana"/>
                <a:cs typeface="Verdana"/>
              </a:rPr>
              <a:t>almost</a:t>
            </a:r>
            <a:r>
              <a:rPr sz="1000" b="1" spc="-40" dirty="0">
                <a:latin typeface="Verdana"/>
                <a:cs typeface="Verdana"/>
              </a:rPr>
              <a:t> </a:t>
            </a:r>
            <a:r>
              <a:rPr sz="1000" b="1" dirty="0">
                <a:latin typeface="Verdana"/>
                <a:cs typeface="Verdana"/>
              </a:rPr>
              <a:t>there,</a:t>
            </a:r>
            <a:r>
              <a:rPr sz="1000" b="1" spc="-25" dirty="0">
                <a:latin typeface="Verdana"/>
                <a:cs typeface="Verdana"/>
              </a:rPr>
              <a:t> </a:t>
            </a:r>
            <a:r>
              <a:rPr sz="1000" b="1" dirty="0">
                <a:latin typeface="Verdana"/>
                <a:cs typeface="Verdana"/>
              </a:rPr>
              <a:t>KPIs</a:t>
            </a:r>
            <a:r>
              <a:rPr sz="1000" b="1" spc="-35" dirty="0">
                <a:latin typeface="Verdana"/>
                <a:cs typeface="Verdana"/>
              </a:rPr>
              <a:t> </a:t>
            </a:r>
            <a:r>
              <a:rPr sz="1000" b="1" dirty="0">
                <a:latin typeface="Verdana"/>
                <a:cs typeface="Verdana"/>
              </a:rPr>
              <a:t>and</a:t>
            </a:r>
            <a:r>
              <a:rPr sz="1000" b="1" spc="-35" dirty="0">
                <a:latin typeface="Verdana"/>
                <a:cs typeface="Verdana"/>
              </a:rPr>
              <a:t> </a:t>
            </a:r>
            <a:r>
              <a:rPr sz="1000" b="1" dirty="0">
                <a:latin typeface="Verdana"/>
                <a:cs typeface="Verdana"/>
              </a:rPr>
              <a:t>models</a:t>
            </a:r>
            <a:r>
              <a:rPr sz="1000" b="1" spc="-40" dirty="0">
                <a:latin typeface="Verdana"/>
                <a:cs typeface="Verdana"/>
              </a:rPr>
              <a:t> </a:t>
            </a:r>
            <a:r>
              <a:rPr sz="1000" b="1" spc="-25" dirty="0">
                <a:latin typeface="Verdana"/>
                <a:cs typeface="Verdana"/>
              </a:rPr>
              <a:t>are</a:t>
            </a:r>
            <a:endParaRPr sz="1000">
              <a:latin typeface="Verdana"/>
              <a:cs typeface="Verdana"/>
            </a:endParaRPr>
          </a:p>
          <a:p>
            <a:pPr algn="ctr">
              <a:lnSpc>
                <a:spcPct val="100000"/>
              </a:lnSpc>
            </a:pPr>
            <a:r>
              <a:rPr sz="1000" b="1" dirty="0">
                <a:latin typeface="Verdana"/>
                <a:cs typeface="Verdana"/>
              </a:rPr>
              <a:t>ready,</a:t>
            </a:r>
            <a:r>
              <a:rPr sz="1000" b="1" spc="-15" dirty="0">
                <a:latin typeface="Verdana"/>
                <a:cs typeface="Verdana"/>
              </a:rPr>
              <a:t> </a:t>
            </a:r>
            <a:r>
              <a:rPr sz="1000" b="1" dirty="0">
                <a:latin typeface="Verdana"/>
                <a:cs typeface="Verdana"/>
              </a:rPr>
              <a:t>I</a:t>
            </a:r>
            <a:r>
              <a:rPr sz="1000" b="1" spc="-30" dirty="0">
                <a:latin typeface="Verdana"/>
                <a:cs typeface="Verdana"/>
              </a:rPr>
              <a:t> </a:t>
            </a:r>
            <a:r>
              <a:rPr sz="1000" b="1" dirty="0">
                <a:latin typeface="Verdana"/>
                <a:cs typeface="Verdana"/>
              </a:rPr>
              <a:t>need</a:t>
            </a:r>
            <a:r>
              <a:rPr sz="1000" b="1" spc="-30" dirty="0">
                <a:latin typeface="Verdana"/>
                <a:cs typeface="Verdana"/>
              </a:rPr>
              <a:t> </a:t>
            </a:r>
            <a:r>
              <a:rPr sz="1000" b="1" dirty="0">
                <a:latin typeface="Verdana"/>
                <a:cs typeface="Verdana"/>
              </a:rPr>
              <a:t>to</a:t>
            </a:r>
            <a:r>
              <a:rPr sz="1000" b="1" spc="-30" dirty="0">
                <a:latin typeface="Verdana"/>
                <a:cs typeface="Verdana"/>
              </a:rPr>
              <a:t> </a:t>
            </a:r>
            <a:r>
              <a:rPr sz="1000" b="1" dirty="0">
                <a:latin typeface="Verdana"/>
                <a:cs typeface="Verdana"/>
              </a:rPr>
              <a:t>visualize</a:t>
            </a:r>
            <a:r>
              <a:rPr sz="1000" b="1" spc="-30" dirty="0">
                <a:latin typeface="Verdana"/>
                <a:cs typeface="Verdana"/>
              </a:rPr>
              <a:t> </a:t>
            </a:r>
            <a:r>
              <a:rPr sz="1000" b="1" spc="-20" dirty="0">
                <a:latin typeface="Verdana"/>
                <a:cs typeface="Verdana"/>
              </a:rPr>
              <a:t>them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9070593" y="3600703"/>
            <a:ext cx="2811145" cy="1244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000" dirty="0">
                <a:latin typeface="Verdana"/>
                <a:cs typeface="Verdana"/>
              </a:rPr>
              <a:t>UDP</a:t>
            </a:r>
            <a:r>
              <a:rPr sz="1000" spc="-30" dirty="0">
                <a:latin typeface="Verdana"/>
                <a:cs typeface="Verdana"/>
              </a:rPr>
              <a:t> </a:t>
            </a:r>
            <a:r>
              <a:rPr sz="1000" dirty="0">
                <a:latin typeface="Verdana"/>
                <a:cs typeface="Verdana"/>
              </a:rPr>
              <a:t>offers</a:t>
            </a:r>
            <a:r>
              <a:rPr sz="1000" spc="5" dirty="0">
                <a:latin typeface="Verdana"/>
                <a:cs typeface="Verdana"/>
              </a:rPr>
              <a:t> </a:t>
            </a:r>
            <a:r>
              <a:rPr sz="1000" dirty="0">
                <a:latin typeface="Verdana"/>
                <a:cs typeface="Verdana"/>
              </a:rPr>
              <a:t>a</a:t>
            </a:r>
            <a:r>
              <a:rPr sz="1000" spc="-35" dirty="0">
                <a:latin typeface="Verdana"/>
                <a:cs typeface="Verdana"/>
              </a:rPr>
              <a:t> </a:t>
            </a:r>
            <a:r>
              <a:rPr sz="1000" dirty="0">
                <a:latin typeface="Verdana"/>
                <a:cs typeface="Verdana"/>
              </a:rPr>
              <a:t>wide</a:t>
            </a:r>
            <a:r>
              <a:rPr sz="1000" spc="-40" dirty="0">
                <a:latin typeface="Verdana"/>
                <a:cs typeface="Verdana"/>
              </a:rPr>
              <a:t> </a:t>
            </a:r>
            <a:r>
              <a:rPr sz="1000" dirty="0">
                <a:latin typeface="Verdana"/>
                <a:cs typeface="Verdana"/>
              </a:rPr>
              <a:t>portfolio</a:t>
            </a:r>
            <a:r>
              <a:rPr sz="1000" spc="-20" dirty="0">
                <a:latin typeface="Verdana"/>
                <a:cs typeface="Verdana"/>
              </a:rPr>
              <a:t> </a:t>
            </a:r>
            <a:r>
              <a:rPr sz="1000" dirty="0">
                <a:latin typeface="Verdana"/>
                <a:cs typeface="Verdana"/>
              </a:rPr>
              <a:t>of</a:t>
            </a:r>
            <a:r>
              <a:rPr sz="1000" spc="-30" dirty="0">
                <a:latin typeface="Verdana"/>
                <a:cs typeface="Verdana"/>
              </a:rPr>
              <a:t> </a:t>
            </a:r>
            <a:r>
              <a:rPr sz="1000" dirty="0">
                <a:latin typeface="Verdana"/>
                <a:cs typeface="Verdana"/>
              </a:rPr>
              <a:t>analytics</a:t>
            </a:r>
            <a:r>
              <a:rPr sz="1000" spc="-40" dirty="0">
                <a:latin typeface="Verdana"/>
                <a:cs typeface="Verdana"/>
              </a:rPr>
              <a:t> </a:t>
            </a:r>
            <a:r>
              <a:rPr sz="1000" spc="-25" dirty="0">
                <a:latin typeface="Verdana"/>
                <a:cs typeface="Verdana"/>
              </a:rPr>
              <a:t>and </a:t>
            </a:r>
            <a:r>
              <a:rPr sz="1000" dirty="0">
                <a:latin typeface="Verdana"/>
                <a:cs typeface="Verdana"/>
              </a:rPr>
              <a:t>business</a:t>
            </a:r>
            <a:r>
              <a:rPr sz="1000" spc="-50" dirty="0">
                <a:latin typeface="Verdana"/>
                <a:cs typeface="Verdana"/>
              </a:rPr>
              <a:t> </a:t>
            </a:r>
            <a:r>
              <a:rPr sz="1000" dirty="0">
                <a:latin typeface="Verdana"/>
                <a:cs typeface="Verdana"/>
              </a:rPr>
              <a:t>intelligence</a:t>
            </a:r>
            <a:r>
              <a:rPr sz="1000" spc="-70" dirty="0">
                <a:latin typeface="Verdana"/>
                <a:cs typeface="Verdana"/>
              </a:rPr>
              <a:t> </a:t>
            </a:r>
            <a:r>
              <a:rPr sz="1000" dirty="0">
                <a:latin typeface="Verdana"/>
                <a:cs typeface="Verdana"/>
              </a:rPr>
              <a:t>execution</a:t>
            </a:r>
            <a:r>
              <a:rPr sz="1000" spc="-40" dirty="0">
                <a:latin typeface="Verdana"/>
                <a:cs typeface="Verdana"/>
              </a:rPr>
              <a:t> </a:t>
            </a:r>
            <a:r>
              <a:rPr sz="1000" dirty="0">
                <a:latin typeface="Verdana"/>
                <a:cs typeface="Verdana"/>
              </a:rPr>
              <a:t>tools.</a:t>
            </a:r>
            <a:r>
              <a:rPr sz="1000" spc="-45" dirty="0">
                <a:latin typeface="Verdana"/>
                <a:cs typeface="Verdana"/>
              </a:rPr>
              <a:t> </a:t>
            </a:r>
            <a:r>
              <a:rPr sz="1000" spc="-20" dirty="0">
                <a:latin typeface="Verdana"/>
                <a:cs typeface="Verdana"/>
              </a:rPr>
              <a:t>Being </a:t>
            </a:r>
            <a:r>
              <a:rPr sz="1000" dirty="0">
                <a:latin typeface="Verdana"/>
                <a:cs typeface="Verdana"/>
              </a:rPr>
              <a:t>accessible</a:t>
            </a:r>
            <a:r>
              <a:rPr sz="1000" spc="-15" dirty="0">
                <a:latin typeface="Verdana"/>
                <a:cs typeface="Verdana"/>
              </a:rPr>
              <a:t> </a:t>
            </a:r>
            <a:r>
              <a:rPr sz="1000" dirty="0">
                <a:latin typeface="Verdana"/>
                <a:cs typeface="Verdana"/>
              </a:rPr>
              <a:t>and</a:t>
            </a:r>
            <a:r>
              <a:rPr sz="1000" spc="-35" dirty="0">
                <a:latin typeface="Verdana"/>
                <a:cs typeface="Verdana"/>
              </a:rPr>
              <a:t> </a:t>
            </a:r>
            <a:r>
              <a:rPr sz="1000" dirty="0">
                <a:latin typeface="Verdana"/>
                <a:cs typeface="Verdana"/>
              </a:rPr>
              <a:t>modelize,</a:t>
            </a:r>
            <a:r>
              <a:rPr sz="1000" spc="-20" dirty="0">
                <a:latin typeface="Verdana"/>
                <a:cs typeface="Verdana"/>
              </a:rPr>
              <a:t> </a:t>
            </a:r>
            <a:r>
              <a:rPr sz="1000" dirty="0">
                <a:latin typeface="Verdana"/>
                <a:cs typeface="Verdana"/>
              </a:rPr>
              <a:t>I</a:t>
            </a:r>
            <a:r>
              <a:rPr sz="1000" spc="-40" dirty="0">
                <a:latin typeface="Verdana"/>
                <a:cs typeface="Verdana"/>
              </a:rPr>
              <a:t> </a:t>
            </a:r>
            <a:r>
              <a:rPr sz="1000" dirty="0">
                <a:latin typeface="Verdana"/>
                <a:cs typeface="Verdana"/>
              </a:rPr>
              <a:t>can</a:t>
            </a:r>
            <a:r>
              <a:rPr sz="1000" spc="-25" dirty="0">
                <a:latin typeface="Verdana"/>
                <a:cs typeface="Verdana"/>
              </a:rPr>
              <a:t> </a:t>
            </a:r>
            <a:r>
              <a:rPr sz="1000" dirty="0">
                <a:latin typeface="Verdana"/>
                <a:cs typeface="Verdana"/>
              </a:rPr>
              <a:t>use</a:t>
            </a:r>
            <a:r>
              <a:rPr sz="1000" spc="-25" dirty="0">
                <a:latin typeface="Verdana"/>
                <a:cs typeface="Verdana"/>
              </a:rPr>
              <a:t> </a:t>
            </a:r>
            <a:r>
              <a:rPr sz="1000" spc="-20" dirty="0">
                <a:latin typeface="Verdana"/>
                <a:cs typeface="Verdana"/>
              </a:rPr>
              <a:t>some </a:t>
            </a:r>
            <a:r>
              <a:rPr sz="1000" dirty="0">
                <a:latin typeface="Verdana"/>
                <a:cs typeface="Verdana"/>
              </a:rPr>
              <a:t>tools</a:t>
            </a:r>
            <a:r>
              <a:rPr sz="1000" spc="-20" dirty="0">
                <a:latin typeface="Verdana"/>
                <a:cs typeface="Verdana"/>
              </a:rPr>
              <a:t> </a:t>
            </a:r>
            <a:r>
              <a:rPr sz="1000" dirty="0">
                <a:latin typeface="Verdana"/>
                <a:cs typeface="Verdana"/>
              </a:rPr>
              <a:t>in</a:t>
            </a:r>
            <a:r>
              <a:rPr sz="1000" spc="-45" dirty="0">
                <a:latin typeface="Verdana"/>
                <a:cs typeface="Verdana"/>
              </a:rPr>
              <a:t> </a:t>
            </a:r>
            <a:r>
              <a:rPr sz="1000" dirty="0">
                <a:latin typeface="Verdana"/>
                <a:cs typeface="Verdana"/>
              </a:rPr>
              <a:t>my</a:t>
            </a:r>
            <a:r>
              <a:rPr sz="1000" spc="-30" dirty="0">
                <a:latin typeface="Verdana"/>
                <a:cs typeface="Verdana"/>
              </a:rPr>
              <a:t> </a:t>
            </a:r>
            <a:r>
              <a:rPr sz="1000" dirty="0">
                <a:latin typeface="Verdana"/>
                <a:cs typeface="Verdana"/>
              </a:rPr>
              <a:t>environment to</a:t>
            </a:r>
            <a:r>
              <a:rPr sz="1000" spc="-25" dirty="0">
                <a:latin typeface="Verdana"/>
                <a:cs typeface="Verdana"/>
              </a:rPr>
              <a:t> </a:t>
            </a:r>
            <a:r>
              <a:rPr sz="1000" dirty="0">
                <a:latin typeface="Verdana"/>
                <a:cs typeface="Verdana"/>
              </a:rPr>
              <a:t>build</a:t>
            </a:r>
            <a:r>
              <a:rPr sz="1000" spc="-55" dirty="0">
                <a:latin typeface="Verdana"/>
                <a:cs typeface="Verdana"/>
              </a:rPr>
              <a:t> </a:t>
            </a:r>
            <a:r>
              <a:rPr sz="1000" dirty="0">
                <a:latin typeface="Verdana"/>
                <a:cs typeface="Verdana"/>
              </a:rPr>
              <a:t>on</a:t>
            </a:r>
            <a:r>
              <a:rPr sz="1000" spc="-20" dirty="0">
                <a:latin typeface="Verdana"/>
                <a:cs typeface="Verdana"/>
              </a:rPr>
              <a:t> </a:t>
            </a:r>
            <a:r>
              <a:rPr sz="1000" spc="-25" dirty="0">
                <a:latin typeface="Verdana"/>
                <a:cs typeface="Verdana"/>
              </a:rPr>
              <a:t>my </a:t>
            </a:r>
            <a:r>
              <a:rPr sz="1000" spc="-10" dirty="0">
                <a:latin typeface="Verdana"/>
                <a:cs typeface="Verdana"/>
              </a:rPr>
              <a:t>dashboard</a:t>
            </a:r>
            <a:endParaRPr sz="1000">
              <a:latin typeface="Verdana"/>
              <a:cs typeface="Verdana"/>
            </a:endParaRPr>
          </a:p>
          <a:p>
            <a:pPr marL="183515" indent="-170815">
              <a:lnSpc>
                <a:spcPct val="100000"/>
              </a:lnSpc>
              <a:buChar char="-"/>
              <a:tabLst>
                <a:tab pos="183515" algn="l"/>
              </a:tabLst>
            </a:pPr>
            <a:r>
              <a:rPr sz="1000" dirty="0">
                <a:latin typeface="Verdana"/>
                <a:cs typeface="Verdana"/>
              </a:rPr>
              <a:t>Power</a:t>
            </a:r>
            <a:r>
              <a:rPr sz="1000" spc="-25" dirty="0">
                <a:latin typeface="Verdana"/>
                <a:cs typeface="Verdana"/>
              </a:rPr>
              <a:t> </a:t>
            </a:r>
            <a:r>
              <a:rPr sz="1000" dirty="0">
                <a:latin typeface="Verdana"/>
                <a:cs typeface="Verdana"/>
              </a:rPr>
              <a:t>BI/Qlik</a:t>
            </a:r>
            <a:r>
              <a:rPr sz="1000" spc="-30" dirty="0">
                <a:latin typeface="Verdana"/>
                <a:cs typeface="Verdana"/>
              </a:rPr>
              <a:t> </a:t>
            </a:r>
            <a:r>
              <a:rPr sz="1000" dirty="0">
                <a:latin typeface="Verdana"/>
                <a:cs typeface="Verdana"/>
              </a:rPr>
              <a:t>for</a:t>
            </a:r>
            <a:r>
              <a:rPr sz="1000" spc="-20" dirty="0">
                <a:latin typeface="Verdana"/>
                <a:cs typeface="Verdana"/>
              </a:rPr>
              <a:t> </a:t>
            </a:r>
            <a:r>
              <a:rPr sz="1000" dirty="0">
                <a:latin typeface="Verdana"/>
                <a:cs typeface="Verdana"/>
              </a:rPr>
              <a:t>dynamic</a:t>
            </a:r>
            <a:r>
              <a:rPr sz="1000" spc="-40" dirty="0">
                <a:latin typeface="Verdana"/>
                <a:cs typeface="Verdana"/>
              </a:rPr>
              <a:t> </a:t>
            </a:r>
            <a:r>
              <a:rPr sz="1000" spc="-10" dirty="0">
                <a:latin typeface="Verdana"/>
                <a:cs typeface="Verdana"/>
              </a:rPr>
              <a:t>dashboard</a:t>
            </a:r>
            <a:endParaRPr sz="1000">
              <a:latin typeface="Verdana"/>
              <a:cs typeface="Verdana"/>
            </a:endParaRPr>
          </a:p>
          <a:p>
            <a:pPr marL="183515" indent="-170815">
              <a:lnSpc>
                <a:spcPct val="100000"/>
              </a:lnSpc>
              <a:buChar char="-"/>
              <a:tabLst>
                <a:tab pos="183515" algn="l"/>
              </a:tabLst>
            </a:pPr>
            <a:r>
              <a:rPr sz="1000" dirty="0">
                <a:latin typeface="Verdana"/>
                <a:cs typeface="Verdana"/>
              </a:rPr>
              <a:t>Customed AI</a:t>
            </a:r>
            <a:r>
              <a:rPr sz="1000" spc="-30" dirty="0">
                <a:latin typeface="Verdana"/>
                <a:cs typeface="Verdana"/>
              </a:rPr>
              <a:t> </a:t>
            </a:r>
            <a:r>
              <a:rPr sz="1000" dirty="0">
                <a:latin typeface="Verdana"/>
                <a:cs typeface="Verdana"/>
              </a:rPr>
              <a:t>solutions</a:t>
            </a:r>
            <a:r>
              <a:rPr sz="1000" spc="-20" dirty="0">
                <a:latin typeface="Verdana"/>
                <a:cs typeface="Verdana"/>
              </a:rPr>
              <a:t> </a:t>
            </a:r>
            <a:r>
              <a:rPr sz="1000" dirty="0">
                <a:latin typeface="Verdana"/>
                <a:cs typeface="Verdana"/>
              </a:rPr>
              <a:t>I</a:t>
            </a:r>
            <a:r>
              <a:rPr sz="1000" spc="-30" dirty="0">
                <a:latin typeface="Verdana"/>
                <a:cs typeface="Verdana"/>
              </a:rPr>
              <a:t> </a:t>
            </a:r>
            <a:r>
              <a:rPr sz="1000" dirty="0">
                <a:latin typeface="Verdana"/>
                <a:cs typeface="Verdana"/>
              </a:rPr>
              <a:t>can</a:t>
            </a:r>
            <a:r>
              <a:rPr sz="1000" spc="-25" dirty="0">
                <a:latin typeface="Verdana"/>
                <a:cs typeface="Verdana"/>
              </a:rPr>
              <a:t> </a:t>
            </a:r>
            <a:r>
              <a:rPr sz="1000" spc="-10" dirty="0">
                <a:latin typeface="Verdana"/>
                <a:cs typeface="Verdana"/>
              </a:rPr>
              <a:t>develop</a:t>
            </a:r>
            <a:endParaRPr sz="10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sz="1000" dirty="0">
                <a:latin typeface="Verdana"/>
                <a:cs typeface="Verdana"/>
              </a:rPr>
              <a:t>-</a:t>
            </a:r>
            <a:r>
              <a:rPr sz="1000" spc="95" dirty="0">
                <a:latin typeface="Verdana"/>
                <a:cs typeface="Verdana"/>
              </a:rPr>
              <a:t>  </a:t>
            </a:r>
            <a:r>
              <a:rPr sz="1000" spc="-50" dirty="0">
                <a:latin typeface="Verdana"/>
                <a:cs typeface="Verdana"/>
              </a:rPr>
              <a:t>…</a:t>
            </a:r>
            <a:endParaRPr sz="10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/>
              <a:t>Phase</a:t>
            </a:r>
            <a:r>
              <a:rPr spc="5" dirty="0"/>
              <a:t> </a:t>
            </a:r>
            <a:r>
              <a:rPr dirty="0"/>
              <a:t>1</a:t>
            </a:r>
            <a:r>
              <a:rPr spc="-15" dirty="0"/>
              <a:t> </a:t>
            </a:r>
            <a:r>
              <a:rPr dirty="0"/>
              <a:t>–</a:t>
            </a:r>
            <a:r>
              <a:rPr spc="-10" dirty="0"/>
              <a:t> </a:t>
            </a:r>
            <a:r>
              <a:rPr dirty="0"/>
              <a:t>Ideation</a:t>
            </a:r>
            <a:r>
              <a:rPr spc="15" dirty="0"/>
              <a:t> </a:t>
            </a:r>
            <a:r>
              <a:rPr dirty="0"/>
              <a:t>and </a:t>
            </a:r>
            <a:r>
              <a:rPr spc="-10" dirty="0"/>
              <a:t>qualification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59714" y="849629"/>
            <a:ext cx="9690735" cy="56451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393700" indent="-381000">
              <a:lnSpc>
                <a:spcPct val="100000"/>
              </a:lnSpc>
              <a:spcBef>
                <a:spcPts val="120"/>
              </a:spcBef>
              <a:buClr>
                <a:srgbClr val="00396F"/>
              </a:buClr>
              <a:buSzPct val="97297"/>
              <a:buFont typeface="Arial MT"/>
              <a:buChar char="•"/>
              <a:tabLst>
                <a:tab pos="393700" algn="l"/>
              </a:tabLst>
            </a:pPr>
            <a:r>
              <a:rPr sz="1850" b="1" spc="-25" dirty="0">
                <a:solidFill>
                  <a:srgbClr val="004575"/>
                </a:solidFill>
                <a:latin typeface="Arial"/>
                <a:cs typeface="Arial"/>
              </a:rPr>
              <a:t>Illustration</a:t>
            </a:r>
            <a:r>
              <a:rPr sz="1850" b="1" spc="-90" dirty="0">
                <a:solidFill>
                  <a:srgbClr val="004575"/>
                </a:solidFill>
                <a:latin typeface="Arial"/>
                <a:cs typeface="Arial"/>
              </a:rPr>
              <a:t> </a:t>
            </a:r>
            <a:r>
              <a:rPr sz="1850" b="1" dirty="0">
                <a:solidFill>
                  <a:srgbClr val="004575"/>
                </a:solidFill>
                <a:latin typeface="Arial"/>
                <a:cs typeface="Arial"/>
              </a:rPr>
              <a:t>of</a:t>
            </a:r>
            <a:r>
              <a:rPr sz="1850" b="1" spc="-40" dirty="0">
                <a:solidFill>
                  <a:srgbClr val="004575"/>
                </a:solidFill>
                <a:latin typeface="Arial"/>
                <a:cs typeface="Arial"/>
              </a:rPr>
              <a:t> </a:t>
            </a:r>
            <a:r>
              <a:rPr sz="1850" b="1" dirty="0">
                <a:solidFill>
                  <a:srgbClr val="004575"/>
                </a:solidFill>
                <a:latin typeface="Arial"/>
                <a:cs typeface="Arial"/>
              </a:rPr>
              <a:t>a</a:t>
            </a:r>
            <a:r>
              <a:rPr sz="1850" b="1" spc="-45" dirty="0">
                <a:solidFill>
                  <a:srgbClr val="004575"/>
                </a:solidFill>
                <a:latin typeface="Arial"/>
                <a:cs typeface="Arial"/>
              </a:rPr>
              <a:t> </a:t>
            </a:r>
            <a:r>
              <a:rPr sz="1850" b="1" dirty="0">
                <a:solidFill>
                  <a:srgbClr val="004575"/>
                </a:solidFill>
                <a:latin typeface="Arial"/>
                <a:cs typeface="Arial"/>
              </a:rPr>
              <a:t>data</a:t>
            </a:r>
            <a:r>
              <a:rPr sz="1850" b="1" spc="-65" dirty="0">
                <a:solidFill>
                  <a:srgbClr val="004575"/>
                </a:solidFill>
                <a:latin typeface="Arial"/>
                <a:cs typeface="Arial"/>
              </a:rPr>
              <a:t> </a:t>
            </a:r>
            <a:r>
              <a:rPr sz="1850" b="1" dirty="0">
                <a:solidFill>
                  <a:srgbClr val="004575"/>
                </a:solidFill>
                <a:latin typeface="Arial"/>
                <a:cs typeface="Arial"/>
              </a:rPr>
              <a:t>use</a:t>
            </a:r>
            <a:r>
              <a:rPr sz="1850" b="1" spc="-65" dirty="0">
                <a:solidFill>
                  <a:srgbClr val="004575"/>
                </a:solidFill>
                <a:latin typeface="Arial"/>
                <a:cs typeface="Arial"/>
              </a:rPr>
              <a:t> </a:t>
            </a:r>
            <a:r>
              <a:rPr sz="1850" b="1" dirty="0">
                <a:solidFill>
                  <a:srgbClr val="004575"/>
                </a:solidFill>
                <a:latin typeface="Arial"/>
                <a:cs typeface="Arial"/>
              </a:rPr>
              <a:t>case</a:t>
            </a:r>
            <a:r>
              <a:rPr sz="1850" b="1" spc="-65" dirty="0">
                <a:solidFill>
                  <a:srgbClr val="004575"/>
                </a:solidFill>
                <a:latin typeface="Arial"/>
                <a:cs typeface="Arial"/>
              </a:rPr>
              <a:t> </a:t>
            </a:r>
            <a:r>
              <a:rPr sz="1850" b="1" spc="-25" dirty="0">
                <a:solidFill>
                  <a:srgbClr val="004575"/>
                </a:solidFill>
                <a:latin typeface="Arial"/>
                <a:cs typeface="Arial"/>
              </a:rPr>
              <a:t>qualification</a:t>
            </a:r>
            <a:r>
              <a:rPr sz="1850" b="1" spc="-85" dirty="0">
                <a:solidFill>
                  <a:srgbClr val="004575"/>
                </a:solidFill>
                <a:latin typeface="Arial"/>
                <a:cs typeface="Arial"/>
              </a:rPr>
              <a:t> </a:t>
            </a:r>
            <a:r>
              <a:rPr sz="1850" b="1" spc="-10" dirty="0">
                <a:solidFill>
                  <a:srgbClr val="004575"/>
                </a:solidFill>
                <a:latin typeface="Arial"/>
                <a:cs typeface="Arial"/>
              </a:rPr>
              <a:t>sheet</a:t>
            </a:r>
            <a:r>
              <a:rPr sz="1850" b="1" spc="-65" dirty="0">
                <a:solidFill>
                  <a:srgbClr val="004575"/>
                </a:solidFill>
                <a:latin typeface="Arial"/>
                <a:cs typeface="Arial"/>
              </a:rPr>
              <a:t> </a:t>
            </a:r>
            <a:r>
              <a:rPr sz="1850" b="1" dirty="0">
                <a:solidFill>
                  <a:srgbClr val="004575"/>
                </a:solidFill>
                <a:latin typeface="Arial"/>
                <a:cs typeface="Arial"/>
              </a:rPr>
              <a:t>with</a:t>
            </a:r>
            <a:r>
              <a:rPr sz="1850" b="1" spc="-90" dirty="0">
                <a:solidFill>
                  <a:srgbClr val="004575"/>
                </a:solidFill>
                <a:latin typeface="Arial"/>
                <a:cs typeface="Arial"/>
              </a:rPr>
              <a:t> </a:t>
            </a:r>
            <a:r>
              <a:rPr sz="1850" b="1" spc="-30" dirty="0">
                <a:solidFill>
                  <a:srgbClr val="004575"/>
                </a:solidFill>
                <a:latin typeface="Arial"/>
                <a:cs typeface="Arial"/>
              </a:rPr>
              <a:t>"issues-accessibility"</a:t>
            </a:r>
            <a:r>
              <a:rPr sz="1850" b="1" spc="-80" dirty="0">
                <a:solidFill>
                  <a:srgbClr val="004575"/>
                </a:solidFill>
                <a:latin typeface="Arial"/>
                <a:cs typeface="Arial"/>
              </a:rPr>
              <a:t> </a:t>
            </a:r>
            <a:r>
              <a:rPr sz="1850" b="1" spc="-10" dirty="0">
                <a:solidFill>
                  <a:srgbClr val="004575"/>
                </a:solidFill>
                <a:latin typeface="Arial"/>
                <a:cs typeface="Arial"/>
              </a:rPr>
              <a:t>matrix</a:t>
            </a:r>
            <a:endParaRPr sz="1850">
              <a:latin typeface="Arial"/>
              <a:cs typeface="Arial"/>
            </a:endParaRPr>
          </a:p>
          <a:p>
            <a:pPr marL="1581150">
              <a:lnSpc>
                <a:spcPct val="100000"/>
              </a:lnSpc>
              <a:spcBef>
                <a:spcPts val="80"/>
              </a:spcBef>
              <a:tabLst>
                <a:tab pos="7085965" algn="l"/>
              </a:tabLst>
            </a:pPr>
            <a:r>
              <a:rPr sz="1600" b="1" dirty="0">
                <a:solidFill>
                  <a:srgbClr val="006FAC"/>
                </a:solidFill>
                <a:latin typeface="Arial"/>
                <a:cs typeface="Arial"/>
              </a:rPr>
              <a:t>Anticipated</a:t>
            </a:r>
            <a:r>
              <a:rPr sz="1600" b="1" spc="-65" dirty="0">
                <a:solidFill>
                  <a:srgbClr val="006FAC"/>
                </a:solidFill>
                <a:latin typeface="Arial"/>
                <a:cs typeface="Arial"/>
              </a:rPr>
              <a:t> </a:t>
            </a:r>
            <a:r>
              <a:rPr sz="1600" b="1" spc="-10" dirty="0">
                <a:solidFill>
                  <a:srgbClr val="006FAC"/>
                </a:solidFill>
                <a:latin typeface="Arial"/>
                <a:cs typeface="Arial"/>
              </a:rPr>
              <a:t>complexity</a:t>
            </a:r>
            <a:r>
              <a:rPr sz="1600" b="1" dirty="0">
                <a:solidFill>
                  <a:srgbClr val="006FAC"/>
                </a:solidFill>
                <a:latin typeface="Arial"/>
                <a:cs typeface="Arial"/>
              </a:rPr>
              <a:t>	Anticipated</a:t>
            </a:r>
            <a:r>
              <a:rPr sz="1600" b="1" spc="5" dirty="0">
                <a:solidFill>
                  <a:srgbClr val="006FAC"/>
                </a:solidFill>
                <a:latin typeface="Arial"/>
                <a:cs typeface="Arial"/>
              </a:rPr>
              <a:t> </a:t>
            </a:r>
            <a:r>
              <a:rPr sz="1600" b="1" dirty="0">
                <a:solidFill>
                  <a:srgbClr val="006FAC"/>
                </a:solidFill>
                <a:latin typeface="Arial"/>
                <a:cs typeface="Arial"/>
              </a:rPr>
              <a:t>use</a:t>
            </a:r>
            <a:r>
              <a:rPr sz="1600" b="1" spc="-50" dirty="0">
                <a:solidFill>
                  <a:srgbClr val="006FAC"/>
                </a:solidFill>
                <a:latin typeface="Arial"/>
                <a:cs typeface="Arial"/>
              </a:rPr>
              <a:t> </a:t>
            </a:r>
            <a:r>
              <a:rPr sz="1600" b="1" dirty="0">
                <a:solidFill>
                  <a:srgbClr val="006FAC"/>
                </a:solidFill>
                <a:latin typeface="Arial"/>
                <a:cs typeface="Arial"/>
              </a:rPr>
              <a:t>case</a:t>
            </a:r>
            <a:r>
              <a:rPr sz="1600" b="1" spc="-45" dirty="0">
                <a:solidFill>
                  <a:srgbClr val="006FAC"/>
                </a:solidFill>
                <a:latin typeface="Arial"/>
                <a:cs typeface="Arial"/>
              </a:rPr>
              <a:t> </a:t>
            </a:r>
            <a:r>
              <a:rPr sz="1600" b="1" spc="-10" dirty="0">
                <a:solidFill>
                  <a:srgbClr val="006FAC"/>
                </a:solidFill>
                <a:latin typeface="Arial"/>
                <a:cs typeface="Arial"/>
              </a:rPr>
              <a:t>value</a:t>
            </a:r>
            <a:endParaRPr sz="16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602728" y="3114548"/>
            <a:ext cx="267970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10" dirty="0">
                <a:solidFill>
                  <a:srgbClr val="006FAC"/>
                </a:solidFill>
                <a:latin typeface="Arial"/>
                <a:cs typeface="Arial"/>
              </a:rPr>
              <a:t>Value</a:t>
            </a:r>
            <a:r>
              <a:rPr sz="1600" b="1" spc="-60" dirty="0">
                <a:solidFill>
                  <a:srgbClr val="006FAC"/>
                </a:solidFill>
                <a:latin typeface="Arial"/>
                <a:cs typeface="Arial"/>
              </a:rPr>
              <a:t> </a:t>
            </a:r>
            <a:r>
              <a:rPr sz="1600" b="1" dirty="0">
                <a:solidFill>
                  <a:srgbClr val="006FAC"/>
                </a:solidFill>
                <a:latin typeface="Arial"/>
                <a:cs typeface="Arial"/>
              </a:rPr>
              <a:t>/</a:t>
            </a:r>
            <a:r>
              <a:rPr sz="1600" b="1" spc="-50" dirty="0">
                <a:solidFill>
                  <a:srgbClr val="006FAC"/>
                </a:solidFill>
                <a:latin typeface="Arial"/>
                <a:cs typeface="Arial"/>
              </a:rPr>
              <a:t> </a:t>
            </a:r>
            <a:r>
              <a:rPr sz="1600" b="1" dirty="0">
                <a:solidFill>
                  <a:srgbClr val="006FAC"/>
                </a:solidFill>
                <a:latin typeface="Arial"/>
                <a:cs typeface="Arial"/>
              </a:rPr>
              <a:t>Complexity</a:t>
            </a:r>
            <a:r>
              <a:rPr sz="1600" b="1" spc="-25" dirty="0">
                <a:solidFill>
                  <a:srgbClr val="006FAC"/>
                </a:solidFill>
                <a:latin typeface="Arial"/>
                <a:cs typeface="Arial"/>
              </a:rPr>
              <a:t> </a:t>
            </a:r>
            <a:r>
              <a:rPr sz="1600" b="1" spc="-10" dirty="0">
                <a:solidFill>
                  <a:srgbClr val="006FAC"/>
                </a:solidFill>
                <a:latin typeface="Arial"/>
                <a:cs typeface="Arial"/>
              </a:rPr>
              <a:t>Position</a:t>
            </a:r>
            <a:endParaRPr sz="1600">
              <a:latin typeface="Arial"/>
              <a:cs typeface="Arial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973930" y="1530985"/>
          <a:ext cx="4723765" cy="47351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9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105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941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7175">
                <a:tc rowSpan="3">
                  <a:txBody>
                    <a:bodyPr/>
                    <a:lstStyle/>
                    <a:p>
                      <a:pPr marL="212725">
                        <a:lnSpc>
                          <a:spcPct val="100000"/>
                        </a:lnSpc>
                        <a:spcBef>
                          <a:spcPts val="750"/>
                        </a:spcBef>
                      </a:pPr>
                      <a:r>
                        <a:rPr sz="1000" b="1" spc="-20" dirty="0">
                          <a:solidFill>
                            <a:srgbClr val="4F81BC"/>
                          </a:solidFill>
                          <a:latin typeface="Arial"/>
                          <a:cs typeface="Arial"/>
                        </a:rPr>
                        <a:t>DATA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95250" marB="0" vert="vert270">
                    <a:lnR w="12700">
                      <a:solidFill>
                        <a:srgbClr val="4F81BC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4"/>
                        </a:spcBef>
                      </a:pPr>
                      <a:r>
                        <a:rPr sz="1000" dirty="0">
                          <a:solidFill>
                            <a:srgbClr val="0D0D0D"/>
                          </a:solidFill>
                          <a:latin typeface="Arial MT"/>
                          <a:cs typeface="Arial MT"/>
                        </a:rPr>
                        <a:t>Quality</a:t>
                      </a:r>
                      <a:r>
                        <a:rPr sz="1000" spc="-55" dirty="0">
                          <a:solidFill>
                            <a:srgbClr val="0D0D0D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000" spc="-10" dirty="0">
                          <a:solidFill>
                            <a:srgbClr val="0D0D0D"/>
                          </a:solidFill>
                          <a:latin typeface="Arial MT"/>
                          <a:cs typeface="Arial MT"/>
                        </a:rPr>
                        <a:t>effort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T="42544" marB="0">
                    <a:lnL w="12700">
                      <a:solidFill>
                        <a:srgbClr val="4F81BC"/>
                      </a:solidFill>
                      <a:prstDash val="solid"/>
                    </a:lnL>
                    <a:lnT w="12700">
                      <a:solidFill>
                        <a:srgbClr val="4F81BC"/>
                      </a:solidFill>
                      <a:prstDash val="solid"/>
                    </a:lnT>
                    <a:lnB w="3175">
                      <a:solidFill>
                        <a:srgbClr val="1C427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15570" algn="ctr">
                        <a:lnSpc>
                          <a:spcPct val="100000"/>
                        </a:lnSpc>
                        <a:spcBef>
                          <a:spcPts val="390"/>
                        </a:spcBef>
                      </a:pPr>
                      <a:r>
                        <a:rPr sz="1000" b="1" spc="-25" dirty="0">
                          <a:solidFill>
                            <a:srgbClr val="4AACC5"/>
                          </a:solidFill>
                          <a:latin typeface="Arial"/>
                          <a:cs typeface="Arial"/>
                        </a:rPr>
                        <a:t>Low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49530" marB="0">
                    <a:lnR w="12700">
                      <a:solidFill>
                        <a:srgbClr val="4F81BC"/>
                      </a:solidFill>
                      <a:prstDash val="solid"/>
                    </a:lnR>
                    <a:lnT w="12700">
                      <a:solidFill>
                        <a:srgbClr val="4F81BC"/>
                      </a:solidFill>
                      <a:prstDash val="solid"/>
                    </a:lnT>
                    <a:lnB w="3175">
                      <a:solidFill>
                        <a:srgbClr val="1C427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781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95250" marB="0" vert="vert270">
                    <a:lnR w="12700">
                      <a:solidFill>
                        <a:srgbClr val="4F81BC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000" dirty="0">
                          <a:solidFill>
                            <a:srgbClr val="0D0D0D"/>
                          </a:solidFill>
                          <a:latin typeface="Arial MT"/>
                          <a:cs typeface="Arial MT"/>
                        </a:rPr>
                        <a:t>Accessibility</a:t>
                      </a:r>
                      <a:r>
                        <a:rPr sz="1000" spc="-65" dirty="0">
                          <a:solidFill>
                            <a:srgbClr val="0D0D0D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000" spc="-10" dirty="0">
                          <a:solidFill>
                            <a:srgbClr val="0D0D0D"/>
                          </a:solidFill>
                          <a:latin typeface="Arial MT"/>
                          <a:cs typeface="Arial MT"/>
                        </a:rPr>
                        <a:t>effort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4F81BC"/>
                      </a:solidFill>
                      <a:prstDash val="solid"/>
                    </a:lnL>
                    <a:lnT w="3175">
                      <a:solidFill>
                        <a:srgbClr val="1C4270"/>
                      </a:solidFill>
                      <a:prstDash val="solid"/>
                    </a:lnT>
                    <a:lnB w="3175">
                      <a:solidFill>
                        <a:srgbClr val="1C427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15570" algn="ctr">
                        <a:lnSpc>
                          <a:spcPct val="100000"/>
                        </a:lnSpc>
                        <a:spcBef>
                          <a:spcPts val="390"/>
                        </a:spcBef>
                      </a:pPr>
                      <a:r>
                        <a:rPr sz="1000" b="1" spc="-25" dirty="0">
                          <a:solidFill>
                            <a:srgbClr val="4AACC5"/>
                          </a:solidFill>
                          <a:latin typeface="Arial"/>
                          <a:cs typeface="Arial"/>
                        </a:rPr>
                        <a:t>Low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49530" marB="0">
                    <a:lnR w="12700">
                      <a:solidFill>
                        <a:srgbClr val="4F81BC"/>
                      </a:solidFill>
                      <a:prstDash val="solid"/>
                    </a:lnR>
                    <a:lnT w="3175">
                      <a:solidFill>
                        <a:srgbClr val="1C4270"/>
                      </a:solidFill>
                      <a:prstDash val="solid"/>
                    </a:lnT>
                    <a:lnB w="3175">
                      <a:solidFill>
                        <a:srgbClr val="1C427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717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95250" marB="0" vert="vert270">
                    <a:lnR w="12700">
                      <a:solidFill>
                        <a:srgbClr val="4F81BC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000" dirty="0">
                          <a:solidFill>
                            <a:srgbClr val="0D0D0D"/>
                          </a:solidFill>
                          <a:latin typeface="Arial MT"/>
                          <a:cs typeface="Arial MT"/>
                        </a:rPr>
                        <a:t>Ingestion</a:t>
                      </a:r>
                      <a:r>
                        <a:rPr sz="1000" spc="-70" dirty="0">
                          <a:solidFill>
                            <a:srgbClr val="0D0D0D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000" spc="-10" dirty="0">
                          <a:solidFill>
                            <a:srgbClr val="0D0D0D"/>
                          </a:solidFill>
                          <a:latin typeface="Arial MT"/>
                          <a:cs typeface="Arial MT"/>
                        </a:rPr>
                        <a:t>effort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4F81BC"/>
                      </a:solidFill>
                      <a:prstDash val="solid"/>
                    </a:lnL>
                    <a:lnT w="3175">
                      <a:solidFill>
                        <a:srgbClr val="1C4270"/>
                      </a:solidFill>
                      <a:prstDash val="solid"/>
                    </a:lnT>
                    <a:lnB w="12700">
                      <a:solidFill>
                        <a:srgbClr val="4F81B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13030" algn="ctr">
                        <a:lnSpc>
                          <a:spcPct val="100000"/>
                        </a:lnSpc>
                        <a:spcBef>
                          <a:spcPts val="390"/>
                        </a:spcBef>
                      </a:pPr>
                      <a:r>
                        <a:rPr sz="1000" b="1" spc="-10" dirty="0">
                          <a:solidFill>
                            <a:srgbClr val="B4CC82"/>
                          </a:solidFill>
                          <a:latin typeface="Arial"/>
                          <a:cs typeface="Arial"/>
                        </a:rPr>
                        <a:t>Hight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49530" marB="0">
                    <a:lnR w="12700">
                      <a:solidFill>
                        <a:srgbClr val="4F81BC"/>
                      </a:solidFill>
                      <a:prstDash val="solid"/>
                    </a:lnR>
                    <a:lnT w="3175">
                      <a:solidFill>
                        <a:srgbClr val="1C4270"/>
                      </a:solidFill>
                      <a:prstDash val="solid"/>
                    </a:lnT>
                    <a:lnB w="12700">
                      <a:solidFill>
                        <a:srgbClr val="4F81B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9065"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7175">
                <a:tc rowSpan="3">
                  <a:txBody>
                    <a:bodyPr/>
                    <a:lstStyle/>
                    <a:p>
                      <a:pPr marL="95250">
                        <a:lnSpc>
                          <a:spcPct val="100000"/>
                        </a:lnSpc>
                        <a:spcBef>
                          <a:spcPts val="750"/>
                        </a:spcBef>
                      </a:pPr>
                      <a:r>
                        <a:rPr sz="1000" b="1" dirty="0">
                          <a:solidFill>
                            <a:srgbClr val="4F81BC"/>
                          </a:solidFill>
                          <a:latin typeface="Arial"/>
                          <a:cs typeface="Arial"/>
                        </a:rPr>
                        <a:t>RSE</a:t>
                      </a:r>
                      <a:r>
                        <a:rPr sz="1000" b="1" spc="-10" dirty="0">
                          <a:solidFill>
                            <a:srgbClr val="4F81BC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00" b="1" dirty="0">
                          <a:solidFill>
                            <a:srgbClr val="4F81BC"/>
                          </a:solidFill>
                          <a:latin typeface="Arial"/>
                          <a:cs typeface="Arial"/>
                        </a:rPr>
                        <a:t>&amp;</a:t>
                      </a:r>
                      <a:r>
                        <a:rPr sz="1000" b="1" spc="-20" dirty="0">
                          <a:solidFill>
                            <a:srgbClr val="4F81BC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00" b="1" spc="-10" dirty="0">
                          <a:solidFill>
                            <a:srgbClr val="4F81BC"/>
                          </a:solidFill>
                          <a:latin typeface="Arial"/>
                          <a:cs typeface="Arial"/>
                        </a:rPr>
                        <a:t>ETHICS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95250" marB="0" vert="vert270">
                    <a:lnR w="12700">
                      <a:solidFill>
                        <a:srgbClr val="4F81BC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000" dirty="0">
                          <a:solidFill>
                            <a:srgbClr val="0D0D0D"/>
                          </a:solidFill>
                          <a:latin typeface="Arial MT"/>
                          <a:cs typeface="Arial MT"/>
                        </a:rPr>
                        <a:t>RSE</a:t>
                      </a:r>
                      <a:r>
                        <a:rPr sz="1000" spc="-10" dirty="0">
                          <a:solidFill>
                            <a:srgbClr val="0D0D0D"/>
                          </a:solidFill>
                          <a:latin typeface="Arial MT"/>
                          <a:cs typeface="Arial MT"/>
                        </a:rPr>
                        <a:t> contribution/ </a:t>
                      </a:r>
                      <a:r>
                        <a:rPr sz="1000" dirty="0">
                          <a:solidFill>
                            <a:srgbClr val="0D0D0D"/>
                          </a:solidFill>
                          <a:latin typeface="Arial MT"/>
                          <a:cs typeface="Arial MT"/>
                        </a:rPr>
                        <a:t>Green</a:t>
                      </a:r>
                      <a:r>
                        <a:rPr sz="1000" spc="-25" dirty="0">
                          <a:solidFill>
                            <a:srgbClr val="0D0D0D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000" dirty="0">
                          <a:solidFill>
                            <a:srgbClr val="0D0D0D"/>
                          </a:solidFill>
                          <a:latin typeface="Arial MT"/>
                          <a:cs typeface="Arial MT"/>
                        </a:rPr>
                        <a:t>/</a:t>
                      </a:r>
                      <a:r>
                        <a:rPr sz="1000" spc="-10" dirty="0">
                          <a:solidFill>
                            <a:srgbClr val="0D0D0D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000" dirty="0">
                          <a:solidFill>
                            <a:srgbClr val="0D0D0D"/>
                          </a:solidFill>
                          <a:latin typeface="Arial MT"/>
                          <a:cs typeface="Arial MT"/>
                        </a:rPr>
                        <a:t>Energy</a:t>
                      </a:r>
                      <a:r>
                        <a:rPr sz="1000" spc="-10" dirty="0">
                          <a:solidFill>
                            <a:srgbClr val="0D0D0D"/>
                          </a:solidFill>
                          <a:latin typeface="Arial MT"/>
                          <a:cs typeface="Arial MT"/>
                        </a:rPr>
                        <a:t> efficiency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4F81BC"/>
                      </a:solidFill>
                      <a:prstDash val="solid"/>
                    </a:lnL>
                    <a:lnT w="12700">
                      <a:solidFill>
                        <a:srgbClr val="4F81BC"/>
                      </a:solidFill>
                      <a:prstDash val="solid"/>
                    </a:lnT>
                    <a:lnB w="3175">
                      <a:solidFill>
                        <a:srgbClr val="1C427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15570" algn="ctr">
                        <a:lnSpc>
                          <a:spcPct val="100000"/>
                        </a:lnSpc>
                        <a:spcBef>
                          <a:spcPts val="390"/>
                        </a:spcBef>
                      </a:pPr>
                      <a:r>
                        <a:rPr sz="1000" b="1" spc="-25" dirty="0">
                          <a:solidFill>
                            <a:srgbClr val="4AACC5"/>
                          </a:solidFill>
                          <a:latin typeface="Arial"/>
                          <a:cs typeface="Arial"/>
                        </a:rPr>
                        <a:t>Low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49530" marB="0">
                    <a:lnR w="12700">
                      <a:solidFill>
                        <a:srgbClr val="4F81BC"/>
                      </a:solidFill>
                      <a:prstDash val="solid"/>
                    </a:lnR>
                    <a:lnT w="12700">
                      <a:solidFill>
                        <a:srgbClr val="4F81BC"/>
                      </a:solidFill>
                      <a:prstDash val="solid"/>
                    </a:lnT>
                    <a:lnB w="3175">
                      <a:solidFill>
                        <a:srgbClr val="1C427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846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95250" marB="0" vert="vert270">
                    <a:lnR w="12700">
                      <a:solidFill>
                        <a:srgbClr val="4F81BC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91440" marR="320040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000" dirty="0">
                          <a:solidFill>
                            <a:srgbClr val="0D0D0D"/>
                          </a:solidFill>
                          <a:latin typeface="Arial MT"/>
                          <a:cs typeface="Arial MT"/>
                        </a:rPr>
                        <a:t>Ethical</a:t>
                      </a:r>
                      <a:r>
                        <a:rPr sz="1000" spc="-35" dirty="0">
                          <a:solidFill>
                            <a:srgbClr val="0D0D0D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000" dirty="0">
                          <a:solidFill>
                            <a:srgbClr val="0D0D0D"/>
                          </a:solidFill>
                          <a:latin typeface="Arial MT"/>
                          <a:cs typeface="Arial MT"/>
                        </a:rPr>
                        <a:t>risk</a:t>
                      </a:r>
                      <a:r>
                        <a:rPr sz="1000" spc="-25" dirty="0">
                          <a:solidFill>
                            <a:srgbClr val="0D0D0D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000" dirty="0">
                          <a:solidFill>
                            <a:srgbClr val="0D0D0D"/>
                          </a:solidFill>
                          <a:latin typeface="Arial MT"/>
                          <a:cs typeface="Arial MT"/>
                        </a:rPr>
                        <a:t>(data</a:t>
                      </a:r>
                      <a:r>
                        <a:rPr sz="1000" spc="-45" dirty="0">
                          <a:solidFill>
                            <a:srgbClr val="0D0D0D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000" dirty="0">
                          <a:solidFill>
                            <a:srgbClr val="0D0D0D"/>
                          </a:solidFill>
                          <a:latin typeface="Arial MT"/>
                          <a:cs typeface="Arial MT"/>
                        </a:rPr>
                        <a:t>privacy</a:t>
                      </a:r>
                      <a:r>
                        <a:rPr sz="1000" spc="-20" dirty="0">
                          <a:solidFill>
                            <a:srgbClr val="0D0D0D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000" dirty="0">
                          <a:solidFill>
                            <a:srgbClr val="0D0D0D"/>
                          </a:solidFill>
                          <a:latin typeface="Arial MT"/>
                          <a:cs typeface="Arial MT"/>
                        </a:rPr>
                        <a:t>subject,</a:t>
                      </a:r>
                      <a:r>
                        <a:rPr sz="1000" spc="-55" dirty="0">
                          <a:solidFill>
                            <a:srgbClr val="0D0D0D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000" dirty="0">
                          <a:solidFill>
                            <a:srgbClr val="0D0D0D"/>
                          </a:solidFill>
                          <a:latin typeface="Arial MT"/>
                          <a:cs typeface="Arial MT"/>
                        </a:rPr>
                        <a:t>algorithmic</a:t>
                      </a:r>
                      <a:r>
                        <a:rPr sz="1000" spc="-30" dirty="0">
                          <a:solidFill>
                            <a:srgbClr val="0D0D0D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000" spc="-20" dirty="0">
                          <a:solidFill>
                            <a:srgbClr val="0D0D0D"/>
                          </a:solidFill>
                          <a:latin typeface="Arial MT"/>
                          <a:cs typeface="Arial MT"/>
                        </a:rPr>
                        <a:t>bias, </a:t>
                      </a:r>
                      <a:r>
                        <a:rPr sz="1000" spc="-10" dirty="0">
                          <a:solidFill>
                            <a:srgbClr val="0D0D0D"/>
                          </a:solidFill>
                          <a:latin typeface="Arial MT"/>
                          <a:cs typeface="Arial MT"/>
                        </a:rPr>
                        <a:t>etc.)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4F81BC"/>
                      </a:solidFill>
                      <a:prstDash val="solid"/>
                    </a:lnL>
                    <a:lnT w="3175">
                      <a:solidFill>
                        <a:srgbClr val="1C4270"/>
                      </a:solidFill>
                      <a:prstDash val="solid"/>
                    </a:lnT>
                    <a:lnB w="3175">
                      <a:solidFill>
                        <a:srgbClr val="1C427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13030" algn="ctr">
                        <a:lnSpc>
                          <a:spcPct val="100000"/>
                        </a:lnSpc>
                        <a:spcBef>
                          <a:spcPts val="1025"/>
                        </a:spcBef>
                      </a:pPr>
                      <a:r>
                        <a:rPr sz="1000" b="1" spc="-10" dirty="0">
                          <a:solidFill>
                            <a:srgbClr val="B4CC82"/>
                          </a:solidFill>
                          <a:latin typeface="Arial"/>
                          <a:cs typeface="Arial"/>
                        </a:rPr>
                        <a:t>Hight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130175" marB="0">
                    <a:lnR w="12700">
                      <a:solidFill>
                        <a:srgbClr val="4F81BC"/>
                      </a:solidFill>
                      <a:prstDash val="solid"/>
                    </a:lnR>
                    <a:lnT w="3175">
                      <a:solidFill>
                        <a:srgbClr val="1C4270"/>
                      </a:solidFill>
                      <a:prstDash val="solid"/>
                    </a:lnT>
                    <a:lnB w="3175">
                      <a:solidFill>
                        <a:srgbClr val="1C427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32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95250" marB="0" vert="vert270">
                    <a:lnR w="12700">
                      <a:solidFill>
                        <a:srgbClr val="4F81BC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000" dirty="0">
                          <a:solidFill>
                            <a:srgbClr val="0D0D0D"/>
                          </a:solidFill>
                          <a:latin typeface="Arial MT"/>
                          <a:cs typeface="Arial MT"/>
                        </a:rPr>
                        <a:t>Anticipated</a:t>
                      </a:r>
                      <a:r>
                        <a:rPr sz="1000" spc="5" dirty="0">
                          <a:solidFill>
                            <a:srgbClr val="0D0D0D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000" spc="-10" dirty="0">
                          <a:solidFill>
                            <a:srgbClr val="0D0D0D"/>
                          </a:solidFill>
                          <a:latin typeface="Arial MT"/>
                          <a:cs typeface="Arial MT"/>
                        </a:rPr>
                        <a:t>complexity/explainability</a:t>
                      </a:r>
                      <a:r>
                        <a:rPr sz="1000" spc="55" dirty="0">
                          <a:solidFill>
                            <a:srgbClr val="0D0D0D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000" dirty="0">
                          <a:solidFill>
                            <a:srgbClr val="0D0D0D"/>
                          </a:solidFill>
                          <a:latin typeface="Arial MT"/>
                          <a:cs typeface="Arial MT"/>
                        </a:rPr>
                        <a:t>of</a:t>
                      </a:r>
                      <a:r>
                        <a:rPr sz="1000" spc="10" dirty="0">
                          <a:solidFill>
                            <a:srgbClr val="0D0D0D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000" spc="-10" dirty="0">
                          <a:solidFill>
                            <a:srgbClr val="0D0D0D"/>
                          </a:solidFill>
                          <a:latin typeface="Arial MT"/>
                          <a:cs typeface="Arial MT"/>
                        </a:rPr>
                        <a:t>algorithms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4F81BC"/>
                      </a:solidFill>
                      <a:prstDash val="solid"/>
                    </a:lnL>
                    <a:lnT w="3175">
                      <a:solidFill>
                        <a:srgbClr val="1C4270"/>
                      </a:solidFill>
                      <a:prstDash val="solid"/>
                    </a:lnT>
                    <a:lnB w="12700">
                      <a:solidFill>
                        <a:srgbClr val="4F81B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14300" algn="ctr">
                        <a:lnSpc>
                          <a:spcPct val="100000"/>
                        </a:lnSpc>
                        <a:spcBef>
                          <a:spcPts val="965"/>
                        </a:spcBef>
                      </a:pPr>
                      <a:r>
                        <a:rPr sz="1000" b="1" spc="-10" dirty="0">
                          <a:solidFill>
                            <a:srgbClr val="C0504D"/>
                          </a:solidFill>
                          <a:latin typeface="Arial"/>
                          <a:cs typeface="Arial"/>
                        </a:rPr>
                        <a:t>Medium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122555" marB="0">
                    <a:lnR w="12700">
                      <a:solidFill>
                        <a:srgbClr val="4F81BC"/>
                      </a:solidFill>
                      <a:prstDash val="solid"/>
                    </a:lnR>
                    <a:lnT w="3175">
                      <a:solidFill>
                        <a:srgbClr val="1C4270"/>
                      </a:solidFill>
                      <a:prstDash val="solid"/>
                    </a:lnT>
                    <a:lnB w="12700">
                      <a:solidFill>
                        <a:srgbClr val="4F81B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9065"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18465">
                <a:tc rowSpan="5">
                  <a:txBody>
                    <a:bodyPr/>
                    <a:lstStyle/>
                    <a:p>
                      <a:pPr marL="303530">
                        <a:lnSpc>
                          <a:spcPct val="100000"/>
                        </a:lnSpc>
                        <a:spcBef>
                          <a:spcPts val="750"/>
                        </a:spcBef>
                      </a:pPr>
                      <a:r>
                        <a:rPr sz="1000" b="1" spc="-10" dirty="0">
                          <a:solidFill>
                            <a:srgbClr val="4F81BC"/>
                          </a:solidFill>
                          <a:latin typeface="Arial"/>
                          <a:cs typeface="Arial"/>
                        </a:rPr>
                        <a:t>PROFESSION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95250" marB="0" vert="vert270">
                    <a:lnR w="12700">
                      <a:solidFill>
                        <a:srgbClr val="4F81BC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91440" marR="237490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000" dirty="0">
                          <a:solidFill>
                            <a:srgbClr val="0D0D0D"/>
                          </a:solidFill>
                          <a:latin typeface="Arial MT"/>
                          <a:cs typeface="Arial MT"/>
                        </a:rPr>
                        <a:t>Internal</a:t>
                      </a:r>
                      <a:r>
                        <a:rPr sz="1000" spc="-45" dirty="0">
                          <a:solidFill>
                            <a:srgbClr val="0D0D0D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000" dirty="0">
                          <a:solidFill>
                            <a:srgbClr val="0D0D0D"/>
                          </a:solidFill>
                          <a:latin typeface="Arial MT"/>
                          <a:cs typeface="Arial MT"/>
                        </a:rPr>
                        <a:t>complexity:</a:t>
                      </a:r>
                      <a:r>
                        <a:rPr sz="1000" spc="-35" dirty="0">
                          <a:solidFill>
                            <a:srgbClr val="0D0D0D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000" dirty="0">
                          <a:solidFill>
                            <a:srgbClr val="0D0D0D"/>
                          </a:solidFill>
                          <a:latin typeface="Arial MT"/>
                          <a:cs typeface="Arial MT"/>
                        </a:rPr>
                        <a:t>actors</a:t>
                      </a:r>
                      <a:r>
                        <a:rPr sz="1000" spc="-40" dirty="0">
                          <a:solidFill>
                            <a:srgbClr val="0D0D0D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000" dirty="0">
                          <a:solidFill>
                            <a:srgbClr val="0D0D0D"/>
                          </a:solidFill>
                          <a:latin typeface="Arial MT"/>
                          <a:cs typeface="Arial MT"/>
                        </a:rPr>
                        <a:t>to</a:t>
                      </a:r>
                      <a:r>
                        <a:rPr sz="1000" spc="-40" dirty="0">
                          <a:solidFill>
                            <a:srgbClr val="0D0D0D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000" dirty="0">
                          <a:solidFill>
                            <a:srgbClr val="0D0D0D"/>
                          </a:solidFill>
                          <a:latin typeface="Arial MT"/>
                          <a:cs typeface="Arial MT"/>
                        </a:rPr>
                        <a:t>be</a:t>
                      </a:r>
                      <a:r>
                        <a:rPr sz="1000" spc="-40" dirty="0">
                          <a:solidFill>
                            <a:srgbClr val="0D0D0D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000" dirty="0">
                          <a:solidFill>
                            <a:srgbClr val="0D0D0D"/>
                          </a:solidFill>
                          <a:latin typeface="Arial MT"/>
                          <a:cs typeface="Arial MT"/>
                        </a:rPr>
                        <a:t>aligned,</a:t>
                      </a:r>
                      <a:r>
                        <a:rPr sz="1000" spc="-40" dirty="0">
                          <a:solidFill>
                            <a:srgbClr val="0D0D0D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000" dirty="0">
                          <a:solidFill>
                            <a:srgbClr val="0D0D0D"/>
                          </a:solidFill>
                          <a:latin typeface="Arial MT"/>
                          <a:cs typeface="Arial MT"/>
                        </a:rPr>
                        <a:t>visibility</a:t>
                      </a:r>
                      <a:r>
                        <a:rPr sz="1000" spc="-5" dirty="0">
                          <a:solidFill>
                            <a:srgbClr val="0D0D0D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000" spc="-25" dirty="0">
                          <a:solidFill>
                            <a:srgbClr val="0D0D0D"/>
                          </a:solidFill>
                          <a:latin typeface="Arial MT"/>
                          <a:cs typeface="Arial MT"/>
                        </a:rPr>
                        <a:t>of </a:t>
                      </a:r>
                      <a:r>
                        <a:rPr sz="1000" dirty="0">
                          <a:solidFill>
                            <a:srgbClr val="0D0D0D"/>
                          </a:solidFill>
                          <a:latin typeface="Arial MT"/>
                          <a:cs typeface="Arial MT"/>
                        </a:rPr>
                        <a:t>the</a:t>
                      </a:r>
                      <a:r>
                        <a:rPr sz="1000" spc="-40" dirty="0">
                          <a:solidFill>
                            <a:srgbClr val="0D0D0D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000" dirty="0">
                          <a:solidFill>
                            <a:srgbClr val="0D0D0D"/>
                          </a:solidFill>
                          <a:latin typeface="Arial MT"/>
                          <a:cs typeface="Arial MT"/>
                        </a:rPr>
                        <a:t>project</a:t>
                      </a:r>
                      <a:r>
                        <a:rPr sz="1000" spc="-30" dirty="0">
                          <a:solidFill>
                            <a:srgbClr val="0D0D0D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000" spc="-20" dirty="0">
                          <a:solidFill>
                            <a:srgbClr val="0D0D0D"/>
                          </a:solidFill>
                          <a:latin typeface="Arial MT"/>
                          <a:cs typeface="Arial MT"/>
                        </a:rPr>
                        <a:t>etc.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4F81BC"/>
                      </a:solidFill>
                      <a:prstDash val="solid"/>
                    </a:lnL>
                    <a:lnT w="12700">
                      <a:solidFill>
                        <a:srgbClr val="4F81BC"/>
                      </a:solidFill>
                      <a:prstDash val="solid"/>
                    </a:lnT>
                    <a:lnB w="3175">
                      <a:solidFill>
                        <a:srgbClr val="1C427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15570" algn="ctr">
                        <a:lnSpc>
                          <a:spcPct val="100000"/>
                        </a:lnSpc>
                        <a:spcBef>
                          <a:spcPts val="1030"/>
                        </a:spcBef>
                      </a:pPr>
                      <a:r>
                        <a:rPr sz="1000" b="1" spc="-25" dirty="0">
                          <a:solidFill>
                            <a:srgbClr val="4AACC5"/>
                          </a:solidFill>
                          <a:latin typeface="Arial"/>
                          <a:cs typeface="Arial"/>
                        </a:rPr>
                        <a:t>Low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130810" marB="0">
                    <a:lnR w="12700">
                      <a:solidFill>
                        <a:srgbClr val="4F81BC"/>
                      </a:solidFill>
                      <a:prstDash val="solid"/>
                    </a:lnR>
                    <a:lnT w="12700">
                      <a:solidFill>
                        <a:srgbClr val="4F81BC"/>
                      </a:solidFill>
                      <a:prstDash val="solid"/>
                    </a:lnT>
                    <a:lnB w="3175">
                      <a:solidFill>
                        <a:srgbClr val="1C427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717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95250" marB="0" vert="vert270">
                    <a:lnR w="12700">
                      <a:solidFill>
                        <a:srgbClr val="4F81BC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000" dirty="0">
                          <a:solidFill>
                            <a:srgbClr val="0D0D0D"/>
                          </a:solidFill>
                          <a:latin typeface="Arial MT"/>
                          <a:cs typeface="Arial MT"/>
                        </a:rPr>
                        <a:t>Business</a:t>
                      </a:r>
                      <a:r>
                        <a:rPr sz="1000" spc="-40" dirty="0">
                          <a:solidFill>
                            <a:srgbClr val="0D0D0D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000" spc="-10" dirty="0">
                          <a:solidFill>
                            <a:srgbClr val="0D0D0D"/>
                          </a:solidFill>
                          <a:latin typeface="Arial MT"/>
                          <a:cs typeface="Arial MT"/>
                        </a:rPr>
                        <a:t>complexity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4F81BC"/>
                      </a:solidFill>
                      <a:prstDash val="solid"/>
                    </a:lnL>
                    <a:lnT w="3175">
                      <a:solidFill>
                        <a:srgbClr val="1C4270"/>
                      </a:solidFill>
                      <a:prstDash val="solid"/>
                    </a:lnT>
                    <a:lnB w="3175">
                      <a:solidFill>
                        <a:srgbClr val="1C427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15570" algn="ctr">
                        <a:lnSpc>
                          <a:spcPct val="100000"/>
                        </a:lnSpc>
                        <a:spcBef>
                          <a:spcPts val="395"/>
                        </a:spcBef>
                      </a:pPr>
                      <a:r>
                        <a:rPr sz="1000" b="1" spc="-25" dirty="0">
                          <a:solidFill>
                            <a:srgbClr val="4AACC5"/>
                          </a:solidFill>
                          <a:latin typeface="Arial"/>
                          <a:cs typeface="Arial"/>
                        </a:rPr>
                        <a:t>Low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50165" marB="0">
                    <a:lnR w="12700">
                      <a:solidFill>
                        <a:srgbClr val="4F81BC"/>
                      </a:solidFill>
                      <a:prstDash val="solid"/>
                    </a:lnR>
                    <a:lnT w="3175">
                      <a:solidFill>
                        <a:srgbClr val="1C4270"/>
                      </a:solidFill>
                      <a:prstDash val="solid"/>
                    </a:lnT>
                    <a:lnB w="3175">
                      <a:solidFill>
                        <a:srgbClr val="1C427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781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95250" marB="0" vert="vert270">
                    <a:lnR w="12700">
                      <a:solidFill>
                        <a:srgbClr val="4F81BC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000" spc="-10" dirty="0">
                          <a:solidFill>
                            <a:srgbClr val="0D0D0D"/>
                          </a:solidFill>
                          <a:latin typeface="Arial MT"/>
                          <a:cs typeface="Arial MT"/>
                        </a:rPr>
                        <a:t>Interdependencies </a:t>
                      </a:r>
                      <a:r>
                        <a:rPr sz="1000" dirty="0">
                          <a:solidFill>
                            <a:srgbClr val="0D0D0D"/>
                          </a:solidFill>
                          <a:latin typeface="Arial MT"/>
                          <a:cs typeface="Arial MT"/>
                        </a:rPr>
                        <a:t>with</a:t>
                      </a:r>
                      <a:r>
                        <a:rPr sz="1000" spc="25" dirty="0">
                          <a:solidFill>
                            <a:srgbClr val="0D0D0D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000" dirty="0">
                          <a:solidFill>
                            <a:srgbClr val="0D0D0D"/>
                          </a:solidFill>
                          <a:latin typeface="Arial MT"/>
                          <a:cs typeface="Arial MT"/>
                        </a:rPr>
                        <a:t>other </a:t>
                      </a:r>
                      <a:r>
                        <a:rPr sz="1000" spc="-10" dirty="0">
                          <a:solidFill>
                            <a:srgbClr val="0D0D0D"/>
                          </a:solidFill>
                          <a:latin typeface="Arial MT"/>
                          <a:cs typeface="Arial MT"/>
                        </a:rPr>
                        <a:t>projects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4F81BC"/>
                      </a:solidFill>
                      <a:prstDash val="solid"/>
                    </a:lnL>
                    <a:lnT w="3175">
                      <a:solidFill>
                        <a:srgbClr val="1C4270"/>
                      </a:solidFill>
                      <a:prstDash val="solid"/>
                    </a:lnT>
                    <a:lnB w="3175">
                      <a:solidFill>
                        <a:srgbClr val="1C427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14300" algn="ctr">
                        <a:lnSpc>
                          <a:spcPct val="100000"/>
                        </a:lnSpc>
                        <a:spcBef>
                          <a:spcPts val="395"/>
                        </a:spcBef>
                      </a:pPr>
                      <a:r>
                        <a:rPr sz="1000" b="1" spc="-10" dirty="0">
                          <a:solidFill>
                            <a:srgbClr val="C0504D"/>
                          </a:solidFill>
                          <a:latin typeface="Arial"/>
                          <a:cs typeface="Arial"/>
                        </a:rPr>
                        <a:t>Medium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50165" marB="0">
                    <a:lnR w="12700">
                      <a:solidFill>
                        <a:srgbClr val="4F81BC"/>
                      </a:solidFill>
                      <a:prstDash val="solid"/>
                    </a:lnR>
                    <a:lnT w="3175">
                      <a:solidFill>
                        <a:srgbClr val="1C4270"/>
                      </a:solidFill>
                      <a:prstDash val="solid"/>
                    </a:lnT>
                    <a:lnB w="3175">
                      <a:solidFill>
                        <a:srgbClr val="1C427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5717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95250" marB="0" vert="vert270">
                    <a:lnR w="12700">
                      <a:solidFill>
                        <a:srgbClr val="4F81BC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000" dirty="0">
                          <a:solidFill>
                            <a:srgbClr val="0D0D0D"/>
                          </a:solidFill>
                          <a:latin typeface="Arial MT"/>
                          <a:cs typeface="Arial MT"/>
                        </a:rPr>
                        <a:t>Sponsorship</a:t>
                      </a:r>
                      <a:r>
                        <a:rPr sz="1000" spc="-55" dirty="0">
                          <a:solidFill>
                            <a:srgbClr val="0D0D0D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000" spc="-10" dirty="0">
                          <a:solidFill>
                            <a:srgbClr val="0D0D0D"/>
                          </a:solidFill>
                          <a:latin typeface="Arial MT"/>
                          <a:cs typeface="Arial MT"/>
                        </a:rPr>
                        <a:t>Level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4F81BC"/>
                      </a:solidFill>
                      <a:prstDash val="solid"/>
                    </a:lnL>
                    <a:lnT w="3175">
                      <a:solidFill>
                        <a:srgbClr val="1C4270"/>
                      </a:solidFill>
                      <a:prstDash val="solid"/>
                    </a:lnT>
                    <a:lnB w="3175">
                      <a:solidFill>
                        <a:srgbClr val="1C427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14300" algn="ctr">
                        <a:lnSpc>
                          <a:spcPct val="100000"/>
                        </a:lnSpc>
                        <a:spcBef>
                          <a:spcPts val="395"/>
                        </a:spcBef>
                      </a:pPr>
                      <a:r>
                        <a:rPr sz="1000" b="1" spc="-10" dirty="0">
                          <a:solidFill>
                            <a:srgbClr val="C0504D"/>
                          </a:solidFill>
                          <a:latin typeface="Arial"/>
                          <a:cs typeface="Arial"/>
                        </a:rPr>
                        <a:t>Medium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50165" marB="0">
                    <a:lnR w="12700">
                      <a:solidFill>
                        <a:srgbClr val="4F81BC"/>
                      </a:solidFill>
                      <a:prstDash val="solid"/>
                    </a:lnR>
                    <a:lnT w="3175">
                      <a:solidFill>
                        <a:srgbClr val="1C4270"/>
                      </a:solidFill>
                      <a:prstDash val="solid"/>
                    </a:lnT>
                    <a:lnB w="3175">
                      <a:solidFill>
                        <a:srgbClr val="1C427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4765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95250" marB="0" vert="vert270">
                    <a:lnR w="12700">
                      <a:solidFill>
                        <a:srgbClr val="4F81BC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000" dirty="0">
                          <a:solidFill>
                            <a:srgbClr val="0D0D0D"/>
                          </a:solidFill>
                          <a:latin typeface="Arial MT"/>
                          <a:cs typeface="Arial MT"/>
                        </a:rPr>
                        <a:t>Business</a:t>
                      </a:r>
                      <a:r>
                        <a:rPr sz="1000" spc="-40" dirty="0">
                          <a:solidFill>
                            <a:srgbClr val="0D0D0D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000" spc="-10" dirty="0">
                          <a:solidFill>
                            <a:srgbClr val="0D0D0D"/>
                          </a:solidFill>
                          <a:latin typeface="Arial MT"/>
                          <a:cs typeface="Arial MT"/>
                        </a:rPr>
                        <a:t>Maturity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4F81BC"/>
                      </a:solidFill>
                      <a:prstDash val="solid"/>
                    </a:lnL>
                    <a:lnT w="3175">
                      <a:solidFill>
                        <a:srgbClr val="1C4270"/>
                      </a:solidFill>
                      <a:prstDash val="solid"/>
                    </a:lnT>
                    <a:lnB w="12700">
                      <a:solidFill>
                        <a:srgbClr val="4F81B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15570" algn="ctr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000" b="1" spc="-25" dirty="0">
                          <a:solidFill>
                            <a:srgbClr val="4AACC5"/>
                          </a:solidFill>
                          <a:latin typeface="Arial"/>
                          <a:cs typeface="Arial"/>
                        </a:rPr>
                        <a:t>Low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45719" marB="0">
                    <a:lnR w="12700">
                      <a:solidFill>
                        <a:srgbClr val="4F81BC"/>
                      </a:solidFill>
                      <a:prstDash val="solid"/>
                    </a:lnR>
                    <a:lnT w="3175">
                      <a:solidFill>
                        <a:srgbClr val="1C4270"/>
                      </a:solidFill>
                      <a:prstDash val="solid"/>
                    </a:lnT>
                    <a:lnB w="12700">
                      <a:solidFill>
                        <a:srgbClr val="4F81B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39065"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57175">
                <a:tc rowSpan="4">
                  <a:txBody>
                    <a:bodyPr/>
                    <a:lstStyle/>
                    <a:p>
                      <a:pPr marL="99060" marR="97155" indent="50165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000" b="1" spc="-10" dirty="0">
                          <a:solidFill>
                            <a:srgbClr val="4F81BC"/>
                          </a:solidFill>
                          <a:latin typeface="Arial"/>
                          <a:cs typeface="Arial"/>
                        </a:rPr>
                        <a:t>TECHNICAL COMPLEXITY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19050" marB="0" vert="vert270">
                    <a:lnR w="12700">
                      <a:solidFill>
                        <a:srgbClr val="4F81BC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000" dirty="0">
                          <a:solidFill>
                            <a:srgbClr val="0D0D0D"/>
                          </a:solidFill>
                          <a:latin typeface="Arial MT"/>
                          <a:cs typeface="Arial MT"/>
                        </a:rPr>
                        <a:t>Complexity</a:t>
                      </a:r>
                      <a:r>
                        <a:rPr sz="1000" spc="-40" dirty="0">
                          <a:solidFill>
                            <a:srgbClr val="0D0D0D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000" dirty="0">
                          <a:solidFill>
                            <a:srgbClr val="0D0D0D"/>
                          </a:solidFill>
                          <a:latin typeface="Arial MT"/>
                          <a:cs typeface="Arial MT"/>
                        </a:rPr>
                        <a:t>data</a:t>
                      </a:r>
                      <a:r>
                        <a:rPr sz="1000" spc="-35" dirty="0">
                          <a:solidFill>
                            <a:srgbClr val="0D0D0D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000" spc="-10" dirty="0">
                          <a:solidFill>
                            <a:srgbClr val="0D0D0D"/>
                          </a:solidFill>
                          <a:latin typeface="Arial MT"/>
                          <a:cs typeface="Arial MT"/>
                        </a:rPr>
                        <a:t>science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4F81BC"/>
                      </a:solidFill>
                      <a:prstDash val="solid"/>
                    </a:lnL>
                    <a:lnT w="12700">
                      <a:solidFill>
                        <a:srgbClr val="4F81BC"/>
                      </a:solidFill>
                      <a:prstDash val="solid"/>
                    </a:lnT>
                    <a:lnB w="3175">
                      <a:solidFill>
                        <a:srgbClr val="1C427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13030" algn="ctr">
                        <a:lnSpc>
                          <a:spcPct val="100000"/>
                        </a:lnSpc>
                        <a:spcBef>
                          <a:spcPts val="395"/>
                        </a:spcBef>
                      </a:pPr>
                      <a:r>
                        <a:rPr sz="1000" b="1" spc="-10" dirty="0">
                          <a:solidFill>
                            <a:srgbClr val="B4CC82"/>
                          </a:solidFill>
                          <a:latin typeface="Arial"/>
                          <a:cs typeface="Arial"/>
                        </a:rPr>
                        <a:t>Hight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50165" marB="0">
                    <a:lnR w="12700">
                      <a:solidFill>
                        <a:srgbClr val="4F81BC"/>
                      </a:solidFill>
                      <a:prstDash val="solid"/>
                    </a:lnR>
                    <a:lnT w="12700">
                      <a:solidFill>
                        <a:srgbClr val="4F81BC"/>
                      </a:solidFill>
                      <a:prstDash val="solid"/>
                    </a:lnT>
                    <a:lnB w="3175">
                      <a:solidFill>
                        <a:srgbClr val="1C427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5717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9050" marB="0" vert="vert270">
                    <a:lnR w="12700">
                      <a:solidFill>
                        <a:srgbClr val="4F81BC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000" dirty="0">
                          <a:solidFill>
                            <a:srgbClr val="0D0D0D"/>
                          </a:solidFill>
                          <a:latin typeface="Arial MT"/>
                          <a:cs typeface="Arial MT"/>
                        </a:rPr>
                        <a:t>Complexity</a:t>
                      </a:r>
                      <a:r>
                        <a:rPr sz="1000" spc="-35" dirty="0">
                          <a:solidFill>
                            <a:srgbClr val="0D0D0D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000" dirty="0">
                          <a:solidFill>
                            <a:srgbClr val="0D0D0D"/>
                          </a:solidFill>
                          <a:latin typeface="Arial MT"/>
                          <a:cs typeface="Arial MT"/>
                        </a:rPr>
                        <a:t>DevOps</a:t>
                      </a:r>
                      <a:r>
                        <a:rPr sz="1000" spc="-20" dirty="0">
                          <a:solidFill>
                            <a:srgbClr val="0D0D0D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000" dirty="0">
                          <a:solidFill>
                            <a:srgbClr val="0D0D0D"/>
                          </a:solidFill>
                          <a:latin typeface="Arial MT"/>
                          <a:cs typeface="Arial MT"/>
                        </a:rPr>
                        <a:t>/</a:t>
                      </a:r>
                      <a:r>
                        <a:rPr sz="1000" spc="-25" dirty="0">
                          <a:solidFill>
                            <a:srgbClr val="0D0D0D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000" dirty="0">
                          <a:solidFill>
                            <a:srgbClr val="0D0D0D"/>
                          </a:solidFill>
                          <a:latin typeface="Arial MT"/>
                          <a:cs typeface="Arial MT"/>
                        </a:rPr>
                        <a:t>ML</a:t>
                      </a:r>
                      <a:r>
                        <a:rPr sz="1000" spc="-20" dirty="0">
                          <a:solidFill>
                            <a:srgbClr val="0D0D0D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000" spc="-25" dirty="0">
                          <a:solidFill>
                            <a:srgbClr val="0D0D0D"/>
                          </a:solidFill>
                          <a:latin typeface="Arial MT"/>
                          <a:cs typeface="Arial MT"/>
                        </a:rPr>
                        <a:t>Ops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4F81BC"/>
                      </a:solidFill>
                      <a:prstDash val="solid"/>
                    </a:lnL>
                    <a:lnT w="3175">
                      <a:solidFill>
                        <a:srgbClr val="1C4270"/>
                      </a:solidFill>
                      <a:prstDash val="solid"/>
                    </a:lnT>
                    <a:lnB w="3175">
                      <a:solidFill>
                        <a:srgbClr val="1C427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13030" algn="ctr">
                        <a:lnSpc>
                          <a:spcPct val="100000"/>
                        </a:lnSpc>
                        <a:spcBef>
                          <a:spcPts val="395"/>
                        </a:spcBef>
                      </a:pPr>
                      <a:r>
                        <a:rPr sz="1000" b="1" spc="-10" dirty="0">
                          <a:solidFill>
                            <a:srgbClr val="B4CC82"/>
                          </a:solidFill>
                          <a:latin typeface="Arial"/>
                          <a:cs typeface="Arial"/>
                        </a:rPr>
                        <a:t>Hight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50165" marB="0">
                    <a:lnR w="12700">
                      <a:solidFill>
                        <a:srgbClr val="4F81BC"/>
                      </a:solidFill>
                      <a:prstDash val="solid"/>
                    </a:lnR>
                    <a:lnT w="3175">
                      <a:solidFill>
                        <a:srgbClr val="1C4270"/>
                      </a:solidFill>
                      <a:prstDash val="solid"/>
                    </a:lnT>
                    <a:lnB w="3175">
                      <a:solidFill>
                        <a:srgbClr val="1C427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5717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9050" marB="0" vert="vert270">
                    <a:lnR w="12700">
                      <a:solidFill>
                        <a:srgbClr val="4F81BC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000" dirty="0">
                          <a:solidFill>
                            <a:srgbClr val="0D0D0D"/>
                          </a:solidFill>
                          <a:latin typeface="Arial MT"/>
                          <a:cs typeface="Arial MT"/>
                        </a:rPr>
                        <a:t>Security</a:t>
                      </a:r>
                      <a:r>
                        <a:rPr sz="1000" spc="-30" dirty="0">
                          <a:solidFill>
                            <a:srgbClr val="0D0D0D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000" spc="-10" dirty="0">
                          <a:solidFill>
                            <a:srgbClr val="0D0D0D"/>
                          </a:solidFill>
                          <a:latin typeface="Arial MT"/>
                          <a:cs typeface="Arial MT"/>
                        </a:rPr>
                        <a:t>issues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4F81BC"/>
                      </a:solidFill>
                      <a:prstDash val="solid"/>
                    </a:lnL>
                    <a:lnT w="3175">
                      <a:solidFill>
                        <a:srgbClr val="1C4270"/>
                      </a:solidFill>
                      <a:prstDash val="solid"/>
                    </a:lnT>
                    <a:lnB w="3175">
                      <a:solidFill>
                        <a:srgbClr val="1C427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13030" algn="ctr">
                        <a:lnSpc>
                          <a:spcPct val="100000"/>
                        </a:lnSpc>
                        <a:spcBef>
                          <a:spcPts val="395"/>
                        </a:spcBef>
                      </a:pPr>
                      <a:r>
                        <a:rPr sz="1000" b="1" spc="-10" dirty="0">
                          <a:solidFill>
                            <a:srgbClr val="B4CC82"/>
                          </a:solidFill>
                          <a:latin typeface="Arial"/>
                          <a:cs typeface="Arial"/>
                        </a:rPr>
                        <a:t>Hight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50165" marB="0">
                    <a:lnR w="12700">
                      <a:solidFill>
                        <a:srgbClr val="4F81BC"/>
                      </a:solidFill>
                      <a:prstDash val="solid"/>
                    </a:lnR>
                    <a:lnT w="3175">
                      <a:solidFill>
                        <a:srgbClr val="1C4270"/>
                      </a:solidFill>
                      <a:prstDash val="solid"/>
                    </a:lnT>
                    <a:lnB w="3175">
                      <a:solidFill>
                        <a:srgbClr val="1C427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5717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9050" marB="0" vert="vert270">
                    <a:lnR w="12700">
                      <a:solidFill>
                        <a:srgbClr val="4F81BC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000" spc="-25" dirty="0">
                          <a:solidFill>
                            <a:srgbClr val="0D0D0D"/>
                          </a:solidFill>
                          <a:latin typeface="Arial MT"/>
                          <a:cs typeface="Arial MT"/>
                        </a:rPr>
                        <a:t>SLA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4F81BC"/>
                      </a:solidFill>
                      <a:prstDash val="solid"/>
                    </a:lnL>
                    <a:lnT w="3175">
                      <a:solidFill>
                        <a:srgbClr val="1C4270"/>
                      </a:solidFill>
                      <a:prstDash val="solid"/>
                    </a:lnT>
                    <a:lnB w="12700">
                      <a:solidFill>
                        <a:srgbClr val="4F81B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15570" algn="ctr">
                        <a:lnSpc>
                          <a:spcPct val="100000"/>
                        </a:lnSpc>
                        <a:spcBef>
                          <a:spcPts val="395"/>
                        </a:spcBef>
                      </a:pPr>
                      <a:r>
                        <a:rPr sz="1000" b="1" spc="-25" dirty="0">
                          <a:solidFill>
                            <a:srgbClr val="4AACC5"/>
                          </a:solidFill>
                          <a:latin typeface="Arial"/>
                          <a:cs typeface="Arial"/>
                        </a:rPr>
                        <a:t>Low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50165" marB="0">
                    <a:lnR w="12700">
                      <a:solidFill>
                        <a:srgbClr val="4F81BC"/>
                      </a:solidFill>
                      <a:prstDash val="solid"/>
                    </a:lnR>
                    <a:lnT w="3175">
                      <a:solidFill>
                        <a:srgbClr val="1C4270"/>
                      </a:solidFill>
                      <a:prstDash val="solid"/>
                    </a:lnT>
                    <a:lnB w="12700">
                      <a:solidFill>
                        <a:srgbClr val="4F81B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</a:tbl>
          </a:graphicData>
        </a:graphic>
      </p:graphicFrame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6403466" y="1534794"/>
          <a:ext cx="5064125" cy="15468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1070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570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5605">
                <a:tc>
                  <a:txBody>
                    <a:bodyPr/>
                    <a:lstStyle/>
                    <a:p>
                      <a:pPr marL="92075" marR="654050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000" dirty="0">
                          <a:solidFill>
                            <a:srgbClr val="0D0D0D"/>
                          </a:solidFill>
                          <a:latin typeface="Arial MT"/>
                          <a:cs typeface="Arial MT"/>
                        </a:rPr>
                        <a:t>Alignment</a:t>
                      </a:r>
                      <a:r>
                        <a:rPr sz="1000" spc="-20" dirty="0">
                          <a:solidFill>
                            <a:srgbClr val="0D0D0D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000" dirty="0">
                          <a:solidFill>
                            <a:srgbClr val="0D0D0D"/>
                          </a:solidFill>
                          <a:latin typeface="Arial MT"/>
                          <a:cs typeface="Arial MT"/>
                        </a:rPr>
                        <a:t>with</a:t>
                      </a:r>
                      <a:r>
                        <a:rPr sz="1000" spc="-5" dirty="0">
                          <a:solidFill>
                            <a:srgbClr val="0D0D0D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000" dirty="0">
                          <a:solidFill>
                            <a:srgbClr val="0D0D0D"/>
                          </a:solidFill>
                          <a:latin typeface="Arial MT"/>
                          <a:cs typeface="Arial MT"/>
                        </a:rPr>
                        <a:t>the</a:t>
                      </a:r>
                      <a:r>
                        <a:rPr sz="1000" spc="-25" dirty="0">
                          <a:solidFill>
                            <a:srgbClr val="0D0D0D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000" spc="-10" dirty="0">
                          <a:solidFill>
                            <a:srgbClr val="0D0D0D"/>
                          </a:solidFill>
                          <a:latin typeface="Arial MT"/>
                          <a:cs typeface="Arial MT"/>
                        </a:rPr>
                        <a:t>organization's</a:t>
                      </a:r>
                      <a:r>
                        <a:rPr sz="1000" spc="5" dirty="0">
                          <a:solidFill>
                            <a:srgbClr val="0D0D0D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000" spc="-10" dirty="0">
                          <a:solidFill>
                            <a:srgbClr val="0D0D0D"/>
                          </a:solidFill>
                          <a:latin typeface="Arial MT"/>
                          <a:cs typeface="Arial MT"/>
                        </a:rPr>
                        <a:t>strategic priorities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4F81BC"/>
                      </a:solidFill>
                      <a:prstDash val="solid"/>
                    </a:lnL>
                    <a:lnT w="12700">
                      <a:solidFill>
                        <a:srgbClr val="4F81BC"/>
                      </a:solidFill>
                      <a:prstDash val="solid"/>
                    </a:lnT>
                    <a:lnB w="3175">
                      <a:solidFill>
                        <a:srgbClr val="1C427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63525" algn="ctr">
                        <a:lnSpc>
                          <a:spcPct val="100000"/>
                        </a:lnSpc>
                        <a:spcBef>
                          <a:spcPts val="935"/>
                        </a:spcBef>
                      </a:pPr>
                      <a:r>
                        <a:rPr sz="1000" b="1" spc="-10" dirty="0">
                          <a:solidFill>
                            <a:srgbClr val="B4CC82"/>
                          </a:solidFill>
                          <a:latin typeface="Arial"/>
                          <a:cs typeface="Arial"/>
                        </a:rPr>
                        <a:t>Hight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118745" marB="0">
                    <a:lnR w="12700">
                      <a:solidFill>
                        <a:srgbClr val="4F81BC"/>
                      </a:solidFill>
                      <a:prstDash val="solid"/>
                    </a:lnR>
                    <a:lnT w="12700">
                      <a:solidFill>
                        <a:srgbClr val="4F81BC"/>
                      </a:solidFill>
                      <a:prstDash val="solid"/>
                    </a:lnT>
                    <a:lnB w="3175">
                      <a:solidFill>
                        <a:srgbClr val="1C427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941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795"/>
                        </a:spcBef>
                      </a:pPr>
                      <a:r>
                        <a:rPr sz="1000" spc="-10" dirty="0">
                          <a:solidFill>
                            <a:srgbClr val="0D0D0D"/>
                          </a:solidFill>
                          <a:latin typeface="Arial MT"/>
                          <a:cs typeface="Arial MT"/>
                        </a:rPr>
                        <a:t>Anticipated</a:t>
                      </a:r>
                      <a:r>
                        <a:rPr sz="1000" spc="-5" dirty="0">
                          <a:solidFill>
                            <a:srgbClr val="0D0D0D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000" dirty="0">
                          <a:solidFill>
                            <a:srgbClr val="0D0D0D"/>
                          </a:solidFill>
                          <a:latin typeface="Arial MT"/>
                          <a:cs typeface="Arial MT"/>
                        </a:rPr>
                        <a:t>financial</a:t>
                      </a:r>
                      <a:r>
                        <a:rPr sz="1000" spc="-5" dirty="0">
                          <a:solidFill>
                            <a:srgbClr val="0D0D0D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000" spc="-20" dirty="0">
                          <a:solidFill>
                            <a:srgbClr val="0D0D0D"/>
                          </a:solidFill>
                          <a:latin typeface="Arial MT"/>
                          <a:cs typeface="Arial MT"/>
                        </a:rPr>
                        <a:t>value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T="100965" marB="0">
                    <a:lnL w="12700">
                      <a:solidFill>
                        <a:srgbClr val="4F81BC"/>
                      </a:solidFill>
                      <a:prstDash val="solid"/>
                    </a:lnL>
                    <a:lnT w="3175">
                      <a:solidFill>
                        <a:srgbClr val="1C4270"/>
                      </a:solidFill>
                      <a:prstDash val="solid"/>
                    </a:lnT>
                    <a:lnB w="3175">
                      <a:solidFill>
                        <a:srgbClr val="1C427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63525" algn="ctr">
                        <a:lnSpc>
                          <a:spcPct val="100000"/>
                        </a:lnSpc>
                        <a:spcBef>
                          <a:spcPts val="795"/>
                        </a:spcBef>
                      </a:pPr>
                      <a:r>
                        <a:rPr sz="1000" b="1" spc="-10" dirty="0">
                          <a:solidFill>
                            <a:srgbClr val="B4CC82"/>
                          </a:solidFill>
                          <a:latin typeface="Arial"/>
                          <a:cs typeface="Arial"/>
                        </a:rPr>
                        <a:t>Hight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100965" marB="0">
                    <a:lnR w="12700">
                      <a:solidFill>
                        <a:srgbClr val="4F81BC"/>
                      </a:solidFill>
                      <a:prstDash val="solid"/>
                    </a:lnR>
                    <a:lnT w="3175">
                      <a:solidFill>
                        <a:srgbClr val="1C4270"/>
                      </a:solidFill>
                      <a:prstDash val="solid"/>
                    </a:lnT>
                    <a:lnB w="3175">
                      <a:solidFill>
                        <a:srgbClr val="1C427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marL="92075" marR="694690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000" dirty="0">
                          <a:solidFill>
                            <a:srgbClr val="0D0D0D"/>
                          </a:solidFill>
                          <a:latin typeface="Arial MT"/>
                          <a:cs typeface="Arial MT"/>
                        </a:rPr>
                        <a:t>Contribution</a:t>
                      </a:r>
                      <a:r>
                        <a:rPr sz="1000" spc="-5" dirty="0">
                          <a:solidFill>
                            <a:srgbClr val="0D0D0D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000" dirty="0">
                          <a:solidFill>
                            <a:srgbClr val="0D0D0D"/>
                          </a:solidFill>
                          <a:latin typeface="Arial MT"/>
                          <a:cs typeface="Arial MT"/>
                        </a:rPr>
                        <a:t>to</a:t>
                      </a:r>
                      <a:r>
                        <a:rPr sz="1000" spc="-20" dirty="0">
                          <a:solidFill>
                            <a:srgbClr val="0D0D0D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000" dirty="0">
                          <a:solidFill>
                            <a:srgbClr val="0D0D0D"/>
                          </a:solidFill>
                          <a:latin typeface="Arial MT"/>
                          <a:cs typeface="Arial MT"/>
                        </a:rPr>
                        <a:t>the</a:t>
                      </a:r>
                      <a:r>
                        <a:rPr sz="1000" spc="-15" dirty="0">
                          <a:solidFill>
                            <a:srgbClr val="0D0D0D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000" spc="-10" dirty="0">
                          <a:solidFill>
                            <a:srgbClr val="0D0D0D"/>
                          </a:solidFill>
                          <a:latin typeface="Arial MT"/>
                          <a:cs typeface="Arial MT"/>
                        </a:rPr>
                        <a:t>advancement</a:t>
                      </a:r>
                      <a:r>
                        <a:rPr sz="1000" spc="-30" dirty="0">
                          <a:solidFill>
                            <a:srgbClr val="0D0D0D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000" dirty="0">
                          <a:solidFill>
                            <a:srgbClr val="0D0D0D"/>
                          </a:solidFill>
                          <a:latin typeface="Arial MT"/>
                          <a:cs typeface="Arial MT"/>
                        </a:rPr>
                        <a:t>of</a:t>
                      </a:r>
                      <a:r>
                        <a:rPr sz="1000" spc="-15" dirty="0">
                          <a:solidFill>
                            <a:srgbClr val="0D0D0D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000" spc="-20" dirty="0">
                          <a:solidFill>
                            <a:srgbClr val="0D0D0D"/>
                          </a:solidFill>
                          <a:latin typeface="Arial MT"/>
                          <a:cs typeface="Arial MT"/>
                        </a:rPr>
                        <a:t>SAFe </a:t>
                      </a:r>
                      <a:r>
                        <a:rPr sz="1000" dirty="0">
                          <a:solidFill>
                            <a:srgbClr val="0D0D0D"/>
                          </a:solidFill>
                          <a:latin typeface="Arial MT"/>
                          <a:cs typeface="Arial MT"/>
                        </a:rPr>
                        <a:t>projects</a:t>
                      </a:r>
                      <a:r>
                        <a:rPr sz="1000" spc="-45" dirty="0">
                          <a:solidFill>
                            <a:srgbClr val="0D0D0D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000" dirty="0">
                          <a:solidFill>
                            <a:srgbClr val="0D0D0D"/>
                          </a:solidFill>
                          <a:latin typeface="Arial MT"/>
                          <a:cs typeface="Arial MT"/>
                        </a:rPr>
                        <a:t>already</a:t>
                      </a:r>
                      <a:r>
                        <a:rPr sz="1000" spc="-50" dirty="0">
                          <a:solidFill>
                            <a:srgbClr val="0D0D0D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000" spc="-10" dirty="0">
                          <a:solidFill>
                            <a:srgbClr val="0D0D0D"/>
                          </a:solidFill>
                          <a:latin typeface="Arial MT"/>
                          <a:cs typeface="Arial MT"/>
                        </a:rPr>
                        <a:t>launched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4F81BC"/>
                      </a:solidFill>
                      <a:prstDash val="solid"/>
                    </a:lnL>
                    <a:lnT w="3175">
                      <a:solidFill>
                        <a:srgbClr val="1C4270"/>
                      </a:solidFill>
                      <a:prstDash val="solid"/>
                    </a:lnT>
                    <a:lnB w="3175">
                      <a:solidFill>
                        <a:srgbClr val="1C427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61620" algn="ctr">
                        <a:lnSpc>
                          <a:spcPct val="100000"/>
                        </a:lnSpc>
                        <a:spcBef>
                          <a:spcPts val="935"/>
                        </a:spcBef>
                      </a:pPr>
                      <a:r>
                        <a:rPr sz="1000" b="1" spc="-25" dirty="0">
                          <a:solidFill>
                            <a:srgbClr val="4AACC5"/>
                          </a:solidFill>
                          <a:latin typeface="Arial"/>
                          <a:cs typeface="Arial"/>
                        </a:rPr>
                        <a:t>Low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118745" marB="0">
                    <a:lnR w="12700">
                      <a:solidFill>
                        <a:srgbClr val="4F81BC"/>
                      </a:solidFill>
                      <a:prstDash val="solid"/>
                    </a:lnR>
                    <a:lnT w="3175">
                      <a:solidFill>
                        <a:srgbClr val="1C4270"/>
                      </a:solidFill>
                      <a:prstDash val="solid"/>
                    </a:lnT>
                    <a:lnB w="3175">
                      <a:solidFill>
                        <a:srgbClr val="1C427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605">
                <a:tc>
                  <a:txBody>
                    <a:bodyPr/>
                    <a:lstStyle/>
                    <a:p>
                      <a:pPr marL="92075" marR="595630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000" dirty="0">
                          <a:solidFill>
                            <a:srgbClr val="0D0D0D"/>
                          </a:solidFill>
                          <a:latin typeface="Arial MT"/>
                          <a:cs typeface="Arial MT"/>
                        </a:rPr>
                        <a:t>Technical</a:t>
                      </a:r>
                      <a:r>
                        <a:rPr sz="1000" spc="-30" dirty="0">
                          <a:solidFill>
                            <a:srgbClr val="0D0D0D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000" spc="-10" dirty="0">
                          <a:solidFill>
                            <a:srgbClr val="0D0D0D"/>
                          </a:solidFill>
                          <a:latin typeface="Arial MT"/>
                          <a:cs typeface="Arial MT"/>
                        </a:rPr>
                        <a:t>contribution </a:t>
                      </a:r>
                      <a:r>
                        <a:rPr sz="1000" dirty="0">
                          <a:solidFill>
                            <a:srgbClr val="0D0D0D"/>
                          </a:solidFill>
                          <a:latin typeface="Arial MT"/>
                          <a:cs typeface="Arial MT"/>
                        </a:rPr>
                        <a:t>to</a:t>
                      </a:r>
                      <a:r>
                        <a:rPr sz="1000" spc="-10" dirty="0">
                          <a:solidFill>
                            <a:srgbClr val="0D0D0D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000" dirty="0">
                          <a:solidFill>
                            <a:srgbClr val="0D0D0D"/>
                          </a:solidFill>
                          <a:latin typeface="Arial MT"/>
                          <a:cs typeface="Arial MT"/>
                        </a:rPr>
                        <a:t>the</a:t>
                      </a:r>
                      <a:r>
                        <a:rPr sz="1000" spc="-20" dirty="0">
                          <a:solidFill>
                            <a:srgbClr val="0D0D0D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000" dirty="0">
                          <a:solidFill>
                            <a:srgbClr val="0D0D0D"/>
                          </a:solidFill>
                          <a:latin typeface="Arial MT"/>
                          <a:cs typeface="Arial MT"/>
                        </a:rPr>
                        <a:t>Data</a:t>
                      </a:r>
                      <a:r>
                        <a:rPr sz="1000" spc="-10" dirty="0">
                          <a:solidFill>
                            <a:srgbClr val="0D0D0D"/>
                          </a:solidFill>
                          <a:latin typeface="Arial MT"/>
                          <a:cs typeface="Arial MT"/>
                        </a:rPr>
                        <a:t> Factory: </a:t>
                      </a:r>
                      <a:r>
                        <a:rPr sz="1000" dirty="0">
                          <a:solidFill>
                            <a:srgbClr val="0D0D0D"/>
                          </a:solidFill>
                          <a:latin typeface="Arial MT"/>
                          <a:cs typeface="Arial MT"/>
                        </a:rPr>
                        <a:t>Ingestion</a:t>
                      </a:r>
                      <a:r>
                        <a:rPr sz="1000" spc="-35" dirty="0">
                          <a:solidFill>
                            <a:srgbClr val="0D0D0D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000" dirty="0">
                          <a:solidFill>
                            <a:srgbClr val="0D0D0D"/>
                          </a:solidFill>
                          <a:latin typeface="Arial MT"/>
                          <a:cs typeface="Arial MT"/>
                        </a:rPr>
                        <a:t>of</a:t>
                      </a:r>
                      <a:r>
                        <a:rPr sz="1000" spc="-20" dirty="0">
                          <a:solidFill>
                            <a:srgbClr val="0D0D0D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000" dirty="0">
                          <a:solidFill>
                            <a:srgbClr val="0D0D0D"/>
                          </a:solidFill>
                          <a:latin typeface="Arial MT"/>
                          <a:cs typeface="Arial MT"/>
                        </a:rPr>
                        <a:t>key</a:t>
                      </a:r>
                      <a:r>
                        <a:rPr sz="1000" spc="-35" dirty="0">
                          <a:solidFill>
                            <a:srgbClr val="0D0D0D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000" dirty="0">
                          <a:solidFill>
                            <a:srgbClr val="0D0D0D"/>
                          </a:solidFill>
                          <a:latin typeface="Arial MT"/>
                          <a:cs typeface="Arial MT"/>
                        </a:rPr>
                        <a:t>data,</a:t>
                      </a:r>
                      <a:r>
                        <a:rPr sz="1000" spc="-30" dirty="0">
                          <a:solidFill>
                            <a:srgbClr val="0D0D0D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000" dirty="0">
                          <a:solidFill>
                            <a:srgbClr val="0D0D0D"/>
                          </a:solidFill>
                          <a:latin typeface="Arial MT"/>
                          <a:cs typeface="Arial MT"/>
                        </a:rPr>
                        <a:t>reuse</a:t>
                      </a:r>
                      <a:r>
                        <a:rPr sz="1000" spc="-15" dirty="0">
                          <a:solidFill>
                            <a:srgbClr val="0D0D0D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000" dirty="0">
                          <a:solidFill>
                            <a:srgbClr val="0D0D0D"/>
                          </a:solidFill>
                          <a:latin typeface="Arial MT"/>
                          <a:cs typeface="Arial MT"/>
                        </a:rPr>
                        <a:t>of</a:t>
                      </a:r>
                      <a:r>
                        <a:rPr sz="1000" spc="-30" dirty="0">
                          <a:solidFill>
                            <a:srgbClr val="0D0D0D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000" spc="-10" dirty="0">
                          <a:solidFill>
                            <a:srgbClr val="0D0D0D"/>
                          </a:solidFill>
                          <a:latin typeface="Arial MT"/>
                          <a:cs typeface="Arial MT"/>
                        </a:rPr>
                        <a:t>algorithms...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4F81BC"/>
                      </a:solidFill>
                      <a:prstDash val="solid"/>
                    </a:lnL>
                    <a:lnT w="3175">
                      <a:solidFill>
                        <a:srgbClr val="1C4270"/>
                      </a:solidFill>
                      <a:prstDash val="solid"/>
                    </a:lnT>
                    <a:lnB w="12700">
                      <a:solidFill>
                        <a:srgbClr val="4F81B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60985" algn="ctr">
                        <a:lnSpc>
                          <a:spcPct val="100000"/>
                        </a:lnSpc>
                        <a:spcBef>
                          <a:spcPts val="935"/>
                        </a:spcBef>
                      </a:pPr>
                      <a:r>
                        <a:rPr sz="1000" b="1" spc="-10" dirty="0">
                          <a:solidFill>
                            <a:srgbClr val="C0504D"/>
                          </a:solidFill>
                          <a:latin typeface="Arial"/>
                          <a:cs typeface="Arial"/>
                        </a:rPr>
                        <a:t>Medium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118745" marB="0">
                    <a:lnR w="12700">
                      <a:solidFill>
                        <a:srgbClr val="4F81BC"/>
                      </a:solidFill>
                      <a:prstDash val="solid"/>
                    </a:lnR>
                    <a:lnT w="3175">
                      <a:solidFill>
                        <a:srgbClr val="1C4270"/>
                      </a:solidFill>
                      <a:prstDash val="solid"/>
                    </a:lnT>
                    <a:lnB w="12700">
                      <a:solidFill>
                        <a:srgbClr val="4F81B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7" name="object 7"/>
          <p:cNvGrpSpPr/>
          <p:nvPr/>
        </p:nvGrpSpPr>
        <p:grpSpPr>
          <a:xfrm>
            <a:off x="6462521" y="3522726"/>
            <a:ext cx="5230495" cy="2578100"/>
            <a:chOff x="6462521" y="3522726"/>
            <a:chExt cx="5230495" cy="2578100"/>
          </a:xfrm>
        </p:grpSpPr>
        <p:sp>
          <p:nvSpPr>
            <p:cNvPr id="8" name="object 8"/>
            <p:cNvSpPr/>
            <p:nvPr/>
          </p:nvSpPr>
          <p:spPr>
            <a:xfrm>
              <a:off x="6462522" y="3522725"/>
              <a:ext cx="5230495" cy="2578100"/>
            </a:xfrm>
            <a:custGeom>
              <a:avLst/>
              <a:gdLst/>
              <a:ahLst/>
              <a:cxnLst/>
              <a:rect l="l" t="t" r="r" b="b"/>
              <a:pathLst>
                <a:path w="5230495" h="2578100">
                  <a:moveTo>
                    <a:pt x="5230114" y="2539746"/>
                  </a:moveTo>
                  <a:lnTo>
                    <a:pt x="5204536" y="2526906"/>
                  </a:lnTo>
                  <a:lnTo>
                    <a:pt x="5153914" y="2501481"/>
                  </a:lnTo>
                  <a:lnTo>
                    <a:pt x="5153863" y="2526881"/>
                  </a:lnTo>
                  <a:lnTo>
                    <a:pt x="50800" y="2515666"/>
                  </a:lnTo>
                  <a:lnTo>
                    <a:pt x="50800" y="76200"/>
                  </a:lnTo>
                  <a:lnTo>
                    <a:pt x="76200" y="76200"/>
                  </a:lnTo>
                  <a:lnTo>
                    <a:pt x="69850" y="63500"/>
                  </a:lnTo>
                  <a:lnTo>
                    <a:pt x="38100" y="0"/>
                  </a:lnTo>
                  <a:lnTo>
                    <a:pt x="0" y="76200"/>
                  </a:lnTo>
                  <a:lnTo>
                    <a:pt x="25400" y="76200"/>
                  </a:lnTo>
                  <a:lnTo>
                    <a:pt x="25400" y="2527884"/>
                  </a:lnTo>
                  <a:lnTo>
                    <a:pt x="30480" y="2527884"/>
                  </a:lnTo>
                  <a:lnTo>
                    <a:pt x="30480" y="2541016"/>
                  </a:lnTo>
                  <a:lnTo>
                    <a:pt x="5153825" y="2552281"/>
                  </a:lnTo>
                  <a:lnTo>
                    <a:pt x="5166474" y="2552306"/>
                  </a:lnTo>
                  <a:lnTo>
                    <a:pt x="5153825" y="2552306"/>
                  </a:lnTo>
                  <a:lnTo>
                    <a:pt x="5153787" y="2577681"/>
                  </a:lnTo>
                  <a:lnTo>
                    <a:pt x="5204841" y="2552306"/>
                  </a:lnTo>
                  <a:lnTo>
                    <a:pt x="5230114" y="2539746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839711" y="3724656"/>
              <a:ext cx="1511935" cy="647700"/>
            </a:xfrm>
            <a:custGeom>
              <a:avLst/>
              <a:gdLst/>
              <a:ahLst/>
              <a:cxnLst/>
              <a:rect l="l" t="t" r="r" b="b"/>
              <a:pathLst>
                <a:path w="1511934" h="647700">
                  <a:moveTo>
                    <a:pt x="1511807" y="0"/>
                  </a:moveTo>
                  <a:lnTo>
                    <a:pt x="0" y="0"/>
                  </a:lnTo>
                  <a:lnTo>
                    <a:pt x="0" y="647700"/>
                  </a:lnTo>
                  <a:lnTo>
                    <a:pt x="1511807" y="647700"/>
                  </a:lnTo>
                  <a:lnTo>
                    <a:pt x="1511807" y="0"/>
                  </a:lnTo>
                  <a:close/>
                </a:path>
              </a:pathLst>
            </a:custGeom>
            <a:solidFill>
              <a:srgbClr val="B8CD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8394192" y="3724655"/>
              <a:ext cx="3068320" cy="647700"/>
            </a:xfrm>
            <a:custGeom>
              <a:avLst/>
              <a:gdLst/>
              <a:ahLst/>
              <a:cxnLst/>
              <a:rect l="l" t="t" r="r" b="b"/>
              <a:pathLst>
                <a:path w="3068320" h="647700">
                  <a:moveTo>
                    <a:pt x="1513332" y="0"/>
                  </a:moveTo>
                  <a:lnTo>
                    <a:pt x="0" y="0"/>
                  </a:lnTo>
                  <a:lnTo>
                    <a:pt x="0" y="647700"/>
                  </a:lnTo>
                  <a:lnTo>
                    <a:pt x="1513332" y="647700"/>
                  </a:lnTo>
                  <a:lnTo>
                    <a:pt x="1513332" y="0"/>
                  </a:lnTo>
                  <a:close/>
                </a:path>
                <a:path w="3068320" h="647700">
                  <a:moveTo>
                    <a:pt x="3067812" y="0"/>
                  </a:moveTo>
                  <a:lnTo>
                    <a:pt x="1556004" y="0"/>
                  </a:lnTo>
                  <a:lnTo>
                    <a:pt x="1556004" y="647700"/>
                  </a:lnTo>
                  <a:lnTo>
                    <a:pt x="3067812" y="647700"/>
                  </a:lnTo>
                  <a:lnTo>
                    <a:pt x="3067812" y="0"/>
                  </a:lnTo>
                  <a:close/>
                </a:path>
              </a:pathLst>
            </a:custGeom>
            <a:solidFill>
              <a:srgbClr val="13AFB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838187" y="4419600"/>
              <a:ext cx="1511935" cy="647700"/>
            </a:xfrm>
            <a:custGeom>
              <a:avLst/>
              <a:gdLst/>
              <a:ahLst/>
              <a:cxnLst/>
              <a:rect l="l" t="t" r="r" b="b"/>
              <a:pathLst>
                <a:path w="1511934" h="647700">
                  <a:moveTo>
                    <a:pt x="1511807" y="0"/>
                  </a:moveTo>
                  <a:lnTo>
                    <a:pt x="0" y="0"/>
                  </a:lnTo>
                  <a:lnTo>
                    <a:pt x="0" y="647700"/>
                  </a:lnTo>
                  <a:lnTo>
                    <a:pt x="1511807" y="647700"/>
                  </a:lnTo>
                  <a:lnTo>
                    <a:pt x="1511807" y="0"/>
                  </a:lnTo>
                  <a:close/>
                </a:path>
              </a:pathLst>
            </a:custGeom>
            <a:solidFill>
              <a:srgbClr val="E6ED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394191" y="4419600"/>
              <a:ext cx="1513840" cy="647700"/>
            </a:xfrm>
            <a:custGeom>
              <a:avLst/>
              <a:gdLst/>
              <a:ahLst/>
              <a:cxnLst/>
              <a:rect l="l" t="t" r="r" b="b"/>
              <a:pathLst>
                <a:path w="1513840" h="647700">
                  <a:moveTo>
                    <a:pt x="1513331" y="0"/>
                  </a:moveTo>
                  <a:lnTo>
                    <a:pt x="0" y="0"/>
                  </a:lnTo>
                  <a:lnTo>
                    <a:pt x="0" y="647700"/>
                  </a:lnTo>
                  <a:lnTo>
                    <a:pt x="1513331" y="647700"/>
                  </a:lnTo>
                  <a:lnTo>
                    <a:pt x="1513331" y="0"/>
                  </a:lnTo>
                  <a:close/>
                </a:path>
              </a:pathLst>
            </a:custGeom>
            <a:solidFill>
              <a:srgbClr val="B8CD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9951719" y="4419600"/>
              <a:ext cx="1511935" cy="647700"/>
            </a:xfrm>
            <a:custGeom>
              <a:avLst/>
              <a:gdLst/>
              <a:ahLst/>
              <a:cxnLst/>
              <a:rect l="l" t="t" r="r" b="b"/>
              <a:pathLst>
                <a:path w="1511934" h="647700">
                  <a:moveTo>
                    <a:pt x="1511807" y="0"/>
                  </a:moveTo>
                  <a:lnTo>
                    <a:pt x="0" y="0"/>
                  </a:lnTo>
                  <a:lnTo>
                    <a:pt x="0" y="647700"/>
                  </a:lnTo>
                  <a:lnTo>
                    <a:pt x="1511807" y="647700"/>
                  </a:lnTo>
                  <a:lnTo>
                    <a:pt x="1511807" y="0"/>
                  </a:lnTo>
                  <a:close/>
                </a:path>
              </a:pathLst>
            </a:custGeom>
            <a:solidFill>
              <a:srgbClr val="13AFB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6839712" y="5128259"/>
              <a:ext cx="3068320" cy="647700"/>
            </a:xfrm>
            <a:custGeom>
              <a:avLst/>
              <a:gdLst/>
              <a:ahLst/>
              <a:cxnLst/>
              <a:rect l="l" t="t" r="r" b="b"/>
              <a:pathLst>
                <a:path w="3068320" h="647700">
                  <a:moveTo>
                    <a:pt x="1511795" y="0"/>
                  </a:moveTo>
                  <a:lnTo>
                    <a:pt x="0" y="0"/>
                  </a:lnTo>
                  <a:lnTo>
                    <a:pt x="0" y="647700"/>
                  </a:lnTo>
                  <a:lnTo>
                    <a:pt x="1511795" y="647700"/>
                  </a:lnTo>
                  <a:lnTo>
                    <a:pt x="1511795" y="0"/>
                  </a:lnTo>
                  <a:close/>
                </a:path>
                <a:path w="3068320" h="647700">
                  <a:moveTo>
                    <a:pt x="3067812" y="0"/>
                  </a:moveTo>
                  <a:lnTo>
                    <a:pt x="1554480" y="0"/>
                  </a:lnTo>
                  <a:lnTo>
                    <a:pt x="1554480" y="647700"/>
                  </a:lnTo>
                  <a:lnTo>
                    <a:pt x="3067812" y="647700"/>
                  </a:lnTo>
                  <a:lnTo>
                    <a:pt x="3067812" y="0"/>
                  </a:lnTo>
                  <a:close/>
                </a:path>
              </a:pathLst>
            </a:custGeom>
            <a:solidFill>
              <a:srgbClr val="E6ED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9950195" y="5128260"/>
              <a:ext cx="1511935" cy="647700"/>
            </a:xfrm>
            <a:custGeom>
              <a:avLst/>
              <a:gdLst/>
              <a:ahLst/>
              <a:cxnLst/>
              <a:rect l="l" t="t" r="r" b="b"/>
              <a:pathLst>
                <a:path w="1511934" h="647700">
                  <a:moveTo>
                    <a:pt x="1511807" y="0"/>
                  </a:moveTo>
                  <a:lnTo>
                    <a:pt x="0" y="0"/>
                  </a:lnTo>
                  <a:lnTo>
                    <a:pt x="0" y="647699"/>
                  </a:lnTo>
                  <a:lnTo>
                    <a:pt x="1511807" y="647699"/>
                  </a:lnTo>
                  <a:lnTo>
                    <a:pt x="1511807" y="0"/>
                  </a:lnTo>
                  <a:close/>
                </a:path>
              </a:pathLst>
            </a:custGeom>
            <a:solidFill>
              <a:srgbClr val="B8CD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10581893" y="5795568"/>
            <a:ext cx="25527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25" dirty="0">
                <a:solidFill>
                  <a:srgbClr val="4AACC5"/>
                </a:solidFill>
                <a:latin typeface="Arial"/>
                <a:cs typeface="Arial"/>
              </a:rPr>
              <a:t>Low</a:t>
            </a:r>
            <a:endParaRPr sz="9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891778" y="5795568"/>
            <a:ext cx="45910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10" dirty="0">
                <a:solidFill>
                  <a:srgbClr val="12ABDB"/>
                </a:solidFill>
                <a:latin typeface="Arial"/>
                <a:cs typeface="Arial"/>
              </a:rPr>
              <a:t>Medium</a:t>
            </a:r>
            <a:endParaRPr sz="9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603143" y="5345117"/>
            <a:ext cx="153670" cy="255270"/>
          </a:xfrm>
          <a:prstGeom prst="rect">
            <a:avLst/>
          </a:prstGeom>
        </p:spPr>
        <p:txBody>
          <a:bodyPr vert="vert270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900" b="1" spc="-25" dirty="0">
                <a:solidFill>
                  <a:srgbClr val="B4CC82"/>
                </a:solidFill>
                <a:latin typeface="Arial"/>
                <a:cs typeface="Arial"/>
              </a:rPr>
              <a:t>Low</a:t>
            </a:r>
            <a:endParaRPr sz="9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603143" y="4516917"/>
            <a:ext cx="153670" cy="459105"/>
          </a:xfrm>
          <a:prstGeom prst="rect">
            <a:avLst/>
          </a:prstGeom>
        </p:spPr>
        <p:txBody>
          <a:bodyPr vert="vert270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900" b="1" spc="-10" dirty="0">
                <a:solidFill>
                  <a:srgbClr val="12ABDB"/>
                </a:solidFill>
                <a:latin typeface="Arial"/>
                <a:cs typeface="Arial"/>
              </a:rPr>
              <a:t>Medium</a:t>
            </a:r>
            <a:endParaRPr sz="9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603143" y="3827621"/>
            <a:ext cx="153670" cy="318135"/>
          </a:xfrm>
          <a:prstGeom prst="rect">
            <a:avLst/>
          </a:prstGeom>
        </p:spPr>
        <p:txBody>
          <a:bodyPr vert="vert270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900" b="1" spc="-10" dirty="0">
                <a:solidFill>
                  <a:srgbClr val="4AACC5"/>
                </a:solidFill>
                <a:latin typeface="Arial"/>
                <a:cs typeface="Arial"/>
              </a:rPr>
              <a:t>Hight</a:t>
            </a:r>
            <a:endParaRPr sz="9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8643619" y="6091834"/>
            <a:ext cx="101663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Arial"/>
                <a:cs typeface="Arial"/>
              </a:rPr>
              <a:t>COMPLEXITY</a:t>
            </a:r>
            <a:endParaRPr sz="12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235531" y="4524959"/>
            <a:ext cx="196215" cy="52641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z="1200" b="1" spc="-20" dirty="0">
                <a:latin typeface="Arial"/>
                <a:cs typeface="Arial"/>
              </a:rPr>
              <a:t>VALUE</a:t>
            </a:r>
            <a:endParaRPr sz="12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7540497" y="5795568"/>
            <a:ext cx="31813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10" dirty="0">
                <a:solidFill>
                  <a:srgbClr val="B4CC82"/>
                </a:solidFill>
                <a:latin typeface="Arial"/>
                <a:cs typeface="Arial"/>
              </a:rPr>
              <a:t>Hight</a:t>
            </a:r>
            <a:endParaRPr sz="900">
              <a:latin typeface="Arial"/>
              <a:cs typeface="Arial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9496043" y="4357103"/>
            <a:ext cx="862965" cy="879475"/>
            <a:chOff x="9496043" y="4357103"/>
            <a:chExt cx="862965" cy="879475"/>
          </a:xfrm>
        </p:grpSpPr>
        <p:pic>
          <p:nvPicPr>
            <p:cNvPr id="25" name="object 2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710927" y="4357103"/>
              <a:ext cx="485406" cy="485406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9496043" y="4794504"/>
              <a:ext cx="862965" cy="441959"/>
            </a:xfrm>
            <a:custGeom>
              <a:avLst/>
              <a:gdLst/>
              <a:ahLst/>
              <a:cxnLst/>
              <a:rect l="l" t="t" r="r" b="b"/>
              <a:pathLst>
                <a:path w="862965" h="441960">
                  <a:moveTo>
                    <a:pt x="862583" y="0"/>
                  </a:moveTo>
                  <a:lnTo>
                    <a:pt x="0" y="0"/>
                  </a:lnTo>
                  <a:lnTo>
                    <a:pt x="0" y="441960"/>
                  </a:lnTo>
                  <a:lnTo>
                    <a:pt x="862583" y="441960"/>
                  </a:lnTo>
                  <a:lnTo>
                    <a:pt x="862583" y="0"/>
                  </a:lnTo>
                  <a:close/>
                </a:path>
              </a:pathLst>
            </a:custGeom>
            <a:solidFill>
              <a:srgbClr val="FFFFFF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9923297" y="4795266"/>
            <a:ext cx="30416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i="1" dirty="0">
                <a:latin typeface="Arial"/>
                <a:cs typeface="Arial"/>
              </a:rPr>
              <a:t>ple</a:t>
            </a:r>
            <a:r>
              <a:rPr sz="900" i="1" spc="-25" dirty="0">
                <a:latin typeface="Arial"/>
                <a:cs typeface="Arial"/>
              </a:rPr>
              <a:t> of</a:t>
            </a:r>
            <a:endParaRPr sz="9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8394192" y="4795266"/>
            <a:ext cx="16052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15390" indent="33020">
              <a:lnSpc>
                <a:spcPct val="100000"/>
              </a:lnSpc>
              <a:spcBef>
                <a:spcPts val="100"/>
              </a:spcBef>
            </a:pPr>
            <a:r>
              <a:rPr sz="900" i="1" spc="-20" dirty="0">
                <a:latin typeface="Arial"/>
                <a:cs typeface="Arial"/>
              </a:rPr>
              <a:t>Exam </a:t>
            </a:r>
            <a:r>
              <a:rPr sz="900" i="1" dirty="0">
                <a:latin typeface="Arial"/>
                <a:cs typeface="Arial"/>
              </a:rPr>
              <a:t>post-</a:t>
            </a:r>
            <a:r>
              <a:rPr sz="900" i="1" spc="-25" dirty="0">
                <a:latin typeface="Arial"/>
                <a:cs typeface="Arial"/>
              </a:rPr>
              <a:t>fra</a:t>
            </a:r>
            <a:endParaRPr sz="90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9987328" y="4932426"/>
            <a:ext cx="27368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i="1" spc="-20" dirty="0">
                <a:latin typeface="Arial"/>
                <a:cs typeface="Arial"/>
              </a:rPr>
              <a:t>ming</a:t>
            </a:r>
            <a:endParaRPr sz="90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9641585" y="5069585"/>
            <a:ext cx="182054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i="1" spc="-10" dirty="0">
                <a:latin typeface="Arial"/>
                <a:cs typeface="Arial"/>
              </a:rPr>
              <a:t>positioning</a:t>
            </a:r>
            <a:endParaRPr sz="900">
              <a:latin typeface="Arial"/>
              <a:cs typeface="Arial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6748526" y="210565"/>
            <a:ext cx="4762500" cy="432434"/>
            <a:chOff x="6748526" y="210565"/>
            <a:chExt cx="4762500" cy="432434"/>
          </a:xfrm>
        </p:grpSpPr>
        <p:sp>
          <p:nvSpPr>
            <p:cNvPr id="32" name="object 32"/>
            <p:cNvSpPr/>
            <p:nvPr/>
          </p:nvSpPr>
          <p:spPr>
            <a:xfrm>
              <a:off x="6761226" y="223265"/>
              <a:ext cx="4737100" cy="407034"/>
            </a:xfrm>
            <a:custGeom>
              <a:avLst/>
              <a:gdLst/>
              <a:ahLst/>
              <a:cxnLst/>
              <a:rect l="l" t="t" r="r" b="b"/>
              <a:pathLst>
                <a:path w="4737100" h="407034">
                  <a:moveTo>
                    <a:pt x="0" y="67817"/>
                  </a:moveTo>
                  <a:lnTo>
                    <a:pt x="5328" y="41415"/>
                  </a:lnTo>
                  <a:lnTo>
                    <a:pt x="19859" y="19859"/>
                  </a:lnTo>
                  <a:lnTo>
                    <a:pt x="41415" y="5328"/>
                  </a:lnTo>
                  <a:lnTo>
                    <a:pt x="67818" y="0"/>
                  </a:lnTo>
                  <a:lnTo>
                    <a:pt x="4668774" y="0"/>
                  </a:lnTo>
                  <a:lnTo>
                    <a:pt x="4695176" y="5328"/>
                  </a:lnTo>
                  <a:lnTo>
                    <a:pt x="4716732" y="19859"/>
                  </a:lnTo>
                  <a:lnTo>
                    <a:pt x="4731263" y="41415"/>
                  </a:lnTo>
                  <a:lnTo>
                    <a:pt x="4736592" y="67817"/>
                  </a:lnTo>
                  <a:lnTo>
                    <a:pt x="4736592" y="339089"/>
                  </a:lnTo>
                  <a:lnTo>
                    <a:pt x="4731263" y="365492"/>
                  </a:lnTo>
                  <a:lnTo>
                    <a:pt x="4716732" y="387048"/>
                  </a:lnTo>
                  <a:lnTo>
                    <a:pt x="4695176" y="401579"/>
                  </a:lnTo>
                  <a:lnTo>
                    <a:pt x="4668774" y="406907"/>
                  </a:lnTo>
                  <a:lnTo>
                    <a:pt x="67818" y="406907"/>
                  </a:lnTo>
                  <a:lnTo>
                    <a:pt x="41415" y="401579"/>
                  </a:lnTo>
                  <a:lnTo>
                    <a:pt x="19859" y="387048"/>
                  </a:lnTo>
                  <a:lnTo>
                    <a:pt x="5328" y="365492"/>
                  </a:lnTo>
                  <a:lnTo>
                    <a:pt x="0" y="339089"/>
                  </a:lnTo>
                  <a:lnTo>
                    <a:pt x="0" y="67817"/>
                  </a:lnTo>
                  <a:close/>
                </a:path>
              </a:pathLst>
            </a:custGeom>
            <a:ln w="25400">
              <a:solidFill>
                <a:srgbClr val="4F81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8822436" y="292607"/>
              <a:ext cx="1569720" cy="264160"/>
            </a:xfrm>
            <a:custGeom>
              <a:avLst/>
              <a:gdLst/>
              <a:ahLst/>
              <a:cxnLst/>
              <a:rect l="l" t="t" r="r" b="b"/>
              <a:pathLst>
                <a:path w="1569720" h="264159">
                  <a:moveTo>
                    <a:pt x="1525397" y="0"/>
                  </a:moveTo>
                  <a:lnTo>
                    <a:pt x="0" y="0"/>
                  </a:lnTo>
                  <a:lnTo>
                    <a:pt x="0" y="263652"/>
                  </a:lnTo>
                  <a:lnTo>
                    <a:pt x="1525397" y="263652"/>
                  </a:lnTo>
                  <a:lnTo>
                    <a:pt x="1569720" y="131826"/>
                  </a:lnTo>
                  <a:lnTo>
                    <a:pt x="1525397" y="0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8846566" y="325373"/>
            <a:ext cx="82169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10" dirty="0">
                <a:solidFill>
                  <a:srgbClr val="FFFFFF"/>
                </a:solidFill>
                <a:latin typeface="Arial"/>
                <a:cs typeface="Arial"/>
              </a:rPr>
              <a:t>Development</a:t>
            </a:r>
            <a:endParaRPr sz="1000">
              <a:latin typeface="Arial"/>
              <a:cs typeface="Arial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7618476" y="292608"/>
            <a:ext cx="1152525" cy="268605"/>
          </a:xfrm>
          <a:custGeom>
            <a:avLst/>
            <a:gdLst/>
            <a:ahLst/>
            <a:cxnLst/>
            <a:rect l="l" t="t" r="r" b="b"/>
            <a:pathLst>
              <a:path w="1152525" h="268605">
                <a:moveTo>
                  <a:pt x="1102741" y="0"/>
                </a:moveTo>
                <a:lnTo>
                  <a:pt x="0" y="0"/>
                </a:lnTo>
                <a:lnTo>
                  <a:pt x="0" y="268224"/>
                </a:lnTo>
                <a:lnTo>
                  <a:pt x="1102741" y="268224"/>
                </a:lnTo>
                <a:lnTo>
                  <a:pt x="1152144" y="134112"/>
                </a:lnTo>
                <a:lnTo>
                  <a:pt x="1102741" y="0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7642097" y="327405"/>
            <a:ext cx="49784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dirty="0">
                <a:solidFill>
                  <a:srgbClr val="FFFFFF"/>
                </a:solidFill>
                <a:latin typeface="Arial"/>
                <a:cs typeface="Arial"/>
              </a:rPr>
              <a:t>Sprint</a:t>
            </a:r>
            <a:r>
              <a:rPr sz="1000" b="1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b="1" spc="-50" dirty="0">
                <a:solidFill>
                  <a:srgbClr val="FFFFFF"/>
                </a:solidFill>
                <a:latin typeface="Arial"/>
                <a:cs typeface="Arial"/>
              </a:rPr>
              <a:t>0</a:t>
            </a:r>
            <a:endParaRPr sz="1000">
              <a:latin typeface="Arial"/>
              <a:cs typeface="Arial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10443971" y="291084"/>
            <a:ext cx="981710" cy="268605"/>
          </a:xfrm>
          <a:custGeom>
            <a:avLst/>
            <a:gdLst/>
            <a:ahLst/>
            <a:cxnLst/>
            <a:rect l="l" t="t" r="r" b="b"/>
            <a:pathLst>
              <a:path w="981709" h="268605">
                <a:moveTo>
                  <a:pt x="932052" y="0"/>
                </a:moveTo>
                <a:lnTo>
                  <a:pt x="0" y="0"/>
                </a:lnTo>
                <a:lnTo>
                  <a:pt x="0" y="268224"/>
                </a:lnTo>
                <a:lnTo>
                  <a:pt x="932052" y="268224"/>
                </a:lnTo>
                <a:lnTo>
                  <a:pt x="981455" y="134112"/>
                </a:lnTo>
                <a:lnTo>
                  <a:pt x="932052" y="0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10540745" y="325881"/>
            <a:ext cx="39941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10" dirty="0">
                <a:solidFill>
                  <a:srgbClr val="FFFFFF"/>
                </a:solidFill>
                <a:latin typeface="Arial"/>
                <a:cs typeface="Arial"/>
              </a:rPr>
              <a:t>Indus.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6806183" y="266700"/>
            <a:ext cx="843280" cy="381000"/>
            <a:chOff x="6806183" y="266700"/>
            <a:chExt cx="843280" cy="381000"/>
          </a:xfrm>
        </p:grpSpPr>
        <p:pic>
          <p:nvPicPr>
            <p:cNvPr id="40" name="object 4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06183" y="266700"/>
              <a:ext cx="842784" cy="370332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838187" y="278879"/>
              <a:ext cx="740689" cy="368820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6832091" y="292607"/>
              <a:ext cx="741045" cy="268605"/>
            </a:xfrm>
            <a:custGeom>
              <a:avLst/>
              <a:gdLst/>
              <a:ahLst/>
              <a:cxnLst/>
              <a:rect l="l" t="t" r="r" b="b"/>
              <a:pathLst>
                <a:path w="741045" h="268605">
                  <a:moveTo>
                    <a:pt x="691260" y="0"/>
                  </a:moveTo>
                  <a:lnTo>
                    <a:pt x="0" y="0"/>
                  </a:lnTo>
                  <a:lnTo>
                    <a:pt x="0" y="268224"/>
                  </a:lnTo>
                  <a:lnTo>
                    <a:pt x="691260" y="268224"/>
                  </a:lnTo>
                  <a:lnTo>
                    <a:pt x="740663" y="134112"/>
                  </a:lnTo>
                  <a:lnTo>
                    <a:pt x="691260" y="0"/>
                  </a:lnTo>
                  <a:close/>
                </a:path>
              </a:pathLst>
            </a:custGeom>
            <a:solidFill>
              <a:srgbClr val="006F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3" name="object 43"/>
          <p:cNvSpPr txBox="1"/>
          <p:nvPr/>
        </p:nvSpPr>
        <p:spPr>
          <a:xfrm>
            <a:off x="6928866" y="327152"/>
            <a:ext cx="51117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10" dirty="0">
                <a:solidFill>
                  <a:srgbClr val="FFFFFF"/>
                </a:solidFill>
                <a:latin typeface="Arial"/>
                <a:cs typeface="Arial"/>
              </a:rPr>
              <a:t>Ideation</a:t>
            </a:r>
            <a:endParaRPr sz="1000">
              <a:latin typeface="Arial"/>
              <a:cs typeface="Arial"/>
            </a:endParaRPr>
          </a:p>
        </p:txBody>
      </p:sp>
      <p:sp>
        <p:nvSpPr>
          <p:cNvPr id="44" name="object 4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553845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z="1300" spc="-25" dirty="0">
                <a:solidFill>
                  <a:srgbClr val="00396F"/>
                </a:solidFill>
                <a:latin typeface="Arial MT"/>
                <a:cs typeface="Arial MT"/>
              </a:rPr>
              <a:t>11</a:t>
            </a:fld>
            <a:endParaRPr sz="13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/>
              <a:t>Phase</a:t>
            </a:r>
            <a:r>
              <a:rPr spc="5" dirty="0"/>
              <a:t> </a:t>
            </a:r>
            <a:r>
              <a:rPr dirty="0"/>
              <a:t>1</a:t>
            </a:r>
            <a:r>
              <a:rPr spc="-15" dirty="0"/>
              <a:t> </a:t>
            </a:r>
            <a:r>
              <a:rPr dirty="0"/>
              <a:t>–</a:t>
            </a:r>
            <a:r>
              <a:rPr spc="-10" dirty="0"/>
              <a:t> </a:t>
            </a:r>
            <a:r>
              <a:rPr dirty="0"/>
              <a:t>Ideation</a:t>
            </a:r>
            <a:r>
              <a:rPr spc="15" dirty="0"/>
              <a:t> </a:t>
            </a:r>
            <a:r>
              <a:rPr dirty="0"/>
              <a:t>and </a:t>
            </a:r>
            <a:r>
              <a:rPr spc="-10" dirty="0"/>
              <a:t>qualification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59714" y="849629"/>
            <a:ext cx="6343015" cy="59436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393700" indent="-381000">
              <a:lnSpc>
                <a:spcPct val="100000"/>
              </a:lnSpc>
              <a:spcBef>
                <a:spcPts val="120"/>
              </a:spcBef>
              <a:buClr>
                <a:srgbClr val="00396F"/>
              </a:buClr>
              <a:buSzPct val="97297"/>
              <a:buFont typeface="Arial MT"/>
              <a:buChar char="•"/>
              <a:tabLst>
                <a:tab pos="393700" algn="l"/>
              </a:tabLst>
            </a:pPr>
            <a:r>
              <a:rPr sz="1850" b="1" spc="-25" dirty="0">
                <a:solidFill>
                  <a:srgbClr val="004575"/>
                </a:solidFill>
                <a:latin typeface="Arial"/>
                <a:cs typeface="Arial"/>
              </a:rPr>
              <a:t>Illustration</a:t>
            </a:r>
            <a:r>
              <a:rPr sz="1850" b="1" spc="-85" dirty="0">
                <a:solidFill>
                  <a:srgbClr val="004575"/>
                </a:solidFill>
                <a:latin typeface="Arial"/>
                <a:cs typeface="Arial"/>
              </a:rPr>
              <a:t> </a:t>
            </a:r>
            <a:r>
              <a:rPr sz="1850" b="1" dirty="0">
                <a:solidFill>
                  <a:srgbClr val="004575"/>
                </a:solidFill>
                <a:latin typeface="Arial"/>
                <a:cs typeface="Arial"/>
              </a:rPr>
              <a:t>of</a:t>
            </a:r>
            <a:r>
              <a:rPr sz="1850" b="1" spc="-40" dirty="0">
                <a:solidFill>
                  <a:srgbClr val="004575"/>
                </a:solidFill>
                <a:latin typeface="Arial"/>
                <a:cs typeface="Arial"/>
              </a:rPr>
              <a:t> </a:t>
            </a:r>
            <a:r>
              <a:rPr sz="1850" b="1" dirty="0">
                <a:solidFill>
                  <a:srgbClr val="004575"/>
                </a:solidFill>
                <a:latin typeface="Arial"/>
                <a:cs typeface="Arial"/>
              </a:rPr>
              <a:t>a</a:t>
            </a:r>
            <a:r>
              <a:rPr sz="1850" b="1" spc="-45" dirty="0">
                <a:solidFill>
                  <a:srgbClr val="004575"/>
                </a:solidFill>
                <a:latin typeface="Arial"/>
                <a:cs typeface="Arial"/>
              </a:rPr>
              <a:t> </a:t>
            </a:r>
            <a:r>
              <a:rPr sz="1850" b="1" spc="-20" dirty="0">
                <a:solidFill>
                  <a:srgbClr val="004575"/>
                </a:solidFill>
                <a:latin typeface="Arial"/>
                <a:cs typeface="Arial"/>
              </a:rPr>
              <a:t>business</a:t>
            </a:r>
            <a:r>
              <a:rPr sz="1850" b="1" spc="-75" dirty="0">
                <a:solidFill>
                  <a:srgbClr val="004575"/>
                </a:solidFill>
                <a:latin typeface="Arial"/>
                <a:cs typeface="Arial"/>
              </a:rPr>
              <a:t> </a:t>
            </a:r>
            <a:r>
              <a:rPr sz="1850" b="1" dirty="0">
                <a:solidFill>
                  <a:srgbClr val="004575"/>
                </a:solidFill>
                <a:latin typeface="Arial"/>
                <a:cs typeface="Arial"/>
              </a:rPr>
              <a:t>use</a:t>
            </a:r>
            <a:r>
              <a:rPr sz="1850" b="1" spc="-65" dirty="0">
                <a:solidFill>
                  <a:srgbClr val="004575"/>
                </a:solidFill>
                <a:latin typeface="Arial"/>
                <a:cs typeface="Arial"/>
              </a:rPr>
              <a:t> </a:t>
            </a:r>
            <a:r>
              <a:rPr sz="1850" b="1" dirty="0">
                <a:solidFill>
                  <a:srgbClr val="004575"/>
                </a:solidFill>
                <a:latin typeface="Arial"/>
                <a:cs typeface="Arial"/>
              </a:rPr>
              <a:t>case</a:t>
            </a:r>
            <a:r>
              <a:rPr sz="1850" b="1" spc="-60" dirty="0">
                <a:solidFill>
                  <a:srgbClr val="004575"/>
                </a:solidFill>
                <a:latin typeface="Arial"/>
                <a:cs typeface="Arial"/>
              </a:rPr>
              <a:t> </a:t>
            </a:r>
            <a:r>
              <a:rPr sz="1850" b="1" spc="-30" dirty="0">
                <a:solidFill>
                  <a:srgbClr val="004575"/>
                </a:solidFill>
                <a:latin typeface="Arial"/>
                <a:cs typeface="Arial"/>
              </a:rPr>
              <a:t>prioritization</a:t>
            </a:r>
            <a:r>
              <a:rPr sz="1850" b="1" spc="-85" dirty="0">
                <a:solidFill>
                  <a:srgbClr val="004575"/>
                </a:solidFill>
                <a:latin typeface="Arial"/>
                <a:cs typeface="Arial"/>
              </a:rPr>
              <a:t> </a:t>
            </a:r>
            <a:r>
              <a:rPr sz="1850" b="1" spc="-10" dirty="0">
                <a:solidFill>
                  <a:srgbClr val="004575"/>
                </a:solidFill>
                <a:latin typeface="Arial"/>
                <a:cs typeface="Arial"/>
              </a:rPr>
              <a:t>matrix</a:t>
            </a:r>
            <a:endParaRPr sz="18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sz="1800" spc="-50" dirty="0">
                <a:solidFill>
                  <a:srgbClr val="00396F"/>
                </a:solidFill>
                <a:latin typeface="Arial MT"/>
                <a:cs typeface="Arial MT"/>
              </a:rPr>
              <a:t>•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683257" y="1620774"/>
            <a:ext cx="8990965" cy="4416425"/>
            <a:chOff x="1683257" y="1620774"/>
            <a:chExt cx="8990965" cy="4416425"/>
          </a:xfrm>
        </p:grpSpPr>
        <p:sp>
          <p:nvSpPr>
            <p:cNvPr id="5" name="object 5"/>
            <p:cNvSpPr/>
            <p:nvPr/>
          </p:nvSpPr>
          <p:spPr>
            <a:xfrm>
              <a:off x="1683257" y="1620773"/>
              <a:ext cx="8990965" cy="4416425"/>
            </a:xfrm>
            <a:custGeom>
              <a:avLst/>
              <a:gdLst/>
              <a:ahLst/>
              <a:cxnLst/>
              <a:rect l="l" t="t" r="r" b="b"/>
              <a:pathLst>
                <a:path w="8990965" h="4416425">
                  <a:moveTo>
                    <a:pt x="8990584" y="4378350"/>
                  </a:moveTo>
                  <a:lnTo>
                    <a:pt x="8965057" y="4365510"/>
                  </a:lnTo>
                  <a:lnTo>
                    <a:pt x="8914511" y="4340072"/>
                  </a:lnTo>
                  <a:lnTo>
                    <a:pt x="8914486" y="4345940"/>
                  </a:lnTo>
                  <a:lnTo>
                    <a:pt x="8914409" y="4365485"/>
                  </a:lnTo>
                  <a:lnTo>
                    <a:pt x="50800" y="4346003"/>
                  </a:lnTo>
                  <a:lnTo>
                    <a:pt x="50800" y="76200"/>
                  </a:lnTo>
                  <a:lnTo>
                    <a:pt x="76200" y="76200"/>
                  </a:lnTo>
                  <a:lnTo>
                    <a:pt x="69850" y="63500"/>
                  </a:lnTo>
                  <a:lnTo>
                    <a:pt x="38100" y="0"/>
                  </a:lnTo>
                  <a:lnTo>
                    <a:pt x="0" y="76200"/>
                  </a:lnTo>
                  <a:lnTo>
                    <a:pt x="25400" y="76200"/>
                  </a:lnTo>
                  <a:lnTo>
                    <a:pt x="25400" y="4358373"/>
                  </a:lnTo>
                  <a:lnTo>
                    <a:pt x="25908" y="4358373"/>
                  </a:lnTo>
                  <a:lnTo>
                    <a:pt x="25908" y="4371340"/>
                  </a:lnTo>
                  <a:lnTo>
                    <a:pt x="8914333" y="4390885"/>
                  </a:lnTo>
                  <a:lnTo>
                    <a:pt x="8927071" y="4390910"/>
                  </a:lnTo>
                  <a:lnTo>
                    <a:pt x="8914333" y="4390910"/>
                  </a:lnTo>
                  <a:lnTo>
                    <a:pt x="8914257" y="4416285"/>
                  </a:lnTo>
                  <a:lnTo>
                    <a:pt x="8965298" y="4390910"/>
                  </a:lnTo>
                  <a:lnTo>
                    <a:pt x="8990584" y="4378350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307335" y="1969008"/>
              <a:ext cx="2607945" cy="1117600"/>
            </a:xfrm>
            <a:custGeom>
              <a:avLst/>
              <a:gdLst/>
              <a:ahLst/>
              <a:cxnLst/>
              <a:rect l="l" t="t" r="r" b="b"/>
              <a:pathLst>
                <a:path w="2607945" h="1117600">
                  <a:moveTo>
                    <a:pt x="2607564" y="0"/>
                  </a:moveTo>
                  <a:lnTo>
                    <a:pt x="0" y="0"/>
                  </a:lnTo>
                  <a:lnTo>
                    <a:pt x="0" y="1117091"/>
                  </a:lnTo>
                  <a:lnTo>
                    <a:pt x="2607564" y="1117091"/>
                  </a:lnTo>
                  <a:lnTo>
                    <a:pt x="2607564" y="0"/>
                  </a:lnTo>
                  <a:close/>
                </a:path>
              </a:pathLst>
            </a:custGeom>
            <a:solidFill>
              <a:srgbClr val="B8CD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989576" y="1969007"/>
              <a:ext cx="5288280" cy="1117600"/>
            </a:xfrm>
            <a:custGeom>
              <a:avLst/>
              <a:gdLst/>
              <a:ahLst/>
              <a:cxnLst/>
              <a:rect l="l" t="t" r="r" b="b"/>
              <a:pathLst>
                <a:path w="5288280" h="1117600">
                  <a:moveTo>
                    <a:pt x="2606027" y="0"/>
                  </a:moveTo>
                  <a:lnTo>
                    <a:pt x="0" y="0"/>
                  </a:lnTo>
                  <a:lnTo>
                    <a:pt x="0" y="1117092"/>
                  </a:lnTo>
                  <a:lnTo>
                    <a:pt x="2606027" y="1117092"/>
                  </a:lnTo>
                  <a:lnTo>
                    <a:pt x="2606027" y="0"/>
                  </a:lnTo>
                  <a:close/>
                </a:path>
                <a:path w="5288280" h="1117600">
                  <a:moveTo>
                    <a:pt x="5288280" y="0"/>
                  </a:moveTo>
                  <a:lnTo>
                    <a:pt x="2682240" y="0"/>
                  </a:lnTo>
                  <a:lnTo>
                    <a:pt x="2682240" y="1117092"/>
                  </a:lnTo>
                  <a:lnTo>
                    <a:pt x="5288280" y="1117092"/>
                  </a:lnTo>
                  <a:lnTo>
                    <a:pt x="5288280" y="0"/>
                  </a:lnTo>
                  <a:close/>
                </a:path>
              </a:pathLst>
            </a:custGeom>
            <a:solidFill>
              <a:srgbClr val="13AFB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304287" y="3166872"/>
              <a:ext cx="2607945" cy="1117600"/>
            </a:xfrm>
            <a:custGeom>
              <a:avLst/>
              <a:gdLst/>
              <a:ahLst/>
              <a:cxnLst/>
              <a:rect l="l" t="t" r="r" b="b"/>
              <a:pathLst>
                <a:path w="2607945" h="1117600">
                  <a:moveTo>
                    <a:pt x="2607564" y="0"/>
                  </a:moveTo>
                  <a:lnTo>
                    <a:pt x="0" y="0"/>
                  </a:lnTo>
                  <a:lnTo>
                    <a:pt x="0" y="1117091"/>
                  </a:lnTo>
                  <a:lnTo>
                    <a:pt x="2607564" y="1117091"/>
                  </a:lnTo>
                  <a:lnTo>
                    <a:pt x="2607564" y="0"/>
                  </a:lnTo>
                  <a:close/>
                </a:path>
              </a:pathLst>
            </a:custGeom>
            <a:solidFill>
              <a:srgbClr val="E6ED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989575" y="3166872"/>
              <a:ext cx="2606040" cy="1117600"/>
            </a:xfrm>
            <a:custGeom>
              <a:avLst/>
              <a:gdLst/>
              <a:ahLst/>
              <a:cxnLst/>
              <a:rect l="l" t="t" r="r" b="b"/>
              <a:pathLst>
                <a:path w="2606040" h="1117600">
                  <a:moveTo>
                    <a:pt x="2606039" y="0"/>
                  </a:moveTo>
                  <a:lnTo>
                    <a:pt x="0" y="0"/>
                  </a:lnTo>
                  <a:lnTo>
                    <a:pt x="0" y="1117091"/>
                  </a:lnTo>
                  <a:lnTo>
                    <a:pt x="2606039" y="1117091"/>
                  </a:lnTo>
                  <a:lnTo>
                    <a:pt x="2606039" y="0"/>
                  </a:lnTo>
                  <a:close/>
                </a:path>
              </a:pathLst>
            </a:custGeom>
            <a:solidFill>
              <a:srgbClr val="B8CD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674863" y="3166872"/>
              <a:ext cx="2606040" cy="1117600"/>
            </a:xfrm>
            <a:custGeom>
              <a:avLst/>
              <a:gdLst/>
              <a:ahLst/>
              <a:cxnLst/>
              <a:rect l="l" t="t" r="r" b="b"/>
              <a:pathLst>
                <a:path w="2606040" h="1117600">
                  <a:moveTo>
                    <a:pt x="2606039" y="0"/>
                  </a:moveTo>
                  <a:lnTo>
                    <a:pt x="0" y="0"/>
                  </a:lnTo>
                  <a:lnTo>
                    <a:pt x="0" y="1117091"/>
                  </a:lnTo>
                  <a:lnTo>
                    <a:pt x="2606039" y="1117091"/>
                  </a:lnTo>
                  <a:lnTo>
                    <a:pt x="2606039" y="0"/>
                  </a:lnTo>
                  <a:close/>
                </a:path>
              </a:pathLst>
            </a:custGeom>
            <a:solidFill>
              <a:srgbClr val="13AFB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307336" y="4389132"/>
              <a:ext cx="5288280" cy="1117600"/>
            </a:xfrm>
            <a:custGeom>
              <a:avLst/>
              <a:gdLst/>
              <a:ahLst/>
              <a:cxnLst/>
              <a:rect l="l" t="t" r="r" b="b"/>
              <a:pathLst>
                <a:path w="5288280" h="1117600">
                  <a:moveTo>
                    <a:pt x="2607564" y="0"/>
                  </a:moveTo>
                  <a:lnTo>
                    <a:pt x="0" y="0"/>
                  </a:lnTo>
                  <a:lnTo>
                    <a:pt x="0" y="1117079"/>
                  </a:lnTo>
                  <a:lnTo>
                    <a:pt x="2607564" y="1117079"/>
                  </a:lnTo>
                  <a:lnTo>
                    <a:pt x="2607564" y="0"/>
                  </a:lnTo>
                  <a:close/>
                </a:path>
                <a:path w="5288280" h="1117600">
                  <a:moveTo>
                    <a:pt x="5288267" y="0"/>
                  </a:moveTo>
                  <a:lnTo>
                    <a:pt x="2682240" y="0"/>
                  </a:lnTo>
                  <a:lnTo>
                    <a:pt x="2682240" y="1117079"/>
                  </a:lnTo>
                  <a:lnTo>
                    <a:pt x="5288267" y="1117079"/>
                  </a:lnTo>
                  <a:lnTo>
                    <a:pt x="5288267" y="0"/>
                  </a:lnTo>
                  <a:close/>
                </a:path>
              </a:pathLst>
            </a:custGeom>
            <a:solidFill>
              <a:srgbClr val="E6ED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7671816" y="4389119"/>
              <a:ext cx="2606040" cy="1117600"/>
            </a:xfrm>
            <a:custGeom>
              <a:avLst/>
              <a:gdLst/>
              <a:ahLst/>
              <a:cxnLst/>
              <a:rect l="l" t="t" r="r" b="b"/>
              <a:pathLst>
                <a:path w="2606040" h="1117600">
                  <a:moveTo>
                    <a:pt x="2606039" y="0"/>
                  </a:moveTo>
                  <a:lnTo>
                    <a:pt x="0" y="0"/>
                  </a:lnTo>
                  <a:lnTo>
                    <a:pt x="0" y="1117091"/>
                  </a:lnTo>
                  <a:lnTo>
                    <a:pt x="2606039" y="1117091"/>
                  </a:lnTo>
                  <a:lnTo>
                    <a:pt x="2606039" y="0"/>
                  </a:lnTo>
                  <a:close/>
                </a:path>
              </a:pathLst>
            </a:custGeom>
            <a:solidFill>
              <a:srgbClr val="B8CD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8812530" y="5515152"/>
            <a:ext cx="3302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25" dirty="0">
                <a:solidFill>
                  <a:srgbClr val="4AACC5"/>
                </a:solidFill>
                <a:latin typeface="Arial"/>
                <a:cs typeface="Arial"/>
              </a:rPr>
              <a:t>Low</a:t>
            </a:r>
            <a:endParaRPr sz="12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940933" y="5515152"/>
            <a:ext cx="60134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solidFill>
                  <a:srgbClr val="12ABDB"/>
                </a:solidFill>
                <a:latin typeface="Arial"/>
                <a:cs typeface="Arial"/>
              </a:rPr>
              <a:t>Medium</a:t>
            </a:r>
            <a:endParaRPr sz="12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931755" y="4817540"/>
            <a:ext cx="196215" cy="33020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z="1200" b="1" spc="-25" dirty="0">
                <a:solidFill>
                  <a:srgbClr val="B4CC82"/>
                </a:solidFill>
                <a:latin typeface="Arial"/>
                <a:cs typeface="Arial"/>
              </a:rPr>
              <a:t>Low</a:t>
            </a:r>
            <a:endParaRPr sz="12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931755" y="3426150"/>
            <a:ext cx="196215" cy="60134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z="1200" b="1" spc="-10" dirty="0">
                <a:solidFill>
                  <a:srgbClr val="12ABDB"/>
                </a:solidFill>
                <a:latin typeface="Arial"/>
                <a:cs typeface="Arial"/>
              </a:rPr>
              <a:t>Medium</a:t>
            </a:r>
            <a:endParaRPr sz="12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931755" y="2209879"/>
            <a:ext cx="196215" cy="41529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z="1200" b="1" spc="-10" dirty="0">
                <a:solidFill>
                  <a:srgbClr val="4AACC5"/>
                </a:solidFill>
                <a:latin typeface="Arial"/>
                <a:cs typeface="Arial"/>
              </a:rPr>
              <a:t>Hight</a:t>
            </a:r>
            <a:endParaRPr sz="12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454141" y="6025388"/>
            <a:ext cx="1678939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10" dirty="0">
                <a:latin typeface="Arial"/>
                <a:cs typeface="Arial"/>
              </a:rPr>
              <a:t>COMPLEXITY</a:t>
            </a:r>
            <a:endParaRPr sz="20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279122" y="3365591"/>
            <a:ext cx="309880" cy="87058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2315"/>
              </a:lnSpc>
            </a:pPr>
            <a:r>
              <a:rPr sz="2000" b="1" spc="-25" dirty="0">
                <a:latin typeface="Arial"/>
                <a:cs typeface="Arial"/>
              </a:rPr>
              <a:t>VALUE</a:t>
            </a:r>
            <a:endParaRPr sz="20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583304" y="5515152"/>
            <a:ext cx="41529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solidFill>
                  <a:srgbClr val="B4CC82"/>
                </a:solidFill>
                <a:latin typeface="Arial"/>
                <a:cs typeface="Arial"/>
              </a:rPr>
              <a:t>Hight</a:t>
            </a:r>
            <a:endParaRPr sz="1200">
              <a:latin typeface="Arial"/>
              <a:cs typeface="Arial"/>
            </a:endParaRPr>
          </a:p>
        </p:txBody>
      </p:sp>
      <p:pic>
        <p:nvPicPr>
          <p:cNvPr id="21" name="object 2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04003" y="3979151"/>
            <a:ext cx="741426" cy="742962"/>
          </a:xfrm>
          <a:prstGeom prst="rect">
            <a:avLst/>
          </a:prstGeom>
        </p:spPr>
      </p:pic>
      <p:sp>
        <p:nvSpPr>
          <p:cNvPr id="22" name="object 22"/>
          <p:cNvSpPr txBox="1"/>
          <p:nvPr/>
        </p:nvSpPr>
        <p:spPr>
          <a:xfrm>
            <a:off x="4758690" y="4199635"/>
            <a:ext cx="38036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5" dirty="0">
                <a:solidFill>
                  <a:srgbClr val="FFFFFF"/>
                </a:solidFill>
                <a:latin typeface="Arial MT"/>
                <a:cs typeface="Arial MT"/>
              </a:rPr>
              <a:t>UC1</a:t>
            </a:r>
            <a:endParaRPr sz="1400">
              <a:latin typeface="Arial MT"/>
              <a:cs typeface="Arial MT"/>
            </a:endParaRPr>
          </a:p>
        </p:txBody>
      </p:sp>
      <p:pic>
        <p:nvPicPr>
          <p:cNvPr id="23" name="object 2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583680" y="3531095"/>
            <a:ext cx="742950" cy="742962"/>
          </a:xfrm>
          <a:prstGeom prst="rect">
            <a:avLst/>
          </a:prstGeom>
        </p:spPr>
      </p:pic>
      <p:sp>
        <p:nvSpPr>
          <p:cNvPr id="24" name="object 24"/>
          <p:cNvSpPr txBox="1"/>
          <p:nvPr/>
        </p:nvSpPr>
        <p:spPr>
          <a:xfrm>
            <a:off x="6739255" y="3751834"/>
            <a:ext cx="38036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5" dirty="0">
                <a:solidFill>
                  <a:srgbClr val="FFFFFF"/>
                </a:solidFill>
                <a:latin typeface="Arial MT"/>
                <a:cs typeface="Arial MT"/>
              </a:rPr>
              <a:t>UC2</a:t>
            </a:r>
            <a:endParaRPr sz="1400">
              <a:latin typeface="Arial MT"/>
              <a:cs typeface="Arial MT"/>
            </a:endParaRPr>
          </a:p>
        </p:txBody>
      </p:sp>
      <p:pic>
        <p:nvPicPr>
          <p:cNvPr id="25" name="object 2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324100" y="1975104"/>
            <a:ext cx="742962" cy="742950"/>
          </a:xfrm>
          <a:prstGeom prst="rect">
            <a:avLst/>
          </a:prstGeom>
        </p:spPr>
      </p:pic>
      <p:sp>
        <p:nvSpPr>
          <p:cNvPr id="26" name="object 26"/>
          <p:cNvSpPr txBox="1"/>
          <p:nvPr/>
        </p:nvSpPr>
        <p:spPr>
          <a:xfrm>
            <a:off x="2491485" y="2195322"/>
            <a:ext cx="36766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1400" spc="-25" dirty="0">
                <a:solidFill>
                  <a:srgbClr val="FFFFFF"/>
                </a:solidFill>
                <a:latin typeface="Arial MT"/>
                <a:cs typeface="Arial MT"/>
              </a:rPr>
              <a:t>UC3</a:t>
            </a:r>
            <a:endParaRPr sz="1400">
              <a:latin typeface="Arial MT"/>
              <a:cs typeface="Arial MT"/>
            </a:endParaRPr>
          </a:p>
        </p:txBody>
      </p:sp>
      <p:pic>
        <p:nvPicPr>
          <p:cNvPr id="27" name="object 2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709916" y="2506967"/>
            <a:ext cx="742962" cy="742962"/>
          </a:xfrm>
          <a:prstGeom prst="rect">
            <a:avLst/>
          </a:prstGeom>
        </p:spPr>
      </p:pic>
      <p:sp>
        <p:nvSpPr>
          <p:cNvPr id="28" name="object 28"/>
          <p:cNvSpPr txBox="1"/>
          <p:nvPr/>
        </p:nvSpPr>
        <p:spPr>
          <a:xfrm>
            <a:off x="7878826" y="2727198"/>
            <a:ext cx="36766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1400" spc="-25" dirty="0">
                <a:solidFill>
                  <a:srgbClr val="FFFFFF"/>
                </a:solidFill>
                <a:latin typeface="Arial MT"/>
                <a:cs typeface="Arial MT"/>
              </a:rPr>
              <a:t>UC4</a:t>
            </a:r>
            <a:endParaRPr sz="1400">
              <a:latin typeface="Arial MT"/>
              <a:cs typeface="Arial MT"/>
            </a:endParaRPr>
          </a:p>
        </p:txBody>
      </p:sp>
      <p:pic>
        <p:nvPicPr>
          <p:cNvPr id="29" name="object 2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567684" y="4320540"/>
            <a:ext cx="742962" cy="742950"/>
          </a:xfrm>
          <a:prstGeom prst="rect">
            <a:avLst/>
          </a:prstGeom>
        </p:spPr>
      </p:pic>
      <p:sp>
        <p:nvSpPr>
          <p:cNvPr id="30" name="object 30"/>
          <p:cNvSpPr txBox="1"/>
          <p:nvPr/>
        </p:nvSpPr>
        <p:spPr>
          <a:xfrm>
            <a:off x="3722878" y="4541646"/>
            <a:ext cx="38036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5" dirty="0">
                <a:solidFill>
                  <a:srgbClr val="FFFFFF"/>
                </a:solidFill>
                <a:latin typeface="Arial MT"/>
                <a:cs typeface="Arial MT"/>
              </a:rPr>
              <a:t>UC5</a:t>
            </a:r>
            <a:endParaRPr sz="1400">
              <a:latin typeface="Arial MT"/>
              <a:cs typeface="Arial MT"/>
            </a:endParaRPr>
          </a:p>
        </p:txBody>
      </p:sp>
      <p:pic>
        <p:nvPicPr>
          <p:cNvPr id="31" name="object 3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080759" y="2337803"/>
            <a:ext cx="741426" cy="742962"/>
          </a:xfrm>
          <a:prstGeom prst="rect">
            <a:avLst/>
          </a:prstGeom>
        </p:spPr>
      </p:pic>
      <p:sp>
        <p:nvSpPr>
          <p:cNvPr id="32" name="object 32"/>
          <p:cNvSpPr txBox="1"/>
          <p:nvPr/>
        </p:nvSpPr>
        <p:spPr>
          <a:xfrm>
            <a:off x="6235700" y="2558542"/>
            <a:ext cx="38036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25" dirty="0">
                <a:solidFill>
                  <a:srgbClr val="FFFFFF"/>
                </a:solidFill>
                <a:latin typeface="Arial MT"/>
                <a:cs typeface="Arial MT"/>
              </a:rPr>
              <a:t>UC6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2974720" y="1368552"/>
            <a:ext cx="5828030" cy="2544445"/>
            <a:chOff x="2974720" y="1368552"/>
            <a:chExt cx="5828030" cy="2544445"/>
          </a:xfrm>
        </p:grpSpPr>
        <p:pic>
          <p:nvPicPr>
            <p:cNvPr id="34" name="object 3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974720" y="2270379"/>
              <a:ext cx="3649345" cy="1642491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910072" y="2124456"/>
              <a:ext cx="2892552" cy="1275588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5951152" y="2164638"/>
              <a:ext cx="2761615" cy="1146175"/>
            </a:xfrm>
            <a:custGeom>
              <a:avLst/>
              <a:gdLst/>
              <a:ahLst/>
              <a:cxnLst/>
              <a:rect l="l" t="t" r="r" b="b"/>
              <a:pathLst>
                <a:path w="2761615" h="1146175">
                  <a:moveTo>
                    <a:pt x="1083" y="436067"/>
                  </a:moveTo>
                  <a:lnTo>
                    <a:pt x="12713" y="383123"/>
                  </a:lnTo>
                  <a:lnTo>
                    <a:pt x="36446" y="332836"/>
                  </a:lnTo>
                  <a:lnTo>
                    <a:pt x="71680" y="285380"/>
                  </a:lnTo>
                  <a:lnTo>
                    <a:pt x="117814" y="240933"/>
                  </a:lnTo>
                  <a:lnTo>
                    <a:pt x="174246" y="199669"/>
                  </a:lnTo>
                  <a:lnTo>
                    <a:pt x="240377" y="161764"/>
                  </a:lnTo>
                  <a:lnTo>
                    <a:pt x="276891" y="144126"/>
                  </a:lnTo>
                  <a:lnTo>
                    <a:pt x="315604" y="127393"/>
                  </a:lnTo>
                  <a:lnTo>
                    <a:pt x="356441" y="111588"/>
                  </a:lnTo>
                  <a:lnTo>
                    <a:pt x="399326" y="96733"/>
                  </a:lnTo>
                  <a:lnTo>
                    <a:pt x="444186" y="82849"/>
                  </a:lnTo>
                  <a:lnTo>
                    <a:pt x="490943" y="69958"/>
                  </a:lnTo>
                  <a:lnTo>
                    <a:pt x="539524" y="58083"/>
                  </a:lnTo>
                  <a:lnTo>
                    <a:pt x="589853" y="47245"/>
                  </a:lnTo>
                  <a:lnTo>
                    <a:pt x="641855" y="37466"/>
                  </a:lnTo>
                  <a:lnTo>
                    <a:pt x="695454" y="28768"/>
                  </a:lnTo>
                  <a:lnTo>
                    <a:pt x="750577" y="21173"/>
                  </a:lnTo>
                  <a:lnTo>
                    <a:pt x="807147" y="14704"/>
                  </a:lnTo>
                  <a:lnTo>
                    <a:pt x="865089" y="9381"/>
                  </a:lnTo>
                  <a:lnTo>
                    <a:pt x="924329" y="5227"/>
                  </a:lnTo>
                  <a:lnTo>
                    <a:pt x="984790" y="2265"/>
                  </a:lnTo>
                  <a:lnTo>
                    <a:pt x="1046399" y="515"/>
                  </a:lnTo>
                  <a:lnTo>
                    <a:pt x="1109079" y="0"/>
                  </a:lnTo>
                  <a:lnTo>
                    <a:pt x="1172756" y="741"/>
                  </a:lnTo>
                  <a:lnTo>
                    <a:pt x="1237355" y="2761"/>
                  </a:lnTo>
                  <a:lnTo>
                    <a:pt x="1302800" y="6082"/>
                  </a:lnTo>
                  <a:lnTo>
                    <a:pt x="1369016" y="10726"/>
                  </a:lnTo>
                  <a:lnTo>
                    <a:pt x="1435929" y="16713"/>
                  </a:lnTo>
                  <a:lnTo>
                    <a:pt x="1502703" y="23984"/>
                  </a:lnTo>
                  <a:lnTo>
                    <a:pt x="1568532" y="32436"/>
                  </a:lnTo>
                  <a:lnTo>
                    <a:pt x="1633346" y="42034"/>
                  </a:lnTo>
                  <a:lnTo>
                    <a:pt x="1697076" y="52741"/>
                  </a:lnTo>
                  <a:lnTo>
                    <a:pt x="1759652" y="64521"/>
                  </a:lnTo>
                  <a:lnTo>
                    <a:pt x="1821005" y="77338"/>
                  </a:lnTo>
                  <a:lnTo>
                    <a:pt x="1881065" y="91155"/>
                  </a:lnTo>
                  <a:lnTo>
                    <a:pt x="1939764" y="105935"/>
                  </a:lnTo>
                  <a:lnTo>
                    <a:pt x="1997031" y="121644"/>
                  </a:lnTo>
                  <a:lnTo>
                    <a:pt x="2052797" y="138244"/>
                  </a:lnTo>
                  <a:lnTo>
                    <a:pt x="2106992" y="155698"/>
                  </a:lnTo>
                  <a:lnTo>
                    <a:pt x="2159548" y="173972"/>
                  </a:lnTo>
                  <a:lnTo>
                    <a:pt x="2210395" y="193028"/>
                  </a:lnTo>
                  <a:lnTo>
                    <a:pt x="2259463" y="212830"/>
                  </a:lnTo>
                  <a:lnTo>
                    <a:pt x="2306684" y="233342"/>
                  </a:lnTo>
                  <a:lnTo>
                    <a:pt x="2351986" y="254527"/>
                  </a:lnTo>
                  <a:lnTo>
                    <a:pt x="2395302" y="276349"/>
                  </a:lnTo>
                  <a:lnTo>
                    <a:pt x="2436562" y="298772"/>
                  </a:lnTo>
                  <a:lnTo>
                    <a:pt x="2475696" y="321760"/>
                  </a:lnTo>
                  <a:lnTo>
                    <a:pt x="2512635" y="345276"/>
                  </a:lnTo>
                  <a:lnTo>
                    <a:pt x="2547309" y="369284"/>
                  </a:lnTo>
                  <a:lnTo>
                    <a:pt x="2579650" y="393747"/>
                  </a:lnTo>
                  <a:lnTo>
                    <a:pt x="2609586" y="418630"/>
                  </a:lnTo>
                  <a:lnTo>
                    <a:pt x="2661972" y="469508"/>
                  </a:lnTo>
                  <a:lnTo>
                    <a:pt x="2703911" y="521627"/>
                  </a:lnTo>
                  <a:lnTo>
                    <a:pt x="2734848" y="574697"/>
                  </a:lnTo>
                  <a:lnTo>
                    <a:pt x="2754228" y="628427"/>
                  </a:lnTo>
                  <a:lnTo>
                    <a:pt x="2761494" y="682527"/>
                  </a:lnTo>
                  <a:lnTo>
                    <a:pt x="2760412" y="709625"/>
                  </a:lnTo>
                  <a:lnTo>
                    <a:pt x="2748781" y="762570"/>
                  </a:lnTo>
                  <a:lnTo>
                    <a:pt x="2725048" y="812857"/>
                  </a:lnTo>
                  <a:lnTo>
                    <a:pt x="2689814" y="860313"/>
                  </a:lnTo>
                  <a:lnTo>
                    <a:pt x="2643681" y="904760"/>
                  </a:lnTo>
                  <a:lnTo>
                    <a:pt x="2587248" y="946024"/>
                  </a:lnTo>
                  <a:lnTo>
                    <a:pt x="2521117" y="983929"/>
                  </a:lnTo>
                  <a:lnTo>
                    <a:pt x="2484603" y="1001567"/>
                  </a:lnTo>
                  <a:lnTo>
                    <a:pt x="2445890" y="1018300"/>
                  </a:lnTo>
                  <a:lnTo>
                    <a:pt x="2405053" y="1034105"/>
                  </a:lnTo>
                  <a:lnTo>
                    <a:pt x="2362168" y="1048960"/>
                  </a:lnTo>
                  <a:lnTo>
                    <a:pt x="2317309" y="1062844"/>
                  </a:lnTo>
                  <a:lnTo>
                    <a:pt x="2270551" y="1075735"/>
                  </a:lnTo>
                  <a:lnTo>
                    <a:pt x="2221970" y="1087610"/>
                  </a:lnTo>
                  <a:lnTo>
                    <a:pt x="2171641" y="1098448"/>
                  </a:lnTo>
                  <a:lnTo>
                    <a:pt x="2119639" y="1108227"/>
                  </a:lnTo>
                  <a:lnTo>
                    <a:pt x="2066040" y="1116925"/>
                  </a:lnTo>
                  <a:lnTo>
                    <a:pt x="2010917" y="1124520"/>
                  </a:lnTo>
                  <a:lnTo>
                    <a:pt x="1954347" y="1130989"/>
                  </a:lnTo>
                  <a:lnTo>
                    <a:pt x="1896405" y="1136312"/>
                  </a:lnTo>
                  <a:lnTo>
                    <a:pt x="1837165" y="1140466"/>
                  </a:lnTo>
                  <a:lnTo>
                    <a:pt x="1776704" y="1143428"/>
                  </a:lnTo>
                  <a:lnTo>
                    <a:pt x="1715095" y="1145178"/>
                  </a:lnTo>
                  <a:lnTo>
                    <a:pt x="1652415" y="1145693"/>
                  </a:lnTo>
                  <a:lnTo>
                    <a:pt x="1588738" y="1144952"/>
                  </a:lnTo>
                  <a:lnTo>
                    <a:pt x="1524139" y="1142932"/>
                  </a:lnTo>
                  <a:lnTo>
                    <a:pt x="1458694" y="1139611"/>
                  </a:lnTo>
                  <a:lnTo>
                    <a:pt x="1392478" y="1134967"/>
                  </a:lnTo>
                  <a:lnTo>
                    <a:pt x="1325566" y="1128979"/>
                  </a:lnTo>
                  <a:lnTo>
                    <a:pt x="1258780" y="1121709"/>
                  </a:lnTo>
                  <a:lnTo>
                    <a:pt x="1192942" y="1113257"/>
                  </a:lnTo>
                  <a:lnTo>
                    <a:pt x="1128120" y="1103659"/>
                  </a:lnTo>
                  <a:lnTo>
                    <a:pt x="1064383" y="1092952"/>
                  </a:lnTo>
                  <a:lnTo>
                    <a:pt x="1001801" y="1081172"/>
                  </a:lnTo>
                  <a:lnTo>
                    <a:pt x="940443" y="1068355"/>
                  </a:lnTo>
                  <a:lnTo>
                    <a:pt x="880379" y="1054538"/>
                  </a:lnTo>
                  <a:lnTo>
                    <a:pt x="821678" y="1039758"/>
                  </a:lnTo>
                  <a:lnTo>
                    <a:pt x="764409" y="1024049"/>
                  </a:lnTo>
                  <a:lnTo>
                    <a:pt x="708642" y="1007449"/>
                  </a:lnTo>
                  <a:lnTo>
                    <a:pt x="654445" y="989995"/>
                  </a:lnTo>
                  <a:lnTo>
                    <a:pt x="601890" y="971721"/>
                  </a:lnTo>
                  <a:lnTo>
                    <a:pt x="551043" y="952665"/>
                  </a:lnTo>
                  <a:lnTo>
                    <a:pt x="501976" y="932863"/>
                  </a:lnTo>
                  <a:lnTo>
                    <a:pt x="454758" y="912351"/>
                  </a:lnTo>
                  <a:lnTo>
                    <a:pt x="409457" y="891166"/>
                  </a:lnTo>
                  <a:lnTo>
                    <a:pt x="366144" y="869344"/>
                  </a:lnTo>
                  <a:lnTo>
                    <a:pt x="324887" y="846921"/>
                  </a:lnTo>
                  <a:lnTo>
                    <a:pt x="285757" y="823933"/>
                  </a:lnTo>
                  <a:lnTo>
                    <a:pt x="248821" y="800417"/>
                  </a:lnTo>
                  <a:lnTo>
                    <a:pt x="214150" y="776409"/>
                  </a:lnTo>
                  <a:lnTo>
                    <a:pt x="181814" y="751946"/>
                  </a:lnTo>
                  <a:lnTo>
                    <a:pt x="151881" y="727063"/>
                  </a:lnTo>
                  <a:lnTo>
                    <a:pt x="99502" y="676185"/>
                  </a:lnTo>
                  <a:lnTo>
                    <a:pt x="57570" y="624066"/>
                  </a:lnTo>
                  <a:lnTo>
                    <a:pt x="26639" y="570996"/>
                  </a:lnTo>
                  <a:lnTo>
                    <a:pt x="7264" y="517266"/>
                  </a:lnTo>
                  <a:lnTo>
                    <a:pt x="0" y="463165"/>
                  </a:lnTo>
                  <a:lnTo>
                    <a:pt x="1083" y="436067"/>
                  </a:lnTo>
                  <a:close/>
                </a:path>
              </a:pathLst>
            </a:custGeom>
            <a:ln w="28575">
              <a:solidFill>
                <a:srgbClr val="56CF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7" name="object 3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958583" y="1368552"/>
              <a:ext cx="1016520" cy="918972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167372" y="1492021"/>
              <a:ext cx="594398" cy="528802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6985244" y="1394466"/>
              <a:ext cx="913130" cy="817244"/>
            </a:xfrm>
            <a:custGeom>
              <a:avLst/>
              <a:gdLst/>
              <a:ahLst/>
              <a:cxnLst/>
              <a:rect l="l" t="t" r="r" b="b"/>
              <a:pathLst>
                <a:path w="913129" h="817244">
                  <a:moveTo>
                    <a:pt x="466465" y="0"/>
                  </a:moveTo>
                  <a:lnTo>
                    <a:pt x="416238" y="1146"/>
                  </a:lnTo>
                  <a:lnTo>
                    <a:pt x="366610" y="5947"/>
                  </a:lnTo>
                  <a:lnTo>
                    <a:pt x="318058" y="14337"/>
                  </a:lnTo>
                  <a:lnTo>
                    <a:pt x="271056" y="26255"/>
                  </a:lnTo>
                  <a:lnTo>
                    <a:pt x="226080" y="41636"/>
                  </a:lnTo>
                  <a:lnTo>
                    <a:pt x="183606" y="60416"/>
                  </a:lnTo>
                  <a:lnTo>
                    <a:pt x="144111" y="82532"/>
                  </a:lnTo>
                  <a:lnTo>
                    <a:pt x="108068" y="107921"/>
                  </a:lnTo>
                  <a:lnTo>
                    <a:pt x="75955" y="136518"/>
                  </a:lnTo>
                  <a:lnTo>
                    <a:pt x="45042" y="172671"/>
                  </a:lnTo>
                  <a:lnTo>
                    <a:pt x="22180" y="210372"/>
                  </a:lnTo>
                  <a:lnTo>
                    <a:pt x="7216" y="249114"/>
                  </a:lnTo>
                  <a:lnTo>
                    <a:pt x="0" y="288392"/>
                  </a:lnTo>
                  <a:lnTo>
                    <a:pt x="378" y="327699"/>
                  </a:lnTo>
                  <a:lnTo>
                    <a:pt x="8200" y="366531"/>
                  </a:lnTo>
                  <a:lnTo>
                    <a:pt x="23315" y="404382"/>
                  </a:lnTo>
                  <a:lnTo>
                    <a:pt x="45569" y="440745"/>
                  </a:lnTo>
                  <a:lnTo>
                    <a:pt x="74812" y="475114"/>
                  </a:lnTo>
                  <a:lnTo>
                    <a:pt x="110892" y="506985"/>
                  </a:lnTo>
                  <a:lnTo>
                    <a:pt x="153657" y="535851"/>
                  </a:lnTo>
                  <a:lnTo>
                    <a:pt x="202955" y="561206"/>
                  </a:lnTo>
                  <a:lnTo>
                    <a:pt x="138185" y="816984"/>
                  </a:lnTo>
                  <a:lnTo>
                    <a:pt x="363991" y="606291"/>
                  </a:lnTo>
                  <a:lnTo>
                    <a:pt x="418793" y="611593"/>
                  </a:lnTo>
                  <a:lnTo>
                    <a:pt x="473345" y="612431"/>
                  </a:lnTo>
                  <a:lnTo>
                    <a:pt x="527115" y="608953"/>
                  </a:lnTo>
                  <a:lnTo>
                    <a:pt x="579572" y="601307"/>
                  </a:lnTo>
                  <a:lnTo>
                    <a:pt x="630183" y="589639"/>
                  </a:lnTo>
                  <a:lnTo>
                    <a:pt x="678416" y="574095"/>
                  </a:lnTo>
                  <a:lnTo>
                    <a:pt x="723741" y="554825"/>
                  </a:lnTo>
                  <a:lnTo>
                    <a:pt x="765624" y="531973"/>
                  </a:lnTo>
                  <a:lnTo>
                    <a:pt x="803534" y="505688"/>
                  </a:lnTo>
                  <a:lnTo>
                    <a:pt x="836939" y="476116"/>
                  </a:lnTo>
                  <a:lnTo>
                    <a:pt x="867852" y="439963"/>
                  </a:lnTo>
                  <a:lnTo>
                    <a:pt x="890714" y="402262"/>
                  </a:lnTo>
                  <a:lnTo>
                    <a:pt x="905678" y="363519"/>
                  </a:lnTo>
                  <a:lnTo>
                    <a:pt x="912894" y="324239"/>
                  </a:lnTo>
                  <a:lnTo>
                    <a:pt x="912516" y="284926"/>
                  </a:lnTo>
                  <a:lnTo>
                    <a:pt x="904693" y="246088"/>
                  </a:lnTo>
                  <a:lnTo>
                    <a:pt x="889579" y="208228"/>
                  </a:lnTo>
                  <a:lnTo>
                    <a:pt x="867325" y="171853"/>
                  </a:lnTo>
                  <a:lnTo>
                    <a:pt x="838082" y="137467"/>
                  </a:lnTo>
                  <a:lnTo>
                    <a:pt x="802002" y="105576"/>
                  </a:lnTo>
                  <a:lnTo>
                    <a:pt x="759237" y="76686"/>
                  </a:lnTo>
                  <a:lnTo>
                    <a:pt x="709939" y="51301"/>
                  </a:lnTo>
                  <a:lnTo>
                    <a:pt x="663851" y="33224"/>
                  </a:lnTo>
                  <a:lnTo>
                    <a:pt x="615984" y="19119"/>
                  </a:lnTo>
                  <a:lnTo>
                    <a:pt x="566814" y="8923"/>
                  </a:lnTo>
                  <a:lnTo>
                    <a:pt x="516815" y="2570"/>
                  </a:lnTo>
                  <a:lnTo>
                    <a:pt x="466465" y="0"/>
                  </a:lnTo>
                  <a:close/>
                </a:path>
              </a:pathLst>
            </a:custGeom>
            <a:solidFill>
              <a:srgbClr val="56CF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0" name="object 40"/>
          <p:cNvSpPr txBox="1"/>
          <p:nvPr/>
        </p:nvSpPr>
        <p:spPr>
          <a:xfrm>
            <a:off x="7304658" y="1562861"/>
            <a:ext cx="27432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5" dirty="0">
                <a:solidFill>
                  <a:srgbClr val="FFFFFF"/>
                </a:solidFill>
                <a:latin typeface="Arial MT"/>
                <a:cs typeface="Arial MT"/>
              </a:rPr>
              <a:t>P1</a:t>
            </a:r>
            <a:endParaRPr sz="1600">
              <a:latin typeface="Arial MT"/>
              <a:cs typeface="Arial MT"/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2491739" y="1299972"/>
            <a:ext cx="1016635" cy="919480"/>
            <a:chOff x="2491739" y="1299972"/>
            <a:chExt cx="1016635" cy="919480"/>
          </a:xfrm>
        </p:grpSpPr>
        <p:pic>
          <p:nvPicPr>
            <p:cNvPr id="42" name="object 4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491739" y="1299972"/>
              <a:ext cx="1016520" cy="918972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700527" y="1423441"/>
              <a:ext cx="594398" cy="528802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2518400" y="1325886"/>
              <a:ext cx="913130" cy="817244"/>
            </a:xfrm>
            <a:custGeom>
              <a:avLst/>
              <a:gdLst/>
              <a:ahLst/>
              <a:cxnLst/>
              <a:rect l="l" t="t" r="r" b="b"/>
              <a:pathLst>
                <a:path w="913129" h="817244">
                  <a:moveTo>
                    <a:pt x="466465" y="0"/>
                  </a:moveTo>
                  <a:lnTo>
                    <a:pt x="416238" y="1146"/>
                  </a:lnTo>
                  <a:lnTo>
                    <a:pt x="366610" y="5947"/>
                  </a:lnTo>
                  <a:lnTo>
                    <a:pt x="318058" y="14337"/>
                  </a:lnTo>
                  <a:lnTo>
                    <a:pt x="271056" y="26255"/>
                  </a:lnTo>
                  <a:lnTo>
                    <a:pt x="226080" y="41636"/>
                  </a:lnTo>
                  <a:lnTo>
                    <a:pt x="183606" y="60416"/>
                  </a:lnTo>
                  <a:lnTo>
                    <a:pt x="144111" y="82532"/>
                  </a:lnTo>
                  <a:lnTo>
                    <a:pt x="108068" y="107921"/>
                  </a:lnTo>
                  <a:lnTo>
                    <a:pt x="75955" y="136518"/>
                  </a:lnTo>
                  <a:lnTo>
                    <a:pt x="45042" y="172671"/>
                  </a:lnTo>
                  <a:lnTo>
                    <a:pt x="22180" y="210372"/>
                  </a:lnTo>
                  <a:lnTo>
                    <a:pt x="7216" y="249114"/>
                  </a:lnTo>
                  <a:lnTo>
                    <a:pt x="0" y="288392"/>
                  </a:lnTo>
                  <a:lnTo>
                    <a:pt x="378" y="327699"/>
                  </a:lnTo>
                  <a:lnTo>
                    <a:pt x="8200" y="366531"/>
                  </a:lnTo>
                  <a:lnTo>
                    <a:pt x="23315" y="404382"/>
                  </a:lnTo>
                  <a:lnTo>
                    <a:pt x="45569" y="440745"/>
                  </a:lnTo>
                  <a:lnTo>
                    <a:pt x="74812" y="475114"/>
                  </a:lnTo>
                  <a:lnTo>
                    <a:pt x="110892" y="506985"/>
                  </a:lnTo>
                  <a:lnTo>
                    <a:pt x="153657" y="535851"/>
                  </a:lnTo>
                  <a:lnTo>
                    <a:pt x="202955" y="561206"/>
                  </a:lnTo>
                  <a:lnTo>
                    <a:pt x="138185" y="816984"/>
                  </a:lnTo>
                  <a:lnTo>
                    <a:pt x="363991" y="606291"/>
                  </a:lnTo>
                  <a:lnTo>
                    <a:pt x="418793" y="611593"/>
                  </a:lnTo>
                  <a:lnTo>
                    <a:pt x="473345" y="612431"/>
                  </a:lnTo>
                  <a:lnTo>
                    <a:pt x="527115" y="608953"/>
                  </a:lnTo>
                  <a:lnTo>
                    <a:pt x="579572" y="601307"/>
                  </a:lnTo>
                  <a:lnTo>
                    <a:pt x="630183" y="589639"/>
                  </a:lnTo>
                  <a:lnTo>
                    <a:pt x="678416" y="574095"/>
                  </a:lnTo>
                  <a:lnTo>
                    <a:pt x="723741" y="554825"/>
                  </a:lnTo>
                  <a:lnTo>
                    <a:pt x="765624" y="531973"/>
                  </a:lnTo>
                  <a:lnTo>
                    <a:pt x="803534" y="505688"/>
                  </a:lnTo>
                  <a:lnTo>
                    <a:pt x="836939" y="476116"/>
                  </a:lnTo>
                  <a:lnTo>
                    <a:pt x="867852" y="439963"/>
                  </a:lnTo>
                  <a:lnTo>
                    <a:pt x="890714" y="402262"/>
                  </a:lnTo>
                  <a:lnTo>
                    <a:pt x="905678" y="363519"/>
                  </a:lnTo>
                  <a:lnTo>
                    <a:pt x="912894" y="324239"/>
                  </a:lnTo>
                  <a:lnTo>
                    <a:pt x="912516" y="284926"/>
                  </a:lnTo>
                  <a:lnTo>
                    <a:pt x="904693" y="246088"/>
                  </a:lnTo>
                  <a:lnTo>
                    <a:pt x="889579" y="208228"/>
                  </a:lnTo>
                  <a:lnTo>
                    <a:pt x="867325" y="171853"/>
                  </a:lnTo>
                  <a:lnTo>
                    <a:pt x="838082" y="137467"/>
                  </a:lnTo>
                  <a:lnTo>
                    <a:pt x="802002" y="105576"/>
                  </a:lnTo>
                  <a:lnTo>
                    <a:pt x="759237" y="76686"/>
                  </a:lnTo>
                  <a:lnTo>
                    <a:pt x="709939" y="51301"/>
                  </a:lnTo>
                  <a:lnTo>
                    <a:pt x="663851" y="33224"/>
                  </a:lnTo>
                  <a:lnTo>
                    <a:pt x="615984" y="19119"/>
                  </a:lnTo>
                  <a:lnTo>
                    <a:pt x="566814" y="8923"/>
                  </a:lnTo>
                  <a:lnTo>
                    <a:pt x="516815" y="2570"/>
                  </a:lnTo>
                  <a:lnTo>
                    <a:pt x="466465" y="0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5" name="object 45"/>
          <p:cNvSpPr txBox="1"/>
          <p:nvPr/>
        </p:nvSpPr>
        <p:spPr>
          <a:xfrm>
            <a:off x="2836926" y="1493900"/>
            <a:ext cx="27432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5" dirty="0">
                <a:latin typeface="Arial MT"/>
                <a:cs typeface="Arial MT"/>
              </a:rPr>
              <a:t>P2</a:t>
            </a:r>
            <a:endParaRPr sz="1600">
              <a:latin typeface="Arial MT"/>
              <a:cs typeface="Arial MT"/>
            </a:endParaRPr>
          </a:p>
        </p:txBody>
      </p:sp>
      <p:grpSp>
        <p:nvGrpSpPr>
          <p:cNvPr id="46" name="object 46"/>
          <p:cNvGrpSpPr/>
          <p:nvPr/>
        </p:nvGrpSpPr>
        <p:grpSpPr>
          <a:xfrm>
            <a:off x="7127747" y="4005084"/>
            <a:ext cx="1035050" cy="911860"/>
            <a:chOff x="7127747" y="4005084"/>
            <a:chExt cx="1035050" cy="911860"/>
          </a:xfrm>
        </p:grpSpPr>
        <p:pic>
          <p:nvPicPr>
            <p:cNvPr id="47" name="object 4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127747" y="4005084"/>
              <a:ext cx="1034808" cy="911339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356347" y="4323613"/>
              <a:ext cx="594398" cy="528802"/>
            </a:xfrm>
            <a:prstGeom prst="rect">
              <a:avLst/>
            </a:prstGeom>
          </p:spPr>
        </p:pic>
        <p:sp>
          <p:nvSpPr>
            <p:cNvPr id="49" name="object 49"/>
            <p:cNvSpPr/>
            <p:nvPr/>
          </p:nvSpPr>
          <p:spPr>
            <a:xfrm>
              <a:off x="7153528" y="4031868"/>
              <a:ext cx="933450" cy="808355"/>
            </a:xfrm>
            <a:custGeom>
              <a:avLst/>
              <a:gdLst/>
              <a:ahLst/>
              <a:cxnLst/>
              <a:rect l="l" t="t" r="r" b="b"/>
              <a:pathLst>
                <a:path w="933450" h="808354">
                  <a:moveTo>
                    <a:pt x="0" y="0"/>
                  </a:moveTo>
                  <a:lnTo>
                    <a:pt x="161417" y="279526"/>
                  </a:lnTo>
                  <a:lnTo>
                    <a:pt x="119700" y="309742"/>
                  </a:lnTo>
                  <a:lnTo>
                    <a:pt x="84917" y="342893"/>
                  </a:lnTo>
                  <a:lnTo>
                    <a:pt x="57239" y="378464"/>
                  </a:lnTo>
                  <a:lnTo>
                    <a:pt x="36836" y="415939"/>
                  </a:lnTo>
                  <a:lnTo>
                    <a:pt x="23878" y="454800"/>
                  </a:lnTo>
                  <a:lnTo>
                    <a:pt x="18537" y="494533"/>
                  </a:lnTo>
                  <a:lnTo>
                    <a:pt x="20981" y="534620"/>
                  </a:lnTo>
                  <a:lnTo>
                    <a:pt x="31382" y="574544"/>
                  </a:lnTo>
                  <a:lnTo>
                    <a:pt x="49911" y="613790"/>
                  </a:lnTo>
                  <a:lnTo>
                    <a:pt x="72243" y="646317"/>
                  </a:lnTo>
                  <a:lnTo>
                    <a:pt x="99431" y="676265"/>
                  </a:lnTo>
                  <a:lnTo>
                    <a:pt x="131028" y="703504"/>
                  </a:lnTo>
                  <a:lnTo>
                    <a:pt x="166591" y="727905"/>
                  </a:lnTo>
                  <a:lnTo>
                    <a:pt x="205674" y="749337"/>
                  </a:lnTo>
                  <a:lnTo>
                    <a:pt x="247833" y="767672"/>
                  </a:lnTo>
                  <a:lnTo>
                    <a:pt x="292623" y="782780"/>
                  </a:lnTo>
                  <a:lnTo>
                    <a:pt x="339601" y="794530"/>
                  </a:lnTo>
                  <a:lnTo>
                    <a:pt x="388321" y="802794"/>
                  </a:lnTo>
                  <a:lnTo>
                    <a:pt x="438338" y="807441"/>
                  </a:lnTo>
                  <a:lnTo>
                    <a:pt x="489208" y="808343"/>
                  </a:lnTo>
                  <a:lnTo>
                    <a:pt x="540487" y="805368"/>
                  </a:lnTo>
                  <a:lnTo>
                    <a:pt x="591730" y="798388"/>
                  </a:lnTo>
                  <a:lnTo>
                    <a:pt x="642493" y="787272"/>
                  </a:lnTo>
                  <a:lnTo>
                    <a:pt x="694584" y="771006"/>
                  </a:lnTo>
                  <a:lnTo>
                    <a:pt x="742199" y="750998"/>
                  </a:lnTo>
                  <a:lnTo>
                    <a:pt x="785096" y="727621"/>
                  </a:lnTo>
                  <a:lnTo>
                    <a:pt x="823034" y="701247"/>
                  </a:lnTo>
                  <a:lnTo>
                    <a:pt x="855769" y="672246"/>
                  </a:lnTo>
                  <a:lnTo>
                    <a:pt x="883059" y="640990"/>
                  </a:lnTo>
                  <a:lnTo>
                    <a:pt x="904664" y="607852"/>
                  </a:lnTo>
                  <a:lnTo>
                    <a:pt x="929845" y="537410"/>
                  </a:lnTo>
                  <a:lnTo>
                    <a:pt x="932938" y="500850"/>
                  </a:lnTo>
                  <a:lnTo>
                    <a:pt x="929375" y="463892"/>
                  </a:lnTo>
                  <a:lnTo>
                    <a:pt x="918916" y="426909"/>
                  </a:lnTo>
                  <a:lnTo>
                    <a:pt x="901319" y="390270"/>
                  </a:lnTo>
                  <a:lnTo>
                    <a:pt x="878986" y="357744"/>
                  </a:lnTo>
                  <a:lnTo>
                    <a:pt x="851798" y="327796"/>
                  </a:lnTo>
                  <a:lnTo>
                    <a:pt x="820201" y="300557"/>
                  </a:lnTo>
                  <a:lnTo>
                    <a:pt x="784638" y="276156"/>
                  </a:lnTo>
                  <a:lnTo>
                    <a:pt x="745555" y="254724"/>
                  </a:lnTo>
                  <a:lnTo>
                    <a:pt x="703396" y="236389"/>
                  </a:lnTo>
                  <a:lnTo>
                    <a:pt x="658606" y="221281"/>
                  </a:lnTo>
                  <a:lnTo>
                    <a:pt x="611628" y="209531"/>
                  </a:lnTo>
                  <a:lnTo>
                    <a:pt x="562908" y="201267"/>
                  </a:lnTo>
                  <a:lnTo>
                    <a:pt x="512891" y="196620"/>
                  </a:lnTo>
                  <a:lnTo>
                    <a:pt x="462021" y="195718"/>
                  </a:lnTo>
                  <a:lnTo>
                    <a:pt x="410742" y="198693"/>
                  </a:lnTo>
                  <a:lnTo>
                    <a:pt x="359499" y="205673"/>
                  </a:lnTo>
                  <a:lnTo>
                    <a:pt x="308737" y="2167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B6C4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0" name="object 50"/>
          <p:cNvSpPr txBox="1"/>
          <p:nvPr/>
        </p:nvSpPr>
        <p:spPr>
          <a:xfrm>
            <a:off x="7493000" y="4395342"/>
            <a:ext cx="27432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5" dirty="0">
                <a:solidFill>
                  <a:srgbClr val="FFFFFF"/>
                </a:solidFill>
                <a:latin typeface="Arial MT"/>
                <a:cs typeface="Arial MT"/>
              </a:rPr>
              <a:t>P3</a:t>
            </a:r>
            <a:endParaRPr sz="1600">
              <a:latin typeface="Arial MT"/>
              <a:cs typeface="Arial MT"/>
            </a:endParaRPr>
          </a:p>
        </p:txBody>
      </p:sp>
      <p:grpSp>
        <p:nvGrpSpPr>
          <p:cNvPr id="51" name="object 51"/>
          <p:cNvGrpSpPr/>
          <p:nvPr/>
        </p:nvGrpSpPr>
        <p:grpSpPr>
          <a:xfrm>
            <a:off x="6748526" y="210565"/>
            <a:ext cx="4762500" cy="432434"/>
            <a:chOff x="6748526" y="210565"/>
            <a:chExt cx="4762500" cy="432434"/>
          </a:xfrm>
        </p:grpSpPr>
        <p:sp>
          <p:nvSpPr>
            <p:cNvPr id="52" name="object 52"/>
            <p:cNvSpPr/>
            <p:nvPr/>
          </p:nvSpPr>
          <p:spPr>
            <a:xfrm>
              <a:off x="6761226" y="223265"/>
              <a:ext cx="4737100" cy="407034"/>
            </a:xfrm>
            <a:custGeom>
              <a:avLst/>
              <a:gdLst/>
              <a:ahLst/>
              <a:cxnLst/>
              <a:rect l="l" t="t" r="r" b="b"/>
              <a:pathLst>
                <a:path w="4737100" h="407034">
                  <a:moveTo>
                    <a:pt x="0" y="67817"/>
                  </a:moveTo>
                  <a:lnTo>
                    <a:pt x="5328" y="41415"/>
                  </a:lnTo>
                  <a:lnTo>
                    <a:pt x="19859" y="19859"/>
                  </a:lnTo>
                  <a:lnTo>
                    <a:pt x="41415" y="5328"/>
                  </a:lnTo>
                  <a:lnTo>
                    <a:pt x="67818" y="0"/>
                  </a:lnTo>
                  <a:lnTo>
                    <a:pt x="4668774" y="0"/>
                  </a:lnTo>
                  <a:lnTo>
                    <a:pt x="4695176" y="5328"/>
                  </a:lnTo>
                  <a:lnTo>
                    <a:pt x="4716732" y="19859"/>
                  </a:lnTo>
                  <a:lnTo>
                    <a:pt x="4731263" y="41415"/>
                  </a:lnTo>
                  <a:lnTo>
                    <a:pt x="4736592" y="67817"/>
                  </a:lnTo>
                  <a:lnTo>
                    <a:pt x="4736592" y="339089"/>
                  </a:lnTo>
                  <a:lnTo>
                    <a:pt x="4731263" y="365492"/>
                  </a:lnTo>
                  <a:lnTo>
                    <a:pt x="4716732" y="387048"/>
                  </a:lnTo>
                  <a:lnTo>
                    <a:pt x="4695176" y="401579"/>
                  </a:lnTo>
                  <a:lnTo>
                    <a:pt x="4668774" y="406907"/>
                  </a:lnTo>
                  <a:lnTo>
                    <a:pt x="67818" y="406907"/>
                  </a:lnTo>
                  <a:lnTo>
                    <a:pt x="41415" y="401579"/>
                  </a:lnTo>
                  <a:lnTo>
                    <a:pt x="19859" y="387048"/>
                  </a:lnTo>
                  <a:lnTo>
                    <a:pt x="5328" y="365492"/>
                  </a:lnTo>
                  <a:lnTo>
                    <a:pt x="0" y="339089"/>
                  </a:lnTo>
                  <a:lnTo>
                    <a:pt x="0" y="67817"/>
                  </a:lnTo>
                  <a:close/>
                </a:path>
              </a:pathLst>
            </a:custGeom>
            <a:ln w="25400">
              <a:solidFill>
                <a:srgbClr val="4F81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8822436" y="292607"/>
              <a:ext cx="1569720" cy="264160"/>
            </a:xfrm>
            <a:custGeom>
              <a:avLst/>
              <a:gdLst/>
              <a:ahLst/>
              <a:cxnLst/>
              <a:rect l="l" t="t" r="r" b="b"/>
              <a:pathLst>
                <a:path w="1569720" h="264159">
                  <a:moveTo>
                    <a:pt x="1525397" y="0"/>
                  </a:moveTo>
                  <a:lnTo>
                    <a:pt x="0" y="0"/>
                  </a:lnTo>
                  <a:lnTo>
                    <a:pt x="0" y="263652"/>
                  </a:lnTo>
                  <a:lnTo>
                    <a:pt x="1525397" y="263652"/>
                  </a:lnTo>
                  <a:lnTo>
                    <a:pt x="1569720" y="131826"/>
                  </a:lnTo>
                  <a:lnTo>
                    <a:pt x="1525397" y="0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4" name="object 54"/>
          <p:cNvSpPr txBox="1"/>
          <p:nvPr/>
        </p:nvSpPr>
        <p:spPr>
          <a:xfrm>
            <a:off x="8846566" y="325373"/>
            <a:ext cx="82169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10" dirty="0">
                <a:solidFill>
                  <a:srgbClr val="FFFFFF"/>
                </a:solidFill>
                <a:latin typeface="Arial"/>
                <a:cs typeface="Arial"/>
              </a:rPr>
              <a:t>Development</a:t>
            </a:r>
            <a:endParaRPr sz="1000">
              <a:latin typeface="Arial"/>
              <a:cs typeface="Arial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7618476" y="292608"/>
            <a:ext cx="1152525" cy="268605"/>
          </a:xfrm>
          <a:custGeom>
            <a:avLst/>
            <a:gdLst/>
            <a:ahLst/>
            <a:cxnLst/>
            <a:rect l="l" t="t" r="r" b="b"/>
            <a:pathLst>
              <a:path w="1152525" h="268605">
                <a:moveTo>
                  <a:pt x="1102741" y="0"/>
                </a:moveTo>
                <a:lnTo>
                  <a:pt x="0" y="0"/>
                </a:lnTo>
                <a:lnTo>
                  <a:pt x="0" y="268224"/>
                </a:lnTo>
                <a:lnTo>
                  <a:pt x="1102741" y="268224"/>
                </a:lnTo>
                <a:lnTo>
                  <a:pt x="1152144" y="134112"/>
                </a:lnTo>
                <a:lnTo>
                  <a:pt x="1102741" y="0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 txBox="1"/>
          <p:nvPr/>
        </p:nvSpPr>
        <p:spPr>
          <a:xfrm>
            <a:off x="7642097" y="327405"/>
            <a:ext cx="49784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dirty="0">
                <a:solidFill>
                  <a:srgbClr val="FFFFFF"/>
                </a:solidFill>
                <a:latin typeface="Arial"/>
                <a:cs typeface="Arial"/>
              </a:rPr>
              <a:t>Sprint</a:t>
            </a:r>
            <a:r>
              <a:rPr sz="1000" b="1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b="1" spc="-50" dirty="0">
                <a:solidFill>
                  <a:srgbClr val="FFFFFF"/>
                </a:solidFill>
                <a:latin typeface="Arial"/>
                <a:cs typeface="Arial"/>
              </a:rPr>
              <a:t>0</a:t>
            </a:r>
            <a:endParaRPr sz="1000">
              <a:latin typeface="Arial"/>
              <a:cs typeface="Arial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10443971" y="291084"/>
            <a:ext cx="981710" cy="268605"/>
          </a:xfrm>
          <a:custGeom>
            <a:avLst/>
            <a:gdLst/>
            <a:ahLst/>
            <a:cxnLst/>
            <a:rect l="l" t="t" r="r" b="b"/>
            <a:pathLst>
              <a:path w="981709" h="268605">
                <a:moveTo>
                  <a:pt x="932052" y="0"/>
                </a:moveTo>
                <a:lnTo>
                  <a:pt x="0" y="0"/>
                </a:lnTo>
                <a:lnTo>
                  <a:pt x="0" y="268224"/>
                </a:lnTo>
                <a:lnTo>
                  <a:pt x="932052" y="268224"/>
                </a:lnTo>
                <a:lnTo>
                  <a:pt x="981455" y="134112"/>
                </a:lnTo>
                <a:lnTo>
                  <a:pt x="932052" y="0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 txBox="1"/>
          <p:nvPr/>
        </p:nvSpPr>
        <p:spPr>
          <a:xfrm>
            <a:off x="10540745" y="325881"/>
            <a:ext cx="39941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10" dirty="0">
                <a:solidFill>
                  <a:srgbClr val="FFFFFF"/>
                </a:solidFill>
                <a:latin typeface="Arial"/>
                <a:cs typeface="Arial"/>
              </a:rPr>
              <a:t>Indus.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59" name="object 59"/>
          <p:cNvGrpSpPr/>
          <p:nvPr/>
        </p:nvGrpSpPr>
        <p:grpSpPr>
          <a:xfrm>
            <a:off x="6806183" y="266700"/>
            <a:ext cx="843280" cy="381000"/>
            <a:chOff x="6806183" y="266700"/>
            <a:chExt cx="843280" cy="381000"/>
          </a:xfrm>
        </p:grpSpPr>
        <p:pic>
          <p:nvPicPr>
            <p:cNvPr id="60" name="object 60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806183" y="266700"/>
              <a:ext cx="842784" cy="370332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838187" y="278879"/>
              <a:ext cx="740689" cy="368820"/>
            </a:xfrm>
            <a:prstGeom prst="rect">
              <a:avLst/>
            </a:prstGeom>
          </p:spPr>
        </p:pic>
        <p:sp>
          <p:nvSpPr>
            <p:cNvPr id="62" name="object 62"/>
            <p:cNvSpPr/>
            <p:nvPr/>
          </p:nvSpPr>
          <p:spPr>
            <a:xfrm>
              <a:off x="6832091" y="292607"/>
              <a:ext cx="741045" cy="268605"/>
            </a:xfrm>
            <a:custGeom>
              <a:avLst/>
              <a:gdLst/>
              <a:ahLst/>
              <a:cxnLst/>
              <a:rect l="l" t="t" r="r" b="b"/>
              <a:pathLst>
                <a:path w="741045" h="268605">
                  <a:moveTo>
                    <a:pt x="691260" y="0"/>
                  </a:moveTo>
                  <a:lnTo>
                    <a:pt x="0" y="0"/>
                  </a:lnTo>
                  <a:lnTo>
                    <a:pt x="0" y="268224"/>
                  </a:lnTo>
                  <a:lnTo>
                    <a:pt x="691260" y="268224"/>
                  </a:lnTo>
                  <a:lnTo>
                    <a:pt x="740663" y="134112"/>
                  </a:lnTo>
                  <a:lnTo>
                    <a:pt x="691260" y="0"/>
                  </a:lnTo>
                  <a:close/>
                </a:path>
              </a:pathLst>
            </a:custGeom>
            <a:solidFill>
              <a:srgbClr val="006F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3" name="object 63"/>
          <p:cNvSpPr txBox="1"/>
          <p:nvPr/>
        </p:nvSpPr>
        <p:spPr>
          <a:xfrm>
            <a:off x="6928866" y="327152"/>
            <a:ext cx="51117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10" dirty="0">
                <a:solidFill>
                  <a:srgbClr val="FFFFFF"/>
                </a:solidFill>
                <a:latin typeface="Arial"/>
                <a:cs typeface="Arial"/>
              </a:rPr>
              <a:t>Ideation</a:t>
            </a:r>
            <a:endParaRPr sz="1000">
              <a:latin typeface="Arial"/>
              <a:cs typeface="Arial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2960242" y="2763773"/>
            <a:ext cx="145923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1000" dirty="0">
                <a:latin typeface="Arial MT"/>
                <a:cs typeface="Arial MT"/>
              </a:rPr>
              <a:t>Example:</a:t>
            </a:r>
            <a:r>
              <a:rPr sz="1000" spc="-35" dirty="0">
                <a:latin typeface="Arial MT"/>
                <a:cs typeface="Arial MT"/>
              </a:rPr>
              <a:t> </a:t>
            </a:r>
            <a:r>
              <a:rPr sz="1000" dirty="0">
                <a:latin typeface="Arial MT"/>
                <a:cs typeface="Arial MT"/>
              </a:rPr>
              <a:t>fires</a:t>
            </a:r>
            <a:r>
              <a:rPr sz="1000" spc="-35" dirty="0">
                <a:latin typeface="Arial MT"/>
                <a:cs typeface="Arial MT"/>
              </a:rPr>
              <a:t> </a:t>
            </a:r>
            <a:r>
              <a:rPr sz="1000" spc="-10" dirty="0">
                <a:latin typeface="Arial MT"/>
                <a:cs typeface="Arial MT"/>
              </a:rPr>
              <a:t>predictions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65" name="object 65"/>
          <p:cNvSpPr/>
          <p:nvPr/>
        </p:nvSpPr>
        <p:spPr>
          <a:xfrm>
            <a:off x="2662174" y="2625851"/>
            <a:ext cx="1872614" cy="2559050"/>
          </a:xfrm>
          <a:custGeom>
            <a:avLst/>
            <a:gdLst/>
            <a:ahLst/>
            <a:cxnLst/>
            <a:rect l="l" t="t" r="r" b="b"/>
            <a:pathLst>
              <a:path w="1872614" h="2559050">
                <a:moveTo>
                  <a:pt x="205740" y="230632"/>
                </a:moveTo>
                <a:lnTo>
                  <a:pt x="193040" y="224282"/>
                </a:lnTo>
                <a:lnTo>
                  <a:pt x="129540" y="192532"/>
                </a:lnTo>
                <a:lnTo>
                  <a:pt x="129540" y="224282"/>
                </a:lnTo>
                <a:lnTo>
                  <a:pt x="12700" y="224282"/>
                </a:lnTo>
                <a:lnTo>
                  <a:pt x="12700" y="0"/>
                </a:lnTo>
                <a:lnTo>
                  <a:pt x="0" y="0"/>
                </a:lnTo>
                <a:lnTo>
                  <a:pt x="0" y="234188"/>
                </a:lnTo>
                <a:lnTo>
                  <a:pt x="2794" y="236982"/>
                </a:lnTo>
                <a:lnTo>
                  <a:pt x="129540" y="236982"/>
                </a:lnTo>
                <a:lnTo>
                  <a:pt x="129540" y="268732"/>
                </a:lnTo>
                <a:lnTo>
                  <a:pt x="193040" y="236982"/>
                </a:lnTo>
                <a:lnTo>
                  <a:pt x="205740" y="230632"/>
                </a:lnTo>
                <a:close/>
              </a:path>
              <a:path w="1872614" h="2559050">
                <a:moveTo>
                  <a:pt x="1872361" y="2037080"/>
                </a:moveTo>
                <a:lnTo>
                  <a:pt x="1869567" y="2034286"/>
                </a:lnTo>
                <a:lnTo>
                  <a:pt x="1556258" y="2034286"/>
                </a:lnTo>
                <a:lnTo>
                  <a:pt x="1556258" y="2046986"/>
                </a:lnTo>
                <a:lnTo>
                  <a:pt x="1859661" y="2046986"/>
                </a:lnTo>
                <a:lnTo>
                  <a:pt x="1859661" y="2514600"/>
                </a:lnTo>
                <a:lnTo>
                  <a:pt x="1713611" y="2514600"/>
                </a:lnTo>
                <a:lnTo>
                  <a:pt x="1713611" y="2482850"/>
                </a:lnTo>
                <a:lnTo>
                  <a:pt x="1637411" y="2520950"/>
                </a:lnTo>
                <a:lnTo>
                  <a:pt x="1713611" y="2559050"/>
                </a:lnTo>
                <a:lnTo>
                  <a:pt x="1713611" y="2527300"/>
                </a:lnTo>
                <a:lnTo>
                  <a:pt x="1869567" y="2527300"/>
                </a:lnTo>
                <a:lnTo>
                  <a:pt x="1872361" y="2524506"/>
                </a:lnTo>
                <a:lnTo>
                  <a:pt x="1872361" y="2520950"/>
                </a:lnTo>
                <a:lnTo>
                  <a:pt x="1872361" y="2514600"/>
                </a:lnTo>
                <a:lnTo>
                  <a:pt x="1872361" y="2046986"/>
                </a:lnTo>
                <a:lnTo>
                  <a:pt x="1872361" y="2040636"/>
                </a:lnTo>
                <a:lnTo>
                  <a:pt x="1872361" y="2037080"/>
                </a:lnTo>
                <a:close/>
              </a:path>
            </a:pathLst>
          </a:custGeom>
          <a:solidFill>
            <a:srgbClr val="497D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 txBox="1"/>
          <p:nvPr/>
        </p:nvSpPr>
        <p:spPr>
          <a:xfrm>
            <a:off x="2482088" y="5054346"/>
            <a:ext cx="168148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dirty="0">
                <a:latin typeface="Arial MT"/>
                <a:cs typeface="Arial MT"/>
              </a:rPr>
              <a:t>Example:</a:t>
            </a:r>
            <a:r>
              <a:rPr sz="1000" spc="-35" dirty="0">
                <a:latin typeface="Arial MT"/>
                <a:cs typeface="Arial MT"/>
              </a:rPr>
              <a:t> </a:t>
            </a:r>
            <a:r>
              <a:rPr sz="1000" dirty="0">
                <a:latin typeface="Arial MT"/>
                <a:cs typeface="Arial MT"/>
              </a:rPr>
              <a:t>fire</a:t>
            </a:r>
            <a:r>
              <a:rPr sz="1000" spc="-35" dirty="0">
                <a:latin typeface="Arial MT"/>
                <a:cs typeface="Arial MT"/>
              </a:rPr>
              <a:t> </a:t>
            </a:r>
            <a:r>
              <a:rPr sz="1000" dirty="0">
                <a:latin typeface="Arial MT"/>
                <a:cs typeface="Arial MT"/>
              </a:rPr>
              <a:t>cause</a:t>
            </a:r>
            <a:r>
              <a:rPr sz="1000" spc="-35" dirty="0">
                <a:latin typeface="Arial MT"/>
                <a:cs typeface="Arial MT"/>
              </a:rPr>
              <a:t> </a:t>
            </a:r>
            <a:r>
              <a:rPr sz="1000" spc="-10" dirty="0">
                <a:latin typeface="Arial MT"/>
                <a:cs typeface="Arial MT"/>
              </a:rPr>
              <a:t>detection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67" name="object 6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553845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z="1300" spc="-25" dirty="0">
                <a:solidFill>
                  <a:srgbClr val="00396F"/>
                </a:solidFill>
                <a:latin typeface="Arial MT"/>
                <a:cs typeface="Arial MT"/>
              </a:rPr>
              <a:t>12</a:t>
            </a:fld>
            <a:endParaRPr sz="13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96620" y="1551305"/>
            <a:ext cx="2552700" cy="0"/>
          </a:xfrm>
          <a:custGeom>
            <a:avLst/>
            <a:gdLst/>
            <a:ahLst/>
            <a:cxnLst/>
            <a:rect l="l" t="t" r="r" b="b"/>
            <a:pathLst>
              <a:path w="2552700">
                <a:moveTo>
                  <a:pt x="0" y="0"/>
                </a:moveTo>
                <a:lnTo>
                  <a:pt x="2552319" y="0"/>
                </a:lnTo>
              </a:path>
            </a:pathLst>
          </a:custGeom>
          <a:ln w="53848">
            <a:solidFill>
              <a:srgbClr val="497D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274564" y="1551305"/>
            <a:ext cx="2395855" cy="0"/>
          </a:xfrm>
          <a:custGeom>
            <a:avLst/>
            <a:gdLst/>
            <a:ahLst/>
            <a:cxnLst/>
            <a:rect l="l" t="t" r="r" b="b"/>
            <a:pathLst>
              <a:path w="2395854">
                <a:moveTo>
                  <a:pt x="0" y="0"/>
                </a:moveTo>
                <a:lnTo>
                  <a:pt x="2395728" y="0"/>
                </a:lnTo>
              </a:path>
            </a:pathLst>
          </a:custGeom>
          <a:ln w="53848">
            <a:solidFill>
              <a:srgbClr val="497D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427726" y="3135629"/>
            <a:ext cx="2232660" cy="2087880"/>
          </a:xfrm>
          <a:custGeom>
            <a:avLst/>
            <a:gdLst/>
            <a:ahLst/>
            <a:cxnLst/>
            <a:rect l="l" t="t" r="r" b="b"/>
            <a:pathLst>
              <a:path w="2232659" h="2087879">
                <a:moveTo>
                  <a:pt x="0" y="81280"/>
                </a:moveTo>
                <a:lnTo>
                  <a:pt x="6377" y="49613"/>
                </a:lnTo>
                <a:lnTo>
                  <a:pt x="23780" y="23780"/>
                </a:lnTo>
                <a:lnTo>
                  <a:pt x="49613" y="6377"/>
                </a:lnTo>
                <a:lnTo>
                  <a:pt x="81279" y="0"/>
                </a:lnTo>
                <a:lnTo>
                  <a:pt x="2151379" y="0"/>
                </a:lnTo>
                <a:lnTo>
                  <a:pt x="2183046" y="6377"/>
                </a:lnTo>
                <a:lnTo>
                  <a:pt x="2208879" y="23780"/>
                </a:lnTo>
                <a:lnTo>
                  <a:pt x="2226282" y="49613"/>
                </a:lnTo>
                <a:lnTo>
                  <a:pt x="2232659" y="81280"/>
                </a:lnTo>
                <a:lnTo>
                  <a:pt x="2232659" y="2006600"/>
                </a:lnTo>
                <a:lnTo>
                  <a:pt x="2226282" y="2038266"/>
                </a:lnTo>
                <a:lnTo>
                  <a:pt x="2208879" y="2064099"/>
                </a:lnTo>
                <a:lnTo>
                  <a:pt x="2183046" y="2081502"/>
                </a:lnTo>
                <a:lnTo>
                  <a:pt x="2151379" y="2087880"/>
                </a:lnTo>
                <a:lnTo>
                  <a:pt x="81279" y="2087880"/>
                </a:lnTo>
                <a:lnTo>
                  <a:pt x="49613" y="2081502"/>
                </a:lnTo>
                <a:lnTo>
                  <a:pt x="23780" y="2064099"/>
                </a:lnTo>
                <a:lnTo>
                  <a:pt x="6377" y="2038266"/>
                </a:lnTo>
                <a:lnTo>
                  <a:pt x="0" y="2006600"/>
                </a:lnTo>
                <a:lnTo>
                  <a:pt x="0" y="81280"/>
                </a:lnTo>
                <a:close/>
              </a:path>
            </a:pathLst>
          </a:custGeom>
          <a:ln w="25400">
            <a:solidFill>
              <a:srgbClr val="C0504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474589" y="3286505"/>
            <a:ext cx="2113915" cy="11849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18110" marR="12065" indent="-106045" algn="just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120650" algn="l"/>
              </a:tabLst>
            </a:pPr>
            <a:r>
              <a:rPr sz="1050" dirty="0">
                <a:latin typeface="Arial MT"/>
                <a:cs typeface="Arial MT"/>
              </a:rPr>
              <a:t>Advises</a:t>
            </a:r>
            <a:r>
              <a:rPr sz="1050" spc="-35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on</a:t>
            </a:r>
            <a:r>
              <a:rPr sz="1050" spc="-25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the</a:t>
            </a:r>
            <a:r>
              <a:rPr sz="1050" spc="-20" dirty="0">
                <a:latin typeface="Arial MT"/>
                <a:cs typeface="Arial MT"/>
              </a:rPr>
              <a:t> </a:t>
            </a:r>
            <a:r>
              <a:rPr sz="1050" b="1" dirty="0">
                <a:latin typeface="Arial"/>
                <a:cs typeface="Arial"/>
              </a:rPr>
              <a:t>data</a:t>
            </a:r>
            <a:r>
              <a:rPr sz="1050" b="1" spc="-35" dirty="0">
                <a:latin typeface="Arial"/>
                <a:cs typeface="Arial"/>
              </a:rPr>
              <a:t> </a:t>
            </a:r>
            <a:r>
              <a:rPr sz="1050" b="1" dirty="0">
                <a:latin typeface="Arial"/>
                <a:cs typeface="Arial"/>
              </a:rPr>
              <a:t>approach</a:t>
            </a:r>
            <a:r>
              <a:rPr sz="1050" b="1" spc="-45" dirty="0">
                <a:latin typeface="Arial"/>
                <a:cs typeface="Arial"/>
              </a:rPr>
              <a:t> </a:t>
            </a:r>
            <a:r>
              <a:rPr sz="1050" spc="-25" dirty="0">
                <a:latin typeface="Arial MT"/>
                <a:cs typeface="Arial MT"/>
              </a:rPr>
              <a:t>to 	</a:t>
            </a:r>
            <a:r>
              <a:rPr sz="1050" dirty="0">
                <a:latin typeface="Arial MT"/>
                <a:cs typeface="Arial MT"/>
              </a:rPr>
              <a:t>be</a:t>
            </a:r>
            <a:r>
              <a:rPr sz="1050" spc="-20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preferred</a:t>
            </a:r>
            <a:r>
              <a:rPr sz="1050" spc="-20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if</a:t>
            </a:r>
            <a:r>
              <a:rPr sz="1050" spc="-20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necessary</a:t>
            </a:r>
            <a:r>
              <a:rPr sz="1050" spc="-30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–</a:t>
            </a:r>
            <a:r>
              <a:rPr sz="1050" spc="-15" dirty="0">
                <a:latin typeface="Arial MT"/>
                <a:cs typeface="Arial MT"/>
              </a:rPr>
              <a:t> </a:t>
            </a:r>
            <a:r>
              <a:rPr sz="1050" spc="-10" dirty="0">
                <a:latin typeface="Arial MT"/>
                <a:cs typeface="Arial MT"/>
              </a:rPr>
              <a:t>study 	</a:t>
            </a:r>
            <a:r>
              <a:rPr sz="1050" dirty="0">
                <a:latin typeface="Arial MT"/>
                <a:cs typeface="Arial MT"/>
              </a:rPr>
              <a:t>of</a:t>
            </a:r>
            <a:r>
              <a:rPr sz="1050" spc="-25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the</a:t>
            </a:r>
            <a:r>
              <a:rPr sz="1050" spc="-15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state</a:t>
            </a:r>
            <a:r>
              <a:rPr sz="1050" spc="-30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of</a:t>
            </a:r>
            <a:r>
              <a:rPr sz="1050" spc="-20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the</a:t>
            </a:r>
            <a:r>
              <a:rPr sz="1050" spc="-15" dirty="0">
                <a:latin typeface="Arial MT"/>
                <a:cs typeface="Arial MT"/>
              </a:rPr>
              <a:t> </a:t>
            </a:r>
            <a:r>
              <a:rPr sz="1050" spc="-25" dirty="0">
                <a:latin typeface="Arial MT"/>
                <a:cs typeface="Arial MT"/>
              </a:rPr>
              <a:t>art</a:t>
            </a:r>
            <a:endParaRPr sz="1050">
              <a:latin typeface="Arial MT"/>
              <a:cs typeface="Arial MT"/>
            </a:endParaRPr>
          </a:p>
          <a:p>
            <a:pPr marL="118110" marR="5080" indent="-106045">
              <a:lnSpc>
                <a:spcPct val="100000"/>
              </a:lnSpc>
              <a:spcBef>
                <a:spcPts val="300"/>
              </a:spcBef>
              <a:buChar char="•"/>
              <a:tabLst>
                <a:tab pos="120650" algn="l"/>
              </a:tabLst>
            </a:pPr>
            <a:r>
              <a:rPr sz="1050" dirty="0">
                <a:latin typeface="Arial MT"/>
                <a:cs typeface="Arial MT"/>
              </a:rPr>
              <a:t>Ensures</a:t>
            </a:r>
            <a:r>
              <a:rPr sz="1050" spc="-30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the</a:t>
            </a:r>
            <a:r>
              <a:rPr sz="1050" spc="-15" dirty="0">
                <a:latin typeface="Arial MT"/>
                <a:cs typeface="Arial MT"/>
              </a:rPr>
              <a:t> </a:t>
            </a:r>
            <a:r>
              <a:rPr sz="1050" b="1" dirty="0">
                <a:latin typeface="Arial"/>
                <a:cs typeface="Arial"/>
              </a:rPr>
              <a:t>technical</a:t>
            </a:r>
            <a:r>
              <a:rPr sz="1050" b="1" spc="-45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feasibility 	</a:t>
            </a:r>
            <a:r>
              <a:rPr sz="1050" dirty="0">
                <a:latin typeface="Arial MT"/>
                <a:cs typeface="Arial MT"/>
              </a:rPr>
              <a:t>of</a:t>
            </a:r>
            <a:r>
              <a:rPr sz="1050" spc="-20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the</a:t>
            </a:r>
            <a:r>
              <a:rPr sz="1050" spc="-15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ambition,</a:t>
            </a:r>
            <a:r>
              <a:rPr sz="1050" spc="-40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in</a:t>
            </a:r>
            <a:r>
              <a:rPr sz="1050" spc="-10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terms</a:t>
            </a:r>
            <a:r>
              <a:rPr sz="1050" spc="-35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of</a:t>
            </a:r>
            <a:r>
              <a:rPr sz="1050" spc="-20" dirty="0">
                <a:latin typeface="Arial MT"/>
                <a:cs typeface="Arial MT"/>
              </a:rPr>
              <a:t> </a:t>
            </a:r>
            <a:r>
              <a:rPr sz="1050" spc="-10" dirty="0">
                <a:latin typeface="Arial MT"/>
                <a:cs typeface="Arial MT"/>
              </a:rPr>
              <a:t>model 	(depending</a:t>
            </a:r>
            <a:r>
              <a:rPr sz="1050" spc="-15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on</a:t>
            </a:r>
            <a:r>
              <a:rPr sz="1050" spc="-30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the</a:t>
            </a:r>
            <a:r>
              <a:rPr sz="1050" spc="-20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quality</a:t>
            </a:r>
            <a:r>
              <a:rPr sz="1050" spc="-30" dirty="0">
                <a:latin typeface="Arial MT"/>
                <a:cs typeface="Arial MT"/>
              </a:rPr>
              <a:t> </a:t>
            </a:r>
            <a:r>
              <a:rPr sz="1050" spc="-25" dirty="0">
                <a:latin typeface="Arial MT"/>
                <a:cs typeface="Arial MT"/>
              </a:rPr>
              <a:t>and 	</a:t>
            </a:r>
            <a:r>
              <a:rPr sz="1050" dirty="0">
                <a:latin typeface="Arial MT"/>
                <a:cs typeface="Arial MT"/>
              </a:rPr>
              <a:t>quantity</a:t>
            </a:r>
            <a:r>
              <a:rPr sz="1050" spc="-40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of</a:t>
            </a:r>
            <a:r>
              <a:rPr sz="1050" spc="-35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the</a:t>
            </a:r>
            <a:r>
              <a:rPr sz="1050" spc="-30" dirty="0">
                <a:latin typeface="Arial MT"/>
                <a:cs typeface="Arial MT"/>
              </a:rPr>
              <a:t> </a:t>
            </a:r>
            <a:r>
              <a:rPr sz="1050" spc="-10" dirty="0">
                <a:latin typeface="Arial MT"/>
                <a:cs typeface="Arial MT"/>
              </a:rPr>
              <a:t>data)</a:t>
            </a:r>
            <a:endParaRPr sz="1050">
              <a:latin typeface="Arial MT"/>
              <a:cs typeface="Arial MT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13766" y="3135629"/>
            <a:ext cx="2232660" cy="2087880"/>
          </a:xfrm>
          <a:custGeom>
            <a:avLst/>
            <a:gdLst/>
            <a:ahLst/>
            <a:cxnLst/>
            <a:rect l="l" t="t" r="r" b="b"/>
            <a:pathLst>
              <a:path w="2232660" h="2087879">
                <a:moveTo>
                  <a:pt x="0" y="81280"/>
                </a:moveTo>
                <a:lnTo>
                  <a:pt x="6384" y="49613"/>
                </a:lnTo>
                <a:lnTo>
                  <a:pt x="23795" y="23780"/>
                </a:lnTo>
                <a:lnTo>
                  <a:pt x="49618" y="6377"/>
                </a:lnTo>
                <a:lnTo>
                  <a:pt x="81241" y="0"/>
                </a:lnTo>
                <a:lnTo>
                  <a:pt x="2151379" y="0"/>
                </a:lnTo>
                <a:lnTo>
                  <a:pt x="2183046" y="6377"/>
                </a:lnTo>
                <a:lnTo>
                  <a:pt x="2208879" y="23780"/>
                </a:lnTo>
                <a:lnTo>
                  <a:pt x="2226282" y="49613"/>
                </a:lnTo>
                <a:lnTo>
                  <a:pt x="2232660" y="81280"/>
                </a:lnTo>
                <a:lnTo>
                  <a:pt x="2232660" y="2006600"/>
                </a:lnTo>
                <a:lnTo>
                  <a:pt x="2226282" y="2038266"/>
                </a:lnTo>
                <a:lnTo>
                  <a:pt x="2208879" y="2064099"/>
                </a:lnTo>
                <a:lnTo>
                  <a:pt x="2183046" y="2081502"/>
                </a:lnTo>
                <a:lnTo>
                  <a:pt x="2151379" y="2087880"/>
                </a:lnTo>
                <a:lnTo>
                  <a:pt x="81241" y="2087880"/>
                </a:lnTo>
                <a:lnTo>
                  <a:pt x="49618" y="2081502"/>
                </a:lnTo>
                <a:lnTo>
                  <a:pt x="23795" y="2064099"/>
                </a:lnTo>
                <a:lnTo>
                  <a:pt x="6384" y="2038266"/>
                </a:lnTo>
                <a:lnTo>
                  <a:pt x="0" y="2006600"/>
                </a:lnTo>
                <a:lnTo>
                  <a:pt x="0" y="81280"/>
                </a:lnTo>
                <a:close/>
              </a:path>
            </a:pathLst>
          </a:custGeom>
          <a:ln w="25400">
            <a:solidFill>
              <a:srgbClr val="C0504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60654" y="3249320"/>
            <a:ext cx="2014220" cy="1534795"/>
          </a:xfrm>
          <a:prstGeom prst="rect">
            <a:avLst/>
          </a:prstGeom>
        </p:spPr>
        <p:txBody>
          <a:bodyPr vert="horz" wrap="square" lIns="0" tIns="50165" rIns="0" bIns="0" rtlCol="0">
            <a:spAutoFit/>
          </a:bodyPr>
          <a:lstStyle/>
          <a:p>
            <a:pPr marL="118745" indent="-106045">
              <a:lnSpc>
                <a:spcPct val="100000"/>
              </a:lnSpc>
              <a:spcBef>
                <a:spcPts val="395"/>
              </a:spcBef>
              <a:buChar char="•"/>
              <a:tabLst>
                <a:tab pos="118745" algn="l"/>
              </a:tabLst>
            </a:pPr>
            <a:r>
              <a:rPr sz="1050" dirty="0">
                <a:latin typeface="Arial MT"/>
                <a:cs typeface="Arial MT"/>
              </a:rPr>
              <a:t>Performs</a:t>
            </a:r>
            <a:r>
              <a:rPr sz="1050" spc="-50" dirty="0">
                <a:latin typeface="Arial MT"/>
                <a:cs typeface="Arial MT"/>
              </a:rPr>
              <a:t> </a:t>
            </a:r>
            <a:r>
              <a:rPr sz="1050" b="1" dirty="0">
                <a:latin typeface="Arial"/>
                <a:cs typeface="Arial"/>
              </a:rPr>
              <a:t>data</a:t>
            </a:r>
            <a:r>
              <a:rPr sz="1050" b="1" spc="-25" dirty="0">
                <a:latin typeface="Arial"/>
                <a:cs typeface="Arial"/>
              </a:rPr>
              <a:t> </a:t>
            </a:r>
            <a:r>
              <a:rPr sz="1050" b="1" dirty="0">
                <a:latin typeface="Arial"/>
                <a:cs typeface="Arial"/>
              </a:rPr>
              <a:t>quality</a:t>
            </a:r>
            <a:r>
              <a:rPr sz="1050" b="1" spc="-25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analysis</a:t>
            </a:r>
            <a:endParaRPr sz="1050">
              <a:latin typeface="Arial"/>
              <a:cs typeface="Arial"/>
            </a:endParaRPr>
          </a:p>
          <a:p>
            <a:pPr marL="118745" indent="-106045">
              <a:lnSpc>
                <a:spcPct val="100000"/>
              </a:lnSpc>
              <a:spcBef>
                <a:spcPts val="300"/>
              </a:spcBef>
              <a:buChar char="•"/>
              <a:tabLst>
                <a:tab pos="118745" algn="l"/>
              </a:tabLst>
            </a:pPr>
            <a:r>
              <a:rPr sz="1050" spc="-10" dirty="0">
                <a:latin typeface="Arial MT"/>
                <a:cs typeface="Arial MT"/>
              </a:rPr>
              <a:t>Pre-</a:t>
            </a:r>
            <a:r>
              <a:rPr sz="1050" dirty="0">
                <a:latin typeface="Arial MT"/>
                <a:cs typeface="Arial MT"/>
              </a:rPr>
              <a:t>qualifies</a:t>
            </a:r>
            <a:r>
              <a:rPr sz="1050" spc="-50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the</a:t>
            </a:r>
            <a:r>
              <a:rPr sz="1050" spc="-20" dirty="0">
                <a:latin typeface="Arial MT"/>
                <a:cs typeface="Arial MT"/>
              </a:rPr>
              <a:t> </a:t>
            </a:r>
            <a:r>
              <a:rPr sz="1050" b="1" dirty="0">
                <a:latin typeface="Arial"/>
                <a:cs typeface="Arial"/>
              </a:rPr>
              <a:t>data</a:t>
            </a:r>
            <a:r>
              <a:rPr sz="1050" b="1" spc="-35" dirty="0">
                <a:latin typeface="Arial"/>
                <a:cs typeface="Arial"/>
              </a:rPr>
              <a:t> </a:t>
            </a:r>
            <a:r>
              <a:rPr sz="1050" b="1" spc="-20" dirty="0">
                <a:latin typeface="Arial"/>
                <a:cs typeface="Arial"/>
              </a:rPr>
              <a:t>model</a:t>
            </a:r>
            <a:endParaRPr sz="1050">
              <a:latin typeface="Arial"/>
              <a:cs typeface="Arial"/>
            </a:endParaRPr>
          </a:p>
          <a:p>
            <a:pPr marL="118745" indent="-106045">
              <a:lnSpc>
                <a:spcPct val="100000"/>
              </a:lnSpc>
              <a:spcBef>
                <a:spcPts val="300"/>
              </a:spcBef>
              <a:buChar char="•"/>
              <a:tabLst>
                <a:tab pos="118745" algn="l"/>
              </a:tabLst>
            </a:pPr>
            <a:r>
              <a:rPr sz="1050" dirty="0">
                <a:latin typeface="Arial MT"/>
                <a:cs typeface="Arial MT"/>
              </a:rPr>
              <a:t>Sets</a:t>
            </a:r>
            <a:r>
              <a:rPr sz="1050" spc="-30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up</a:t>
            </a:r>
            <a:r>
              <a:rPr sz="1050" spc="-15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its</a:t>
            </a:r>
            <a:r>
              <a:rPr sz="1050" spc="-20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dev</a:t>
            </a:r>
            <a:r>
              <a:rPr sz="1050" spc="-15" dirty="0">
                <a:latin typeface="Arial MT"/>
                <a:cs typeface="Arial MT"/>
              </a:rPr>
              <a:t> </a:t>
            </a:r>
            <a:r>
              <a:rPr sz="1050" spc="-10" dirty="0">
                <a:latin typeface="Arial MT"/>
                <a:cs typeface="Arial MT"/>
              </a:rPr>
              <a:t>environment</a:t>
            </a:r>
            <a:endParaRPr sz="10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sz="1050" i="1" dirty="0">
                <a:latin typeface="Arial"/>
                <a:cs typeface="Arial"/>
              </a:rPr>
              <a:t>If</a:t>
            </a:r>
            <a:r>
              <a:rPr sz="1050" i="1" spc="-15" dirty="0">
                <a:latin typeface="Arial"/>
                <a:cs typeface="Arial"/>
              </a:rPr>
              <a:t> </a:t>
            </a:r>
            <a:r>
              <a:rPr sz="1050" i="1" dirty="0">
                <a:latin typeface="Arial"/>
                <a:cs typeface="Arial"/>
              </a:rPr>
              <a:t>Tech</a:t>
            </a:r>
            <a:r>
              <a:rPr sz="1050" i="1" spc="-25" dirty="0">
                <a:latin typeface="Arial"/>
                <a:cs typeface="Arial"/>
              </a:rPr>
              <a:t> </a:t>
            </a:r>
            <a:r>
              <a:rPr sz="1050" i="1" spc="-10" dirty="0">
                <a:latin typeface="Arial"/>
                <a:cs typeface="Arial"/>
              </a:rPr>
              <a:t>Lead:</a:t>
            </a:r>
            <a:endParaRPr sz="1050">
              <a:latin typeface="Arial"/>
              <a:cs typeface="Arial"/>
            </a:endParaRPr>
          </a:p>
          <a:p>
            <a:pPr marL="182245" marR="114935" indent="-170180">
              <a:lnSpc>
                <a:spcPct val="100000"/>
              </a:lnSpc>
              <a:spcBef>
                <a:spcPts val="300"/>
              </a:spcBef>
              <a:buChar char="•"/>
              <a:tabLst>
                <a:tab pos="184785" algn="l"/>
              </a:tabLst>
            </a:pPr>
            <a:r>
              <a:rPr sz="1050" dirty="0">
                <a:latin typeface="Arial MT"/>
                <a:cs typeface="Arial MT"/>
              </a:rPr>
              <a:t>Helps</a:t>
            </a:r>
            <a:r>
              <a:rPr sz="1050" spc="-35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define</a:t>
            </a:r>
            <a:r>
              <a:rPr sz="1050" spc="-35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the</a:t>
            </a:r>
            <a:r>
              <a:rPr sz="1050" spc="-25" dirty="0">
                <a:latin typeface="Arial MT"/>
                <a:cs typeface="Arial MT"/>
              </a:rPr>
              <a:t> </a:t>
            </a:r>
            <a:r>
              <a:rPr sz="1050" b="1" spc="-10" dirty="0">
                <a:latin typeface="Arial"/>
                <a:cs typeface="Arial"/>
              </a:rPr>
              <a:t>macro 	</a:t>
            </a:r>
            <a:r>
              <a:rPr sz="1050" b="1" dirty="0">
                <a:latin typeface="Arial"/>
                <a:cs typeface="Arial"/>
              </a:rPr>
              <a:t>architectur</a:t>
            </a:r>
            <a:r>
              <a:rPr sz="1050" dirty="0">
                <a:latin typeface="Arial MT"/>
                <a:cs typeface="Arial MT"/>
              </a:rPr>
              <a:t>e</a:t>
            </a:r>
            <a:r>
              <a:rPr sz="1050" spc="-40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of</a:t>
            </a:r>
            <a:r>
              <a:rPr sz="1050" spc="-30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the</a:t>
            </a:r>
            <a:r>
              <a:rPr sz="1050" spc="-20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use</a:t>
            </a:r>
            <a:r>
              <a:rPr sz="1050" spc="-35" dirty="0">
                <a:latin typeface="Arial MT"/>
                <a:cs typeface="Arial MT"/>
              </a:rPr>
              <a:t> </a:t>
            </a:r>
            <a:r>
              <a:rPr sz="1050" spc="-20" dirty="0">
                <a:latin typeface="Arial MT"/>
                <a:cs typeface="Arial MT"/>
              </a:rPr>
              <a:t>case</a:t>
            </a:r>
            <a:endParaRPr sz="1050">
              <a:latin typeface="Arial MT"/>
              <a:cs typeface="Arial MT"/>
            </a:endParaRPr>
          </a:p>
          <a:p>
            <a:pPr marL="182245" marR="292100" indent="-170180">
              <a:lnSpc>
                <a:spcPct val="100000"/>
              </a:lnSpc>
              <a:spcBef>
                <a:spcPts val="305"/>
              </a:spcBef>
              <a:buChar char="•"/>
              <a:tabLst>
                <a:tab pos="184785" algn="l"/>
              </a:tabLst>
            </a:pPr>
            <a:r>
              <a:rPr sz="1050" dirty="0">
                <a:latin typeface="Arial MT"/>
                <a:cs typeface="Arial MT"/>
              </a:rPr>
              <a:t>Ensures</a:t>
            </a:r>
            <a:r>
              <a:rPr sz="1050" spc="-35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the</a:t>
            </a:r>
            <a:r>
              <a:rPr sz="1050" spc="-15" dirty="0">
                <a:latin typeface="Arial MT"/>
                <a:cs typeface="Arial MT"/>
              </a:rPr>
              <a:t> </a:t>
            </a:r>
            <a:r>
              <a:rPr sz="1050" b="1" spc="-10" dirty="0">
                <a:latin typeface="Arial"/>
                <a:cs typeface="Arial"/>
              </a:rPr>
              <a:t>technical 	</a:t>
            </a:r>
            <a:r>
              <a:rPr sz="1050" b="1" dirty="0">
                <a:latin typeface="Arial"/>
                <a:cs typeface="Arial"/>
              </a:rPr>
              <a:t>feasibility</a:t>
            </a:r>
            <a:r>
              <a:rPr sz="1050" b="1" spc="-40" dirty="0">
                <a:latin typeface="Arial"/>
                <a:cs typeface="Arial"/>
              </a:rPr>
              <a:t> </a:t>
            </a:r>
            <a:r>
              <a:rPr sz="1050" dirty="0">
                <a:latin typeface="Arial MT"/>
                <a:cs typeface="Arial MT"/>
              </a:rPr>
              <a:t>of</a:t>
            </a:r>
            <a:r>
              <a:rPr sz="1050" spc="-30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the</a:t>
            </a:r>
            <a:r>
              <a:rPr sz="1050" spc="-25" dirty="0">
                <a:latin typeface="Arial MT"/>
                <a:cs typeface="Arial MT"/>
              </a:rPr>
              <a:t> </a:t>
            </a:r>
            <a:r>
              <a:rPr sz="1050" spc="-10" dirty="0">
                <a:latin typeface="Arial MT"/>
                <a:cs typeface="Arial MT"/>
              </a:rPr>
              <a:t>ambition</a:t>
            </a:r>
            <a:endParaRPr sz="1050">
              <a:latin typeface="Arial MT"/>
              <a:cs typeface="Arial MT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928366" y="3135629"/>
            <a:ext cx="2232660" cy="2087880"/>
          </a:xfrm>
          <a:custGeom>
            <a:avLst/>
            <a:gdLst/>
            <a:ahLst/>
            <a:cxnLst/>
            <a:rect l="l" t="t" r="r" b="b"/>
            <a:pathLst>
              <a:path w="2232660" h="2087879">
                <a:moveTo>
                  <a:pt x="0" y="81280"/>
                </a:moveTo>
                <a:lnTo>
                  <a:pt x="6377" y="49613"/>
                </a:lnTo>
                <a:lnTo>
                  <a:pt x="23780" y="23780"/>
                </a:lnTo>
                <a:lnTo>
                  <a:pt x="49613" y="6377"/>
                </a:lnTo>
                <a:lnTo>
                  <a:pt x="81279" y="0"/>
                </a:lnTo>
                <a:lnTo>
                  <a:pt x="2151380" y="0"/>
                </a:lnTo>
                <a:lnTo>
                  <a:pt x="2183046" y="6377"/>
                </a:lnTo>
                <a:lnTo>
                  <a:pt x="2208879" y="23780"/>
                </a:lnTo>
                <a:lnTo>
                  <a:pt x="2226282" y="49613"/>
                </a:lnTo>
                <a:lnTo>
                  <a:pt x="2232660" y="81280"/>
                </a:lnTo>
                <a:lnTo>
                  <a:pt x="2232660" y="2006600"/>
                </a:lnTo>
                <a:lnTo>
                  <a:pt x="2226282" y="2038266"/>
                </a:lnTo>
                <a:lnTo>
                  <a:pt x="2208879" y="2064099"/>
                </a:lnTo>
                <a:lnTo>
                  <a:pt x="2183046" y="2081502"/>
                </a:lnTo>
                <a:lnTo>
                  <a:pt x="2151380" y="2087880"/>
                </a:lnTo>
                <a:lnTo>
                  <a:pt x="81279" y="2087880"/>
                </a:lnTo>
                <a:lnTo>
                  <a:pt x="49613" y="2081502"/>
                </a:lnTo>
                <a:lnTo>
                  <a:pt x="23780" y="2064099"/>
                </a:lnTo>
                <a:lnTo>
                  <a:pt x="6377" y="2038266"/>
                </a:lnTo>
                <a:lnTo>
                  <a:pt x="0" y="2006600"/>
                </a:lnTo>
                <a:lnTo>
                  <a:pt x="0" y="81280"/>
                </a:lnTo>
                <a:close/>
              </a:path>
            </a:pathLst>
          </a:custGeom>
          <a:ln w="25400">
            <a:solidFill>
              <a:srgbClr val="C0504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974594" y="3286505"/>
            <a:ext cx="2119630" cy="193928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18110" marR="95250" indent="-106045" algn="just">
              <a:lnSpc>
                <a:spcPct val="100000"/>
              </a:lnSpc>
              <a:spcBef>
                <a:spcPts val="105"/>
              </a:spcBef>
              <a:buChar char="•"/>
              <a:tabLst>
                <a:tab pos="120650" algn="l"/>
              </a:tabLst>
            </a:pPr>
            <a:r>
              <a:rPr sz="1050" dirty="0">
                <a:latin typeface="Arial MT"/>
                <a:cs typeface="Arial MT"/>
              </a:rPr>
              <a:t>Details</a:t>
            </a:r>
            <a:r>
              <a:rPr sz="1050" spc="-40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with</a:t>
            </a:r>
            <a:r>
              <a:rPr sz="1050" spc="-30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the</a:t>
            </a:r>
            <a:r>
              <a:rPr sz="1050" spc="-25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business</a:t>
            </a:r>
            <a:r>
              <a:rPr sz="1050" spc="-40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the</a:t>
            </a:r>
            <a:r>
              <a:rPr sz="1050" spc="-35" dirty="0">
                <a:latin typeface="Arial MT"/>
                <a:cs typeface="Arial MT"/>
              </a:rPr>
              <a:t> </a:t>
            </a:r>
            <a:r>
              <a:rPr sz="1050" spc="-20" dirty="0">
                <a:latin typeface="Arial MT"/>
                <a:cs typeface="Arial MT"/>
              </a:rPr>
              <a:t>list 	</a:t>
            </a:r>
            <a:r>
              <a:rPr sz="1050" dirty="0">
                <a:latin typeface="Arial MT"/>
                <a:cs typeface="Arial MT"/>
              </a:rPr>
              <a:t>of</a:t>
            </a:r>
            <a:r>
              <a:rPr sz="1050" spc="5" dirty="0">
                <a:latin typeface="Arial MT"/>
                <a:cs typeface="Arial MT"/>
              </a:rPr>
              <a:t> </a:t>
            </a:r>
            <a:r>
              <a:rPr sz="1050" b="1" spc="-10" dirty="0">
                <a:latin typeface="Arial"/>
                <a:cs typeface="Arial"/>
              </a:rPr>
              <a:t>macro-features</a:t>
            </a:r>
            <a:endParaRPr sz="1050">
              <a:latin typeface="Arial"/>
              <a:cs typeface="Arial"/>
            </a:endParaRPr>
          </a:p>
          <a:p>
            <a:pPr marL="118745" indent="-106045">
              <a:lnSpc>
                <a:spcPct val="100000"/>
              </a:lnSpc>
              <a:spcBef>
                <a:spcPts val="300"/>
              </a:spcBef>
              <a:buChar char="•"/>
              <a:tabLst>
                <a:tab pos="118745" algn="l"/>
              </a:tabLst>
            </a:pPr>
            <a:r>
              <a:rPr sz="1050" dirty="0">
                <a:latin typeface="Arial MT"/>
                <a:cs typeface="Arial MT"/>
              </a:rPr>
              <a:t>Turns</a:t>
            </a:r>
            <a:r>
              <a:rPr sz="1050" spc="-35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the</a:t>
            </a:r>
            <a:r>
              <a:rPr sz="1050" spc="-25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product</a:t>
            </a:r>
            <a:r>
              <a:rPr sz="1050" spc="-35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vision</a:t>
            </a:r>
            <a:r>
              <a:rPr sz="1050" spc="-20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into</a:t>
            </a:r>
            <a:r>
              <a:rPr sz="1050" spc="-20" dirty="0">
                <a:latin typeface="Arial MT"/>
                <a:cs typeface="Arial MT"/>
              </a:rPr>
              <a:t> </a:t>
            </a:r>
            <a:r>
              <a:rPr sz="1050" spc="-50" dirty="0">
                <a:latin typeface="Arial MT"/>
                <a:cs typeface="Arial MT"/>
              </a:rPr>
              <a:t>a</a:t>
            </a:r>
            <a:endParaRPr sz="1050">
              <a:latin typeface="Arial MT"/>
              <a:cs typeface="Arial MT"/>
            </a:endParaRPr>
          </a:p>
          <a:p>
            <a:pPr marL="120650">
              <a:lnSpc>
                <a:spcPct val="100000"/>
              </a:lnSpc>
            </a:pPr>
            <a:r>
              <a:rPr sz="1050" b="1" spc="-10" dirty="0">
                <a:latin typeface="Arial"/>
                <a:cs typeface="Arial"/>
              </a:rPr>
              <a:t>mock-</a:t>
            </a:r>
            <a:r>
              <a:rPr sz="1050" b="1" spc="-25" dirty="0">
                <a:latin typeface="Arial"/>
                <a:cs typeface="Arial"/>
              </a:rPr>
              <a:t>up</a:t>
            </a:r>
            <a:endParaRPr sz="1050">
              <a:latin typeface="Arial"/>
              <a:cs typeface="Arial"/>
            </a:endParaRPr>
          </a:p>
          <a:p>
            <a:pPr marL="118110" marR="5080" indent="-106045" algn="just">
              <a:lnSpc>
                <a:spcPct val="100000"/>
              </a:lnSpc>
              <a:spcBef>
                <a:spcPts val="300"/>
              </a:spcBef>
              <a:buChar char="•"/>
              <a:tabLst>
                <a:tab pos="120650" algn="l"/>
              </a:tabLst>
            </a:pPr>
            <a:r>
              <a:rPr sz="1050" dirty="0">
                <a:latin typeface="Arial MT"/>
                <a:cs typeface="Arial MT"/>
              </a:rPr>
              <a:t>Identifies</a:t>
            </a:r>
            <a:r>
              <a:rPr sz="1050" spc="-40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the</a:t>
            </a:r>
            <a:r>
              <a:rPr sz="1050" spc="-10" dirty="0">
                <a:latin typeface="Arial MT"/>
                <a:cs typeface="Arial MT"/>
              </a:rPr>
              <a:t> </a:t>
            </a:r>
            <a:r>
              <a:rPr sz="1050" b="1" dirty="0">
                <a:latin typeface="Arial"/>
                <a:cs typeface="Arial"/>
              </a:rPr>
              <a:t>data</a:t>
            </a:r>
            <a:r>
              <a:rPr sz="1050" b="1" spc="-25" dirty="0">
                <a:latin typeface="Arial"/>
                <a:cs typeface="Arial"/>
              </a:rPr>
              <a:t> </a:t>
            </a:r>
            <a:r>
              <a:rPr sz="1050" b="1" dirty="0">
                <a:latin typeface="Arial"/>
                <a:cs typeface="Arial"/>
              </a:rPr>
              <a:t>needed</a:t>
            </a:r>
            <a:r>
              <a:rPr sz="1050" b="1" spc="-40" dirty="0">
                <a:latin typeface="Arial"/>
                <a:cs typeface="Arial"/>
              </a:rPr>
              <a:t> </a:t>
            </a:r>
            <a:r>
              <a:rPr sz="1050" dirty="0">
                <a:latin typeface="Arial MT"/>
                <a:cs typeface="Arial MT"/>
              </a:rPr>
              <a:t>for</a:t>
            </a:r>
            <a:r>
              <a:rPr sz="1050" spc="-30" dirty="0">
                <a:latin typeface="Arial MT"/>
                <a:cs typeface="Arial MT"/>
              </a:rPr>
              <a:t> </a:t>
            </a:r>
            <a:r>
              <a:rPr sz="1050" spc="-25" dirty="0">
                <a:latin typeface="Arial MT"/>
                <a:cs typeface="Arial MT"/>
              </a:rPr>
              <a:t>the 	</a:t>
            </a:r>
            <a:r>
              <a:rPr sz="1050" dirty="0">
                <a:latin typeface="Arial MT"/>
                <a:cs typeface="Arial MT"/>
              </a:rPr>
              <a:t>use</a:t>
            </a:r>
            <a:r>
              <a:rPr sz="1050" spc="-15" dirty="0">
                <a:latin typeface="Arial MT"/>
                <a:cs typeface="Arial MT"/>
              </a:rPr>
              <a:t> </a:t>
            </a:r>
            <a:r>
              <a:rPr sz="1050" spc="-20" dirty="0">
                <a:latin typeface="Arial MT"/>
                <a:cs typeface="Arial MT"/>
              </a:rPr>
              <a:t>case</a:t>
            </a:r>
            <a:endParaRPr sz="1050">
              <a:latin typeface="Arial MT"/>
              <a:cs typeface="Arial MT"/>
            </a:endParaRPr>
          </a:p>
          <a:p>
            <a:pPr marL="118745" marR="154305" indent="-106680" algn="just">
              <a:lnSpc>
                <a:spcPct val="100000"/>
              </a:lnSpc>
              <a:spcBef>
                <a:spcPts val="300"/>
              </a:spcBef>
              <a:buChar char="•"/>
              <a:tabLst>
                <a:tab pos="120650" algn="l"/>
              </a:tabLst>
            </a:pPr>
            <a:r>
              <a:rPr sz="1050" dirty="0">
                <a:latin typeface="Arial MT"/>
                <a:cs typeface="Arial MT"/>
              </a:rPr>
              <a:t>Defines</a:t>
            </a:r>
            <a:r>
              <a:rPr sz="1050" spc="-40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the</a:t>
            </a:r>
            <a:r>
              <a:rPr sz="1050" spc="-20" dirty="0">
                <a:latin typeface="Arial MT"/>
                <a:cs typeface="Arial MT"/>
              </a:rPr>
              <a:t> </a:t>
            </a:r>
            <a:r>
              <a:rPr sz="1050" b="1" dirty="0">
                <a:latin typeface="Arial"/>
                <a:cs typeface="Arial"/>
              </a:rPr>
              <a:t>business</a:t>
            </a:r>
            <a:r>
              <a:rPr sz="1050" b="1" spc="-45" dirty="0">
                <a:latin typeface="Arial"/>
                <a:cs typeface="Arial"/>
              </a:rPr>
              <a:t> </a:t>
            </a:r>
            <a:r>
              <a:rPr sz="1050" b="1" dirty="0">
                <a:latin typeface="Arial"/>
                <a:cs typeface="Arial"/>
              </a:rPr>
              <a:t>value</a:t>
            </a:r>
            <a:r>
              <a:rPr sz="1050" b="1" spc="-15" dirty="0">
                <a:latin typeface="Arial"/>
                <a:cs typeface="Arial"/>
              </a:rPr>
              <a:t> </a:t>
            </a:r>
            <a:r>
              <a:rPr sz="1050" spc="-25" dirty="0">
                <a:latin typeface="Arial MT"/>
                <a:cs typeface="Arial MT"/>
              </a:rPr>
              <a:t>of 	</a:t>
            </a:r>
            <a:r>
              <a:rPr sz="1050" b="1" spc="-10" dirty="0">
                <a:latin typeface="Arial"/>
                <a:cs typeface="Arial"/>
              </a:rPr>
              <a:t>macro-</a:t>
            </a:r>
            <a:r>
              <a:rPr sz="1050" b="1" dirty="0">
                <a:latin typeface="Arial"/>
                <a:cs typeface="Arial"/>
              </a:rPr>
              <a:t>features</a:t>
            </a:r>
            <a:r>
              <a:rPr sz="1050" b="1" spc="-35" dirty="0">
                <a:latin typeface="Arial"/>
                <a:cs typeface="Arial"/>
              </a:rPr>
              <a:t> </a:t>
            </a:r>
            <a:r>
              <a:rPr sz="1050" dirty="0">
                <a:latin typeface="Arial MT"/>
                <a:cs typeface="Arial MT"/>
              </a:rPr>
              <a:t>and</a:t>
            </a:r>
            <a:r>
              <a:rPr sz="1050" spc="-25" dirty="0">
                <a:latin typeface="Arial MT"/>
                <a:cs typeface="Arial MT"/>
              </a:rPr>
              <a:t> </a:t>
            </a:r>
            <a:r>
              <a:rPr sz="1050" spc="-10" dirty="0">
                <a:latin typeface="Arial MT"/>
                <a:cs typeface="Arial MT"/>
              </a:rPr>
              <a:t>prioritizes 	</a:t>
            </a:r>
            <a:r>
              <a:rPr sz="1050" spc="-20" dirty="0">
                <a:latin typeface="Arial MT"/>
                <a:cs typeface="Arial MT"/>
              </a:rPr>
              <a:t>them</a:t>
            </a:r>
            <a:endParaRPr sz="1050">
              <a:latin typeface="Arial MT"/>
              <a:cs typeface="Arial MT"/>
            </a:endParaRPr>
          </a:p>
          <a:p>
            <a:pPr marL="118110" marR="282575" indent="-106045">
              <a:lnSpc>
                <a:spcPct val="100000"/>
              </a:lnSpc>
              <a:spcBef>
                <a:spcPts val="300"/>
              </a:spcBef>
              <a:buChar char="•"/>
              <a:tabLst>
                <a:tab pos="120650" algn="l"/>
              </a:tabLst>
            </a:pPr>
            <a:r>
              <a:rPr sz="1050" dirty="0">
                <a:latin typeface="Arial MT"/>
                <a:cs typeface="Arial MT"/>
              </a:rPr>
              <a:t>Secures</a:t>
            </a:r>
            <a:r>
              <a:rPr sz="1050" spc="-30" dirty="0">
                <a:latin typeface="Arial MT"/>
                <a:cs typeface="Arial MT"/>
              </a:rPr>
              <a:t> </a:t>
            </a:r>
            <a:r>
              <a:rPr sz="1050" b="1" dirty="0">
                <a:latin typeface="Arial"/>
                <a:cs typeface="Arial"/>
              </a:rPr>
              <a:t>technical</a:t>
            </a:r>
            <a:r>
              <a:rPr sz="1050" b="1" spc="-40" dirty="0">
                <a:latin typeface="Arial"/>
                <a:cs typeface="Arial"/>
              </a:rPr>
              <a:t> </a:t>
            </a:r>
            <a:r>
              <a:rPr sz="1050" dirty="0">
                <a:latin typeface="Arial MT"/>
                <a:cs typeface="Arial MT"/>
              </a:rPr>
              <a:t>and</a:t>
            </a:r>
            <a:r>
              <a:rPr sz="1050" spc="-15" dirty="0">
                <a:latin typeface="Arial MT"/>
                <a:cs typeface="Arial MT"/>
              </a:rPr>
              <a:t> </a:t>
            </a:r>
            <a:r>
              <a:rPr sz="1050" b="1" spc="-10" dirty="0">
                <a:latin typeface="Arial"/>
                <a:cs typeface="Arial"/>
              </a:rPr>
              <a:t>legal 	</a:t>
            </a:r>
            <a:r>
              <a:rPr sz="1050" b="1" dirty="0">
                <a:latin typeface="Arial"/>
                <a:cs typeface="Arial"/>
              </a:rPr>
              <a:t>prerequisites</a:t>
            </a:r>
            <a:r>
              <a:rPr sz="1050" b="1" spc="-65" dirty="0">
                <a:latin typeface="Arial"/>
                <a:cs typeface="Arial"/>
              </a:rPr>
              <a:t> </a:t>
            </a:r>
            <a:r>
              <a:rPr sz="1050" spc="-10" dirty="0">
                <a:latin typeface="Arial MT"/>
                <a:cs typeface="Arial MT"/>
              </a:rPr>
              <a:t>(GDPR)</a:t>
            </a:r>
            <a:endParaRPr sz="1050">
              <a:latin typeface="Arial MT"/>
              <a:cs typeface="Arial MT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/>
              <a:t>Phase</a:t>
            </a:r>
            <a:r>
              <a:rPr spc="25" dirty="0"/>
              <a:t> </a:t>
            </a:r>
            <a:r>
              <a:rPr dirty="0"/>
              <a:t>2</a:t>
            </a:r>
            <a:r>
              <a:rPr spc="-10" dirty="0"/>
              <a:t> </a:t>
            </a:r>
            <a:r>
              <a:rPr dirty="0"/>
              <a:t>– Sprint</a:t>
            </a:r>
            <a:r>
              <a:rPr spc="-10" dirty="0"/>
              <a:t> </a:t>
            </a:r>
            <a:r>
              <a:rPr dirty="0"/>
              <a:t>0:</a:t>
            </a:r>
            <a:r>
              <a:rPr spc="-10" dirty="0"/>
              <a:t> framing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559714" y="849629"/>
            <a:ext cx="10959465" cy="8439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93700" marR="5080" indent="-381635">
              <a:lnSpc>
                <a:spcPct val="101099"/>
              </a:lnSpc>
              <a:spcBef>
                <a:spcPts val="95"/>
              </a:spcBef>
              <a:buClr>
                <a:srgbClr val="00396F"/>
              </a:buClr>
              <a:buSzPct val="97297"/>
              <a:buFont typeface="Arial MT"/>
              <a:buChar char="•"/>
              <a:tabLst>
                <a:tab pos="393700" algn="l"/>
              </a:tabLst>
            </a:pPr>
            <a:r>
              <a:rPr sz="1850" b="1" spc="-25" dirty="0">
                <a:solidFill>
                  <a:srgbClr val="004575"/>
                </a:solidFill>
                <a:latin typeface="Arial"/>
                <a:cs typeface="Arial"/>
              </a:rPr>
              <a:t>Formalization</a:t>
            </a:r>
            <a:r>
              <a:rPr sz="1850" b="1" spc="-100" dirty="0">
                <a:solidFill>
                  <a:srgbClr val="004575"/>
                </a:solidFill>
                <a:latin typeface="Arial"/>
                <a:cs typeface="Arial"/>
              </a:rPr>
              <a:t> </a:t>
            </a:r>
            <a:r>
              <a:rPr sz="1850" b="1" dirty="0">
                <a:solidFill>
                  <a:srgbClr val="004575"/>
                </a:solidFill>
                <a:latin typeface="Arial"/>
                <a:cs typeface="Arial"/>
              </a:rPr>
              <a:t>of</a:t>
            </a:r>
            <a:r>
              <a:rPr sz="1850" b="1" spc="-65" dirty="0">
                <a:solidFill>
                  <a:srgbClr val="004575"/>
                </a:solidFill>
                <a:latin typeface="Arial"/>
                <a:cs typeface="Arial"/>
              </a:rPr>
              <a:t> </a:t>
            </a:r>
            <a:r>
              <a:rPr sz="1850" b="1" dirty="0">
                <a:solidFill>
                  <a:srgbClr val="004575"/>
                </a:solidFill>
                <a:latin typeface="Arial"/>
                <a:cs typeface="Arial"/>
              </a:rPr>
              <a:t>the</a:t>
            </a:r>
            <a:r>
              <a:rPr sz="1850" b="1" spc="-70" dirty="0">
                <a:solidFill>
                  <a:srgbClr val="004575"/>
                </a:solidFill>
                <a:latin typeface="Arial"/>
                <a:cs typeface="Arial"/>
              </a:rPr>
              <a:t> </a:t>
            </a:r>
            <a:r>
              <a:rPr sz="1850" b="1" spc="-10" dirty="0">
                <a:solidFill>
                  <a:srgbClr val="004575"/>
                </a:solidFill>
                <a:latin typeface="Arial"/>
                <a:cs typeface="Arial"/>
              </a:rPr>
              <a:t>need,</a:t>
            </a:r>
            <a:r>
              <a:rPr sz="1850" b="1" spc="-85" dirty="0">
                <a:solidFill>
                  <a:srgbClr val="004575"/>
                </a:solidFill>
                <a:latin typeface="Arial"/>
                <a:cs typeface="Arial"/>
              </a:rPr>
              <a:t> </a:t>
            </a:r>
            <a:r>
              <a:rPr sz="1850" b="1" spc="-20" dirty="0">
                <a:solidFill>
                  <a:srgbClr val="004575"/>
                </a:solidFill>
                <a:latin typeface="Arial"/>
                <a:cs typeface="Arial"/>
              </a:rPr>
              <a:t>analysis</a:t>
            </a:r>
            <a:r>
              <a:rPr sz="1850" b="1" spc="-95" dirty="0">
                <a:solidFill>
                  <a:srgbClr val="004575"/>
                </a:solidFill>
                <a:latin typeface="Arial"/>
                <a:cs typeface="Arial"/>
              </a:rPr>
              <a:t> </a:t>
            </a:r>
            <a:r>
              <a:rPr sz="1850" b="1" dirty="0">
                <a:solidFill>
                  <a:srgbClr val="004575"/>
                </a:solidFill>
                <a:latin typeface="Arial"/>
                <a:cs typeface="Arial"/>
              </a:rPr>
              <a:t>of</a:t>
            </a:r>
            <a:r>
              <a:rPr sz="1850" b="1" spc="-55" dirty="0">
                <a:solidFill>
                  <a:srgbClr val="004575"/>
                </a:solidFill>
                <a:latin typeface="Arial"/>
                <a:cs typeface="Arial"/>
              </a:rPr>
              <a:t> </a:t>
            </a:r>
            <a:r>
              <a:rPr sz="1850" b="1" dirty="0">
                <a:solidFill>
                  <a:srgbClr val="004575"/>
                </a:solidFill>
                <a:latin typeface="Arial"/>
                <a:cs typeface="Arial"/>
              </a:rPr>
              <a:t>the</a:t>
            </a:r>
            <a:r>
              <a:rPr sz="1850" b="1" spc="-70" dirty="0">
                <a:solidFill>
                  <a:srgbClr val="004575"/>
                </a:solidFill>
                <a:latin typeface="Arial"/>
                <a:cs typeface="Arial"/>
              </a:rPr>
              <a:t> </a:t>
            </a:r>
            <a:r>
              <a:rPr sz="1850" b="1" spc="-20" dirty="0">
                <a:solidFill>
                  <a:srgbClr val="004575"/>
                </a:solidFill>
                <a:latin typeface="Arial"/>
                <a:cs typeface="Arial"/>
              </a:rPr>
              <a:t>value,</a:t>
            </a:r>
            <a:r>
              <a:rPr sz="1850" b="1" spc="-70" dirty="0">
                <a:solidFill>
                  <a:srgbClr val="004575"/>
                </a:solidFill>
                <a:latin typeface="Arial"/>
                <a:cs typeface="Arial"/>
              </a:rPr>
              <a:t> </a:t>
            </a:r>
            <a:r>
              <a:rPr sz="1850" b="1" spc="-25" dirty="0">
                <a:solidFill>
                  <a:srgbClr val="004575"/>
                </a:solidFill>
                <a:latin typeface="Arial"/>
                <a:cs typeface="Arial"/>
              </a:rPr>
              <a:t>preparation</a:t>
            </a:r>
            <a:r>
              <a:rPr sz="1850" b="1" spc="-100" dirty="0">
                <a:solidFill>
                  <a:srgbClr val="004575"/>
                </a:solidFill>
                <a:latin typeface="Arial"/>
                <a:cs typeface="Arial"/>
              </a:rPr>
              <a:t> </a:t>
            </a:r>
            <a:r>
              <a:rPr sz="1850" b="1" dirty="0">
                <a:solidFill>
                  <a:srgbClr val="004575"/>
                </a:solidFill>
                <a:latin typeface="Arial"/>
                <a:cs typeface="Arial"/>
              </a:rPr>
              <a:t>of</a:t>
            </a:r>
            <a:r>
              <a:rPr sz="1850" b="1" spc="-55" dirty="0">
                <a:solidFill>
                  <a:srgbClr val="004575"/>
                </a:solidFill>
                <a:latin typeface="Arial"/>
                <a:cs typeface="Arial"/>
              </a:rPr>
              <a:t> </a:t>
            </a:r>
            <a:r>
              <a:rPr sz="1850" b="1" dirty="0">
                <a:solidFill>
                  <a:srgbClr val="004575"/>
                </a:solidFill>
                <a:latin typeface="Arial"/>
                <a:cs typeface="Arial"/>
              </a:rPr>
              <a:t>the</a:t>
            </a:r>
            <a:r>
              <a:rPr sz="1850" b="1" spc="-65" dirty="0">
                <a:solidFill>
                  <a:srgbClr val="004575"/>
                </a:solidFill>
                <a:latin typeface="Arial"/>
                <a:cs typeface="Arial"/>
              </a:rPr>
              <a:t> </a:t>
            </a:r>
            <a:r>
              <a:rPr sz="1850" b="1" spc="-20" dirty="0">
                <a:solidFill>
                  <a:srgbClr val="004575"/>
                </a:solidFill>
                <a:latin typeface="Arial"/>
                <a:cs typeface="Arial"/>
              </a:rPr>
              <a:t>ingestion</a:t>
            </a:r>
            <a:r>
              <a:rPr sz="1850" b="1" spc="-100" dirty="0">
                <a:solidFill>
                  <a:srgbClr val="004575"/>
                </a:solidFill>
                <a:latin typeface="Arial"/>
                <a:cs typeface="Arial"/>
              </a:rPr>
              <a:t> </a:t>
            </a:r>
            <a:r>
              <a:rPr sz="1850" b="1" dirty="0">
                <a:solidFill>
                  <a:srgbClr val="004575"/>
                </a:solidFill>
                <a:latin typeface="Arial"/>
                <a:cs typeface="Arial"/>
              </a:rPr>
              <a:t>and</a:t>
            </a:r>
            <a:r>
              <a:rPr sz="1850" b="1" spc="-70" dirty="0">
                <a:solidFill>
                  <a:srgbClr val="004575"/>
                </a:solidFill>
                <a:latin typeface="Arial"/>
                <a:cs typeface="Arial"/>
              </a:rPr>
              <a:t> </a:t>
            </a:r>
            <a:r>
              <a:rPr sz="1850" b="1" spc="-25" dirty="0">
                <a:solidFill>
                  <a:srgbClr val="004575"/>
                </a:solidFill>
                <a:latin typeface="Arial"/>
                <a:cs typeface="Arial"/>
              </a:rPr>
              <a:t>definition</a:t>
            </a:r>
            <a:r>
              <a:rPr sz="1850" b="1" spc="-100" dirty="0">
                <a:solidFill>
                  <a:srgbClr val="004575"/>
                </a:solidFill>
                <a:latin typeface="Arial"/>
                <a:cs typeface="Arial"/>
              </a:rPr>
              <a:t> </a:t>
            </a:r>
            <a:r>
              <a:rPr sz="1850" b="1" dirty="0">
                <a:solidFill>
                  <a:srgbClr val="004575"/>
                </a:solidFill>
                <a:latin typeface="Arial"/>
                <a:cs typeface="Arial"/>
              </a:rPr>
              <a:t>of</a:t>
            </a:r>
            <a:r>
              <a:rPr sz="1850" b="1" spc="-55" dirty="0">
                <a:solidFill>
                  <a:srgbClr val="004575"/>
                </a:solidFill>
                <a:latin typeface="Arial"/>
                <a:cs typeface="Arial"/>
              </a:rPr>
              <a:t> </a:t>
            </a:r>
            <a:r>
              <a:rPr sz="1850" b="1" spc="-25" dirty="0">
                <a:solidFill>
                  <a:srgbClr val="004575"/>
                </a:solidFill>
                <a:latin typeface="Arial"/>
                <a:cs typeface="Arial"/>
              </a:rPr>
              <a:t>the </a:t>
            </a:r>
            <a:r>
              <a:rPr sz="1850" b="1" spc="-10" dirty="0">
                <a:solidFill>
                  <a:srgbClr val="004575"/>
                </a:solidFill>
                <a:latin typeface="Arial"/>
                <a:cs typeface="Arial"/>
              </a:rPr>
              <a:t>architecture</a:t>
            </a:r>
            <a:endParaRPr sz="1850">
              <a:latin typeface="Arial"/>
              <a:cs typeface="Arial"/>
            </a:endParaRPr>
          </a:p>
          <a:p>
            <a:pPr marL="2487930">
              <a:lnSpc>
                <a:spcPts val="1955"/>
              </a:lnSpc>
              <a:tabLst>
                <a:tab pos="8852535" algn="l"/>
              </a:tabLst>
            </a:pPr>
            <a:r>
              <a:rPr sz="1800" b="1" dirty="0">
                <a:solidFill>
                  <a:srgbClr val="4F81BC"/>
                </a:solidFill>
                <a:latin typeface="Arial"/>
                <a:cs typeface="Arial"/>
              </a:rPr>
              <a:t>Roles</a:t>
            </a:r>
            <a:r>
              <a:rPr sz="1800" b="1" spc="-25" dirty="0">
                <a:solidFill>
                  <a:srgbClr val="4F81BC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4F81BC"/>
                </a:solidFill>
                <a:latin typeface="Arial"/>
                <a:cs typeface="Arial"/>
              </a:rPr>
              <a:t>and</a:t>
            </a:r>
            <a:r>
              <a:rPr sz="1800" b="1" spc="-20" dirty="0">
                <a:solidFill>
                  <a:srgbClr val="4F81BC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4F81BC"/>
                </a:solidFill>
                <a:latin typeface="Arial"/>
                <a:cs typeface="Arial"/>
              </a:rPr>
              <a:t>activities</a:t>
            </a:r>
            <a:r>
              <a:rPr sz="1800" b="1" dirty="0">
                <a:solidFill>
                  <a:srgbClr val="4F81BC"/>
                </a:solidFill>
                <a:latin typeface="Arial"/>
                <a:cs typeface="Arial"/>
              </a:rPr>
              <a:t>	Key</a:t>
            </a:r>
            <a:r>
              <a:rPr sz="1800" b="1" spc="-20" dirty="0">
                <a:solidFill>
                  <a:srgbClr val="4F81BC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4F81BC"/>
                </a:solidFill>
                <a:latin typeface="Arial"/>
                <a:cs typeface="Arial"/>
              </a:rPr>
              <a:t>actions</a:t>
            </a:r>
            <a:endParaRPr sz="18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875903" y="1915159"/>
            <a:ext cx="280162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Arial"/>
                <a:cs typeface="Arial"/>
              </a:rPr>
              <a:t>Go</a:t>
            </a:r>
            <a:r>
              <a:rPr sz="1200" b="1" spc="-5" dirty="0">
                <a:latin typeface="Arial"/>
                <a:cs typeface="Arial"/>
              </a:rPr>
              <a:t> </a:t>
            </a:r>
            <a:r>
              <a:rPr sz="1200" b="1" dirty="0">
                <a:latin typeface="Arial"/>
                <a:cs typeface="Arial"/>
              </a:rPr>
              <a:t>as</a:t>
            </a:r>
            <a:r>
              <a:rPr sz="1200" b="1" spc="-35" dirty="0">
                <a:latin typeface="Arial"/>
                <a:cs typeface="Arial"/>
              </a:rPr>
              <a:t> </a:t>
            </a:r>
            <a:r>
              <a:rPr sz="1200" b="1" dirty="0">
                <a:latin typeface="Arial"/>
                <a:cs typeface="Arial"/>
              </a:rPr>
              <a:t>far</a:t>
            </a:r>
            <a:r>
              <a:rPr sz="1200" b="1" spc="-25" dirty="0">
                <a:latin typeface="Arial"/>
                <a:cs typeface="Arial"/>
              </a:rPr>
              <a:t> </a:t>
            </a:r>
            <a:r>
              <a:rPr sz="1200" b="1" dirty="0">
                <a:latin typeface="Arial"/>
                <a:cs typeface="Arial"/>
              </a:rPr>
              <a:t>as</a:t>
            </a:r>
            <a:r>
              <a:rPr sz="1200" b="1" spc="-20" dirty="0">
                <a:latin typeface="Arial"/>
                <a:cs typeface="Arial"/>
              </a:rPr>
              <a:t> </a:t>
            </a:r>
            <a:r>
              <a:rPr sz="1200" b="1" dirty="0">
                <a:latin typeface="Arial"/>
                <a:cs typeface="Arial"/>
              </a:rPr>
              <a:t>possible</a:t>
            </a:r>
            <a:r>
              <a:rPr sz="1200" b="1" spc="-20" dirty="0">
                <a:latin typeface="Arial"/>
                <a:cs typeface="Arial"/>
              </a:rPr>
              <a:t> </a:t>
            </a:r>
            <a:r>
              <a:rPr sz="1200" b="1" dirty="0">
                <a:latin typeface="Arial"/>
                <a:cs typeface="Arial"/>
              </a:rPr>
              <a:t>in</a:t>
            </a:r>
            <a:r>
              <a:rPr sz="1200" b="1" spc="10" dirty="0">
                <a:latin typeface="Arial"/>
                <a:cs typeface="Arial"/>
              </a:rPr>
              <a:t> </a:t>
            </a:r>
            <a:r>
              <a:rPr sz="1200" b="1" spc="-10" dirty="0">
                <a:latin typeface="Arial"/>
                <a:cs typeface="Arial"/>
              </a:rPr>
              <a:t>defining </a:t>
            </a:r>
            <a:r>
              <a:rPr sz="1200" b="1" dirty="0">
                <a:latin typeface="Arial"/>
                <a:cs typeface="Arial"/>
              </a:rPr>
              <a:t>priority</a:t>
            </a:r>
            <a:r>
              <a:rPr sz="1200" b="1" spc="-20" dirty="0">
                <a:latin typeface="Arial"/>
                <a:cs typeface="Arial"/>
              </a:rPr>
              <a:t> </a:t>
            </a:r>
            <a:r>
              <a:rPr sz="1200" b="1" spc="-10" dirty="0">
                <a:latin typeface="Arial"/>
                <a:cs typeface="Arial"/>
              </a:rPr>
              <a:t>macro-</a:t>
            </a:r>
            <a:r>
              <a:rPr sz="1200" b="1" dirty="0">
                <a:latin typeface="Arial"/>
                <a:cs typeface="Arial"/>
              </a:rPr>
              <a:t>features</a:t>
            </a:r>
            <a:r>
              <a:rPr sz="1200" b="1" spc="-55" dirty="0">
                <a:latin typeface="Arial"/>
                <a:cs typeface="Arial"/>
              </a:rPr>
              <a:t> </a:t>
            </a:r>
            <a:r>
              <a:rPr sz="1200" b="1" dirty="0">
                <a:latin typeface="Arial"/>
                <a:cs typeface="Arial"/>
              </a:rPr>
              <a:t>before</a:t>
            </a:r>
            <a:r>
              <a:rPr sz="1200" b="1" spc="-20" dirty="0">
                <a:latin typeface="Arial"/>
                <a:cs typeface="Arial"/>
              </a:rPr>
              <a:t> </a:t>
            </a:r>
            <a:r>
              <a:rPr sz="1200" b="1" spc="-10" dirty="0">
                <a:latin typeface="Arial"/>
                <a:cs typeface="Arial"/>
              </a:rPr>
              <a:t>starting </a:t>
            </a:r>
            <a:r>
              <a:rPr sz="1200" b="1" spc="-20" dirty="0">
                <a:latin typeface="Arial"/>
                <a:cs typeface="Arial"/>
              </a:rPr>
              <a:t>devs</a:t>
            </a:r>
            <a:endParaRPr sz="12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875903" y="2723134"/>
            <a:ext cx="266001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Arial"/>
                <a:cs typeface="Arial"/>
              </a:rPr>
              <a:t>Dissociate</a:t>
            </a:r>
            <a:r>
              <a:rPr sz="1200" b="1" spc="-55" dirty="0">
                <a:latin typeface="Arial"/>
                <a:cs typeface="Arial"/>
              </a:rPr>
              <a:t> </a:t>
            </a:r>
            <a:r>
              <a:rPr sz="1200" b="1" dirty="0">
                <a:latin typeface="Arial"/>
                <a:cs typeface="Arial"/>
              </a:rPr>
              <a:t>the</a:t>
            </a:r>
            <a:r>
              <a:rPr sz="1200" b="1" spc="-20" dirty="0">
                <a:latin typeface="Arial"/>
                <a:cs typeface="Arial"/>
              </a:rPr>
              <a:t> </a:t>
            </a:r>
            <a:r>
              <a:rPr sz="1200" b="1" dirty="0">
                <a:latin typeface="Arial"/>
                <a:cs typeface="Arial"/>
              </a:rPr>
              <a:t>functional need</a:t>
            </a:r>
            <a:r>
              <a:rPr sz="1200" b="1" spc="-35" dirty="0">
                <a:latin typeface="Arial"/>
                <a:cs typeface="Arial"/>
              </a:rPr>
              <a:t> </a:t>
            </a:r>
            <a:r>
              <a:rPr sz="1200" b="1" spc="-20" dirty="0">
                <a:latin typeface="Arial"/>
                <a:cs typeface="Arial"/>
              </a:rPr>
              <a:t>from </a:t>
            </a:r>
            <a:r>
              <a:rPr sz="1200" b="1" dirty="0">
                <a:latin typeface="Arial"/>
                <a:cs typeface="Arial"/>
              </a:rPr>
              <a:t>the</a:t>
            </a:r>
            <a:r>
              <a:rPr sz="1200" b="1" spc="-10" dirty="0">
                <a:latin typeface="Arial"/>
                <a:cs typeface="Arial"/>
              </a:rPr>
              <a:t> </a:t>
            </a:r>
            <a:r>
              <a:rPr sz="1200" b="1" dirty="0">
                <a:latin typeface="Arial"/>
                <a:cs typeface="Arial"/>
              </a:rPr>
              <a:t>technical</a:t>
            </a:r>
            <a:r>
              <a:rPr sz="1200" b="1" spc="-15" dirty="0">
                <a:latin typeface="Arial"/>
                <a:cs typeface="Arial"/>
              </a:rPr>
              <a:t> </a:t>
            </a:r>
            <a:r>
              <a:rPr sz="1200" b="1" spc="-10" dirty="0">
                <a:latin typeface="Arial"/>
                <a:cs typeface="Arial"/>
              </a:rPr>
              <a:t>response</a:t>
            </a:r>
            <a:r>
              <a:rPr sz="1200" b="1" spc="-35" dirty="0">
                <a:latin typeface="Arial"/>
                <a:cs typeface="Arial"/>
              </a:rPr>
              <a:t> </a:t>
            </a:r>
            <a:r>
              <a:rPr sz="1200" dirty="0">
                <a:latin typeface="Arial MT"/>
                <a:cs typeface="Arial MT"/>
              </a:rPr>
              <a:t>in</a:t>
            </a:r>
            <a:r>
              <a:rPr sz="1200" spc="-1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the</a:t>
            </a:r>
            <a:r>
              <a:rPr sz="1200" spc="-25" dirty="0">
                <a:latin typeface="Arial MT"/>
                <a:cs typeface="Arial MT"/>
              </a:rPr>
              <a:t> </a:t>
            </a:r>
            <a:r>
              <a:rPr sz="1200" spc="-10" dirty="0">
                <a:latin typeface="Arial MT"/>
                <a:cs typeface="Arial MT"/>
              </a:rPr>
              <a:t>backlog structure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875903" y="3531234"/>
            <a:ext cx="26149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Arial"/>
                <a:cs typeface="Arial"/>
              </a:rPr>
              <a:t>Use</a:t>
            </a:r>
            <a:r>
              <a:rPr sz="1200" b="1" spc="-30" dirty="0">
                <a:latin typeface="Arial"/>
                <a:cs typeface="Arial"/>
              </a:rPr>
              <a:t> </a:t>
            </a:r>
            <a:r>
              <a:rPr sz="1200" b="1" dirty="0">
                <a:latin typeface="Arial"/>
                <a:cs typeface="Arial"/>
              </a:rPr>
              <a:t>mockups</a:t>
            </a:r>
            <a:r>
              <a:rPr sz="1200" b="1" spc="-20" dirty="0">
                <a:latin typeface="Arial"/>
                <a:cs typeface="Arial"/>
              </a:rPr>
              <a:t> </a:t>
            </a:r>
            <a:r>
              <a:rPr sz="1200" dirty="0">
                <a:latin typeface="Arial MT"/>
                <a:cs typeface="Arial MT"/>
              </a:rPr>
              <a:t>to</a:t>
            </a:r>
            <a:r>
              <a:rPr sz="1200" spc="-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help</a:t>
            </a:r>
            <a:r>
              <a:rPr sz="1200" spc="-4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define</a:t>
            </a:r>
            <a:r>
              <a:rPr sz="1200" spc="-45" dirty="0">
                <a:latin typeface="Arial MT"/>
                <a:cs typeface="Arial MT"/>
              </a:rPr>
              <a:t> </a:t>
            </a:r>
            <a:r>
              <a:rPr sz="1200" spc="-10" dirty="0">
                <a:latin typeface="Arial MT"/>
                <a:cs typeface="Arial MT"/>
              </a:rPr>
              <a:t>business </a:t>
            </a:r>
            <a:r>
              <a:rPr sz="1200" dirty="0">
                <a:latin typeface="Arial MT"/>
                <a:cs typeface="Arial MT"/>
              </a:rPr>
              <a:t>needs</a:t>
            </a:r>
            <a:r>
              <a:rPr sz="1200" spc="-4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and</a:t>
            </a:r>
            <a:r>
              <a:rPr sz="1200" spc="-2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frame</a:t>
            </a:r>
            <a:r>
              <a:rPr sz="1200" spc="-3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user</a:t>
            </a:r>
            <a:r>
              <a:rPr sz="1200" spc="-15" dirty="0">
                <a:latin typeface="Arial MT"/>
                <a:cs typeface="Arial MT"/>
              </a:rPr>
              <a:t> </a:t>
            </a:r>
            <a:r>
              <a:rPr sz="1200" spc="-10" dirty="0">
                <a:latin typeface="Arial MT"/>
                <a:cs typeface="Arial MT"/>
              </a:rPr>
              <a:t>stories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875903" y="4156075"/>
            <a:ext cx="27057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Arial"/>
                <a:cs typeface="Arial"/>
              </a:rPr>
              <a:t>Anticipate</a:t>
            </a:r>
            <a:r>
              <a:rPr sz="1200" b="1" spc="15" dirty="0">
                <a:latin typeface="Arial"/>
                <a:cs typeface="Arial"/>
              </a:rPr>
              <a:t> </a:t>
            </a:r>
            <a:r>
              <a:rPr sz="1200" b="1" dirty="0">
                <a:latin typeface="Arial"/>
                <a:cs typeface="Arial"/>
              </a:rPr>
              <a:t>the </a:t>
            </a:r>
            <a:r>
              <a:rPr sz="1200" b="1" spc="-10" dirty="0">
                <a:latin typeface="Arial"/>
                <a:cs typeface="Arial"/>
              </a:rPr>
              <a:t>industrialization </a:t>
            </a:r>
            <a:r>
              <a:rPr sz="1200" b="1" dirty="0">
                <a:latin typeface="Arial"/>
                <a:cs typeface="Arial"/>
              </a:rPr>
              <a:t>of</a:t>
            </a:r>
            <a:r>
              <a:rPr sz="1200" b="1" spc="-5" dirty="0">
                <a:latin typeface="Arial"/>
                <a:cs typeface="Arial"/>
              </a:rPr>
              <a:t> </a:t>
            </a:r>
            <a:r>
              <a:rPr sz="1200" b="1" spc="-25" dirty="0">
                <a:latin typeface="Arial"/>
                <a:cs typeface="Arial"/>
              </a:rPr>
              <a:t>the </a:t>
            </a:r>
            <a:r>
              <a:rPr sz="1200" b="1" dirty="0">
                <a:latin typeface="Arial"/>
                <a:cs typeface="Arial"/>
              </a:rPr>
              <a:t>use</a:t>
            </a:r>
            <a:r>
              <a:rPr sz="1200" b="1" spc="-10" dirty="0">
                <a:latin typeface="Arial"/>
                <a:cs typeface="Arial"/>
              </a:rPr>
              <a:t> </a:t>
            </a:r>
            <a:r>
              <a:rPr sz="1200" b="1" dirty="0">
                <a:latin typeface="Arial"/>
                <a:cs typeface="Arial"/>
              </a:rPr>
              <a:t>case</a:t>
            </a:r>
            <a:r>
              <a:rPr sz="1200" b="1" spc="-25" dirty="0">
                <a:latin typeface="Arial"/>
                <a:cs typeface="Arial"/>
              </a:rPr>
              <a:t> </a:t>
            </a:r>
            <a:r>
              <a:rPr sz="1200" dirty="0">
                <a:latin typeface="Arial MT"/>
                <a:cs typeface="Arial MT"/>
              </a:rPr>
              <a:t>(e.g. </a:t>
            </a:r>
            <a:r>
              <a:rPr sz="1200" spc="-10" dirty="0">
                <a:latin typeface="Arial MT"/>
                <a:cs typeface="Arial MT"/>
              </a:rPr>
              <a:t>management</a:t>
            </a:r>
            <a:r>
              <a:rPr sz="1200" spc="-3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of </a:t>
            </a:r>
            <a:r>
              <a:rPr sz="1200" spc="-20" dirty="0">
                <a:latin typeface="Arial MT"/>
                <a:cs typeface="Arial MT"/>
              </a:rPr>
              <a:t>user </a:t>
            </a:r>
            <a:r>
              <a:rPr sz="1200" spc="-10" dirty="0">
                <a:latin typeface="Arial MT"/>
                <a:cs typeface="Arial MT"/>
              </a:rPr>
              <a:t>profiles)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875903" y="4964048"/>
            <a:ext cx="28441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b="1" spc="-20" dirty="0">
                <a:latin typeface="Arial"/>
                <a:cs typeface="Arial"/>
              </a:rPr>
              <a:t>Co-</a:t>
            </a:r>
            <a:r>
              <a:rPr sz="1200" b="1" dirty="0">
                <a:latin typeface="Arial"/>
                <a:cs typeface="Arial"/>
              </a:rPr>
              <a:t>construct</a:t>
            </a:r>
            <a:r>
              <a:rPr sz="1200" b="1" spc="-10" dirty="0">
                <a:latin typeface="Arial"/>
                <a:cs typeface="Arial"/>
              </a:rPr>
              <a:t> </a:t>
            </a:r>
            <a:r>
              <a:rPr sz="1200" b="1" dirty="0">
                <a:latin typeface="Arial"/>
                <a:cs typeface="Arial"/>
              </a:rPr>
              <a:t>the</a:t>
            </a:r>
            <a:r>
              <a:rPr sz="1200" b="1" spc="-10" dirty="0">
                <a:latin typeface="Arial"/>
                <a:cs typeface="Arial"/>
              </a:rPr>
              <a:t> </a:t>
            </a:r>
            <a:r>
              <a:rPr sz="1200" b="1" dirty="0">
                <a:latin typeface="Arial"/>
                <a:cs typeface="Arial"/>
              </a:rPr>
              <a:t>use</a:t>
            </a:r>
            <a:r>
              <a:rPr sz="1200" b="1" spc="-15" dirty="0">
                <a:latin typeface="Arial"/>
                <a:cs typeface="Arial"/>
              </a:rPr>
              <a:t> </a:t>
            </a:r>
            <a:r>
              <a:rPr sz="1200" b="1" dirty="0">
                <a:latin typeface="Arial"/>
                <a:cs typeface="Arial"/>
              </a:rPr>
              <a:t>case</a:t>
            </a:r>
            <a:r>
              <a:rPr sz="1200" b="1" spc="-40" dirty="0">
                <a:latin typeface="Arial"/>
                <a:cs typeface="Arial"/>
              </a:rPr>
              <a:t> </a:t>
            </a:r>
            <a:r>
              <a:rPr sz="1200" b="1" spc="-10" dirty="0">
                <a:latin typeface="Arial"/>
                <a:cs typeface="Arial"/>
              </a:rPr>
              <a:t>architecture </a:t>
            </a:r>
            <a:r>
              <a:rPr sz="1200" b="1" dirty="0">
                <a:latin typeface="Arial"/>
                <a:cs typeface="Arial"/>
              </a:rPr>
              <a:t>with</a:t>
            </a:r>
            <a:r>
              <a:rPr sz="1200" b="1" spc="-45" dirty="0">
                <a:latin typeface="Arial"/>
                <a:cs typeface="Arial"/>
              </a:rPr>
              <a:t> </a:t>
            </a:r>
            <a:r>
              <a:rPr sz="1200" b="1" dirty="0">
                <a:latin typeface="Arial"/>
                <a:cs typeface="Arial"/>
              </a:rPr>
              <a:t>the</a:t>
            </a:r>
            <a:r>
              <a:rPr sz="1200" b="1" spc="-20" dirty="0">
                <a:latin typeface="Arial"/>
                <a:cs typeface="Arial"/>
              </a:rPr>
              <a:t> </a:t>
            </a:r>
            <a:r>
              <a:rPr sz="1200" b="1" dirty="0">
                <a:latin typeface="Arial"/>
                <a:cs typeface="Arial"/>
              </a:rPr>
              <a:t>client's</a:t>
            </a:r>
            <a:r>
              <a:rPr sz="1200" b="1" spc="-25" dirty="0">
                <a:latin typeface="Arial"/>
                <a:cs typeface="Arial"/>
              </a:rPr>
              <a:t> </a:t>
            </a:r>
            <a:r>
              <a:rPr sz="1200" b="1" dirty="0">
                <a:latin typeface="Arial"/>
                <a:cs typeface="Arial"/>
              </a:rPr>
              <a:t>technical</a:t>
            </a:r>
            <a:r>
              <a:rPr sz="1200" b="1" spc="-30" dirty="0">
                <a:latin typeface="Arial"/>
                <a:cs typeface="Arial"/>
              </a:rPr>
              <a:t> </a:t>
            </a:r>
            <a:r>
              <a:rPr sz="1200" b="1" spc="-20" dirty="0">
                <a:latin typeface="Arial"/>
                <a:cs typeface="Arial"/>
              </a:rPr>
              <a:t>teams </a:t>
            </a:r>
            <a:r>
              <a:rPr sz="1200" b="1" dirty="0">
                <a:latin typeface="Arial"/>
                <a:cs typeface="Arial"/>
              </a:rPr>
              <a:t>(including</a:t>
            </a:r>
            <a:r>
              <a:rPr sz="1200" b="1" spc="-20" dirty="0">
                <a:latin typeface="Arial"/>
                <a:cs typeface="Arial"/>
              </a:rPr>
              <a:t> </a:t>
            </a:r>
            <a:r>
              <a:rPr sz="1200" b="1" dirty="0">
                <a:latin typeface="Arial"/>
                <a:cs typeface="Arial"/>
              </a:rPr>
              <a:t>data</a:t>
            </a:r>
            <a:r>
              <a:rPr sz="1200" b="1" spc="-35" dirty="0">
                <a:latin typeface="Arial"/>
                <a:cs typeface="Arial"/>
              </a:rPr>
              <a:t> </a:t>
            </a:r>
            <a:r>
              <a:rPr sz="1200" b="1" spc="-10" dirty="0">
                <a:latin typeface="Arial"/>
                <a:cs typeface="Arial"/>
              </a:rPr>
              <a:t>architects)</a:t>
            </a:r>
            <a:endParaRPr sz="12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875903" y="5771794"/>
            <a:ext cx="224599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Arial"/>
                <a:cs typeface="Arial"/>
              </a:rPr>
              <a:t>Adjust</a:t>
            </a:r>
            <a:r>
              <a:rPr sz="1200" b="1" spc="20" dirty="0">
                <a:latin typeface="Arial"/>
                <a:cs typeface="Arial"/>
              </a:rPr>
              <a:t> </a:t>
            </a:r>
            <a:r>
              <a:rPr sz="1200" b="1" dirty="0">
                <a:latin typeface="Arial"/>
                <a:cs typeface="Arial"/>
              </a:rPr>
              <a:t>ambition</a:t>
            </a:r>
            <a:r>
              <a:rPr sz="1200" b="1" spc="-30" dirty="0">
                <a:latin typeface="Arial"/>
                <a:cs typeface="Arial"/>
              </a:rPr>
              <a:t> </a:t>
            </a:r>
            <a:r>
              <a:rPr sz="1200" b="1" dirty="0">
                <a:latin typeface="Arial"/>
                <a:cs typeface="Arial"/>
              </a:rPr>
              <a:t>with</a:t>
            </a:r>
            <a:r>
              <a:rPr sz="1200" b="1" spc="-30" dirty="0">
                <a:latin typeface="Arial"/>
                <a:cs typeface="Arial"/>
              </a:rPr>
              <a:t> </a:t>
            </a:r>
            <a:r>
              <a:rPr sz="1200" b="1" dirty="0">
                <a:latin typeface="Arial"/>
                <a:cs typeface="Arial"/>
              </a:rPr>
              <a:t>regard</a:t>
            </a:r>
            <a:r>
              <a:rPr sz="1200" b="1" spc="-55" dirty="0">
                <a:latin typeface="Arial"/>
                <a:cs typeface="Arial"/>
              </a:rPr>
              <a:t> </a:t>
            </a:r>
            <a:r>
              <a:rPr sz="1200" b="1" spc="-25" dirty="0">
                <a:latin typeface="Arial"/>
                <a:cs typeface="Arial"/>
              </a:rPr>
              <a:t>to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200" b="1" dirty="0">
                <a:latin typeface="Arial"/>
                <a:cs typeface="Arial"/>
              </a:rPr>
              <a:t>available</a:t>
            </a:r>
            <a:r>
              <a:rPr sz="1200" b="1" spc="-30" dirty="0">
                <a:latin typeface="Arial"/>
                <a:cs typeface="Arial"/>
              </a:rPr>
              <a:t> </a:t>
            </a:r>
            <a:r>
              <a:rPr sz="1200" b="1" dirty="0">
                <a:latin typeface="Arial"/>
                <a:cs typeface="Arial"/>
              </a:rPr>
              <a:t>data</a:t>
            </a:r>
            <a:r>
              <a:rPr sz="1200" b="1" spc="-40" dirty="0">
                <a:latin typeface="Arial"/>
                <a:cs typeface="Arial"/>
              </a:rPr>
              <a:t> </a:t>
            </a:r>
            <a:r>
              <a:rPr sz="1200" b="1" dirty="0">
                <a:latin typeface="Arial"/>
                <a:cs typeface="Arial"/>
              </a:rPr>
              <a:t>and</a:t>
            </a:r>
            <a:r>
              <a:rPr sz="1200" b="1" spc="-10" dirty="0">
                <a:latin typeface="Arial"/>
                <a:cs typeface="Arial"/>
              </a:rPr>
              <a:t> </a:t>
            </a:r>
            <a:r>
              <a:rPr sz="1200" b="1" dirty="0">
                <a:latin typeface="Arial"/>
                <a:cs typeface="Arial"/>
              </a:rPr>
              <a:t>their</a:t>
            </a:r>
            <a:r>
              <a:rPr sz="1200" b="1" spc="-30" dirty="0">
                <a:latin typeface="Arial"/>
                <a:cs typeface="Arial"/>
              </a:rPr>
              <a:t> </a:t>
            </a:r>
            <a:r>
              <a:rPr sz="1200" b="1" spc="-10" dirty="0">
                <a:latin typeface="Arial"/>
                <a:cs typeface="Arial"/>
              </a:rPr>
              <a:t>quality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6748526" y="210565"/>
            <a:ext cx="4762500" cy="432434"/>
            <a:chOff x="6748526" y="210565"/>
            <a:chExt cx="4762500" cy="432434"/>
          </a:xfrm>
        </p:grpSpPr>
        <p:sp>
          <p:nvSpPr>
            <p:cNvPr id="19" name="object 19"/>
            <p:cNvSpPr/>
            <p:nvPr/>
          </p:nvSpPr>
          <p:spPr>
            <a:xfrm>
              <a:off x="6761226" y="223265"/>
              <a:ext cx="4737100" cy="407034"/>
            </a:xfrm>
            <a:custGeom>
              <a:avLst/>
              <a:gdLst/>
              <a:ahLst/>
              <a:cxnLst/>
              <a:rect l="l" t="t" r="r" b="b"/>
              <a:pathLst>
                <a:path w="4737100" h="407034">
                  <a:moveTo>
                    <a:pt x="0" y="67817"/>
                  </a:moveTo>
                  <a:lnTo>
                    <a:pt x="5328" y="41415"/>
                  </a:lnTo>
                  <a:lnTo>
                    <a:pt x="19859" y="19859"/>
                  </a:lnTo>
                  <a:lnTo>
                    <a:pt x="41415" y="5328"/>
                  </a:lnTo>
                  <a:lnTo>
                    <a:pt x="67818" y="0"/>
                  </a:lnTo>
                  <a:lnTo>
                    <a:pt x="4668774" y="0"/>
                  </a:lnTo>
                  <a:lnTo>
                    <a:pt x="4695176" y="5328"/>
                  </a:lnTo>
                  <a:lnTo>
                    <a:pt x="4716732" y="19859"/>
                  </a:lnTo>
                  <a:lnTo>
                    <a:pt x="4731263" y="41415"/>
                  </a:lnTo>
                  <a:lnTo>
                    <a:pt x="4736592" y="67817"/>
                  </a:lnTo>
                  <a:lnTo>
                    <a:pt x="4736592" y="339089"/>
                  </a:lnTo>
                  <a:lnTo>
                    <a:pt x="4731263" y="365492"/>
                  </a:lnTo>
                  <a:lnTo>
                    <a:pt x="4716732" y="387048"/>
                  </a:lnTo>
                  <a:lnTo>
                    <a:pt x="4695176" y="401579"/>
                  </a:lnTo>
                  <a:lnTo>
                    <a:pt x="4668774" y="406907"/>
                  </a:lnTo>
                  <a:lnTo>
                    <a:pt x="67818" y="406907"/>
                  </a:lnTo>
                  <a:lnTo>
                    <a:pt x="41415" y="401579"/>
                  </a:lnTo>
                  <a:lnTo>
                    <a:pt x="19859" y="387048"/>
                  </a:lnTo>
                  <a:lnTo>
                    <a:pt x="5328" y="365492"/>
                  </a:lnTo>
                  <a:lnTo>
                    <a:pt x="0" y="339089"/>
                  </a:lnTo>
                  <a:lnTo>
                    <a:pt x="0" y="67817"/>
                  </a:lnTo>
                  <a:close/>
                </a:path>
              </a:pathLst>
            </a:custGeom>
            <a:ln w="25400">
              <a:solidFill>
                <a:srgbClr val="4F81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8822436" y="292607"/>
              <a:ext cx="1569720" cy="264160"/>
            </a:xfrm>
            <a:custGeom>
              <a:avLst/>
              <a:gdLst/>
              <a:ahLst/>
              <a:cxnLst/>
              <a:rect l="l" t="t" r="r" b="b"/>
              <a:pathLst>
                <a:path w="1569720" h="264159">
                  <a:moveTo>
                    <a:pt x="1525397" y="0"/>
                  </a:moveTo>
                  <a:lnTo>
                    <a:pt x="0" y="0"/>
                  </a:lnTo>
                  <a:lnTo>
                    <a:pt x="0" y="263652"/>
                  </a:lnTo>
                  <a:lnTo>
                    <a:pt x="1525397" y="263652"/>
                  </a:lnTo>
                  <a:lnTo>
                    <a:pt x="1569720" y="131826"/>
                  </a:lnTo>
                  <a:lnTo>
                    <a:pt x="1525397" y="0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8846566" y="325373"/>
            <a:ext cx="82169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10" dirty="0">
                <a:solidFill>
                  <a:srgbClr val="FFFFFF"/>
                </a:solidFill>
                <a:latin typeface="Arial"/>
                <a:cs typeface="Arial"/>
              </a:rPr>
              <a:t>Development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7592568" y="266700"/>
            <a:ext cx="1254760" cy="381000"/>
            <a:chOff x="7592568" y="266700"/>
            <a:chExt cx="1254760" cy="381000"/>
          </a:xfrm>
        </p:grpSpPr>
        <p:pic>
          <p:nvPicPr>
            <p:cNvPr id="23" name="object 2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592568" y="266700"/>
              <a:ext cx="1254264" cy="370332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23048" y="278879"/>
              <a:ext cx="726948" cy="368820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7618476" y="292607"/>
              <a:ext cx="1152525" cy="268605"/>
            </a:xfrm>
            <a:custGeom>
              <a:avLst/>
              <a:gdLst/>
              <a:ahLst/>
              <a:cxnLst/>
              <a:rect l="l" t="t" r="r" b="b"/>
              <a:pathLst>
                <a:path w="1152525" h="268605">
                  <a:moveTo>
                    <a:pt x="1102741" y="0"/>
                  </a:moveTo>
                  <a:lnTo>
                    <a:pt x="0" y="0"/>
                  </a:lnTo>
                  <a:lnTo>
                    <a:pt x="0" y="268224"/>
                  </a:lnTo>
                  <a:lnTo>
                    <a:pt x="1102741" y="268224"/>
                  </a:lnTo>
                  <a:lnTo>
                    <a:pt x="1152144" y="134112"/>
                  </a:lnTo>
                  <a:lnTo>
                    <a:pt x="1102741" y="0"/>
                  </a:lnTo>
                  <a:close/>
                </a:path>
              </a:pathLst>
            </a:custGeom>
            <a:solidFill>
              <a:srgbClr val="006F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7713980" y="327405"/>
            <a:ext cx="49784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dirty="0">
                <a:solidFill>
                  <a:srgbClr val="FFFFFF"/>
                </a:solidFill>
                <a:latin typeface="Arial"/>
                <a:cs typeface="Arial"/>
              </a:rPr>
              <a:t>Sprint</a:t>
            </a:r>
            <a:r>
              <a:rPr sz="1000" b="1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b="1" spc="-50" dirty="0">
                <a:solidFill>
                  <a:srgbClr val="FFFFFF"/>
                </a:solidFill>
                <a:latin typeface="Arial"/>
                <a:cs typeface="Arial"/>
              </a:rPr>
              <a:t>0</a:t>
            </a:r>
            <a:endParaRPr sz="1000"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10443971" y="291084"/>
            <a:ext cx="981710" cy="268605"/>
          </a:xfrm>
          <a:custGeom>
            <a:avLst/>
            <a:gdLst/>
            <a:ahLst/>
            <a:cxnLst/>
            <a:rect l="l" t="t" r="r" b="b"/>
            <a:pathLst>
              <a:path w="981709" h="268605">
                <a:moveTo>
                  <a:pt x="932052" y="0"/>
                </a:moveTo>
                <a:lnTo>
                  <a:pt x="0" y="0"/>
                </a:lnTo>
                <a:lnTo>
                  <a:pt x="0" y="268224"/>
                </a:lnTo>
                <a:lnTo>
                  <a:pt x="932052" y="268224"/>
                </a:lnTo>
                <a:lnTo>
                  <a:pt x="981455" y="134112"/>
                </a:lnTo>
                <a:lnTo>
                  <a:pt x="932052" y="0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10540745" y="325881"/>
            <a:ext cx="39941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10" dirty="0">
                <a:solidFill>
                  <a:srgbClr val="FFFFFF"/>
                </a:solidFill>
                <a:latin typeface="Arial"/>
                <a:cs typeface="Arial"/>
              </a:rPr>
              <a:t>Indus.</a:t>
            </a:r>
            <a:endParaRPr sz="1000">
              <a:latin typeface="Arial"/>
              <a:cs typeface="Arial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6832092" y="292608"/>
            <a:ext cx="741045" cy="268605"/>
          </a:xfrm>
          <a:custGeom>
            <a:avLst/>
            <a:gdLst/>
            <a:ahLst/>
            <a:cxnLst/>
            <a:rect l="l" t="t" r="r" b="b"/>
            <a:pathLst>
              <a:path w="741045" h="268605">
                <a:moveTo>
                  <a:pt x="691260" y="0"/>
                </a:moveTo>
                <a:lnTo>
                  <a:pt x="0" y="0"/>
                </a:lnTo>
                <a:lnTo>
                  <a:pt x="0" y="268224"/>
                </a:lnTo>
                <a:lnTo>
                  <a:pt x="691260" y="268224"/>
                </a:lnTo>
                <a:lnTo>
                  <a:pt x="740663" y="134112"/>
                </a:lnTo>
                <a:lnTo>
                  <a:pt x="691260" y="0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6856856" y="327152"/>
            <a:ext cx="51117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10" dirty="0">
                <a:solidFill>
                  <a:srgbClr val="FFFFFF"/>
                </a:solidFill>
                <a:latin typeface="Arial"/>
                <a:cs typeface="Arial"/>
              </a:rPr>
              <a:t>Ideation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829055" y="2179521"/>
            <a:ext cx="1402080" cy="1109345"/>
            <a:chOff x="829055" y="2179521"/>
            <a:chExt cx="1402080" cy="1109345"/>
          </a:xfrm>
        </p:grpSpPr>
        <p:pic>
          <p:nvPicPr>
            <p:cNvPr id="32" name="object 3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27556" y="2179521"/>
              <a:ext cx="808672" cy="804067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829055" y="2980944"/>
              <a:ext cx="1402080" cy="307975"/>
            </a:xfrm>
            <a:custGeom>
              <a:avLst/>
              <a:gdLst/>
              <a:ahLst/>
              <a:cxnLst/>
              <a:rect l="l" t="t" r="r" b="b"/>
              <a:pathLst>
                <a:path w="1402080" h="307975">
                  <a:moveTo>
                    <a:pt x="1402080" y="0"/>
                  </a:moveTo>
                  <a:lnTo>
                    <a:pt x="0" y="0"/>
                  </a:lnTo>
                  <a:lnTo>
                    <a:pt x="0" y="307848"/>
                  </a:lnTo>
                  <a:lnTo>
                    <a:pt x="1402080" y="307848"/>
                  </a:lnTo>
                  <a:lnTo>
                    <a:pt x="140208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4" name="object 34"/>
          <p:cNvGrpSpPr/>
          <p:nvPr/>
        </p:nvGrpSpPr>
        <p:grpSpPr>
          <a:xfrm>
            <a:off x="5846064" y="2137836"/>
            <a:ext cx="1393190" cy="1151255"/>
            <a:chOff x="5846064" y="2137836"/>
            <a:chExt cx="1393190" cy="1151255"/>
          </a:xfrm>
        </p:grpSpPr>
        <p:sp>
          <p:nvSpPr>
            <p:cNvPr id="35" name="object 35"/>
            <p:cNvSpPr/>
            <p:nvPr/>
          </p:nvSpPr>
          <p:spPr>
            <a:xfrm>
              <a:off x="6116994" y="2137836"/>
              <a:ext cx="852169" cy="771525"/>
            </a:xfrm>
            <a:custGeom>
              <a:avLst/>
              <a:gdLst/>
              <a:ahLst/>
              <a:cxnLst/>
              <a:rect l="l" t="t" r="r" b="b"/>
              <a:pathLst>
                <a:path w="852170" h="771525">
                  <a:moveTo>
                    <a:pt x="425886" y="0"/>
                  </a:moveTo>
                  <a:lnTo>
                    <a:pt x="379484" y="2499"/>
                  </a:lnTo>
                  <a:lnTo>
                    <a:pt x="334528" y="9823"/>
                  </a:lnTo>
                  <a:lnTo>
                    <a:pt x="291279" y="21712"/>
                  </a:lnTo>
                  <a:lnTo>
                    <a:pt x="249996" y="37906"/>
                  </a:lnTo>
                  <a:lnTo>
                    <a:pt x="210939" y="58147"/>
                  </a:lnTo>
                  <a:lnTo>
                    <a:pt x="174369" y="82172"/>
                  </a:lnTo>
                  <a:lnTo>
                    <a:pt x="140545" y="109724"/>
                  </a:lnTo>
                  <a:lnTo>
                    <a:pt x="109727" y="140542"/>
                  </a:lnTo>
                  <a:lnTo>
                    <a:pt x="82175" y="174366"/>
                  </a:lnTo>
                  <a:lnTo>
                    <a:pt x="58149" y="210936"/>
                  </a:lnTo>
                  <a:lnTo>
                    <a:pt x="37908" y="249993"/>
                  </a:lnTo>
                  <a:lnTo>
                    <a:pt x="21713" y="291276"/>
                  </a:lnTo>
                  <a:lnTo>
                    <a:pt x="9823" y="334527"/>
                  </a:lnTo>
                  <a:lnTo>
                    <a:pt x="2499" y="379485"/>
                  </a:lnTo>
                  <a:lnTo>
                    <a:pt x="0" y="425890"/>
                  </a:lnTo>
                  <a:lnTo>
                    <a:pt x="2830" y="475240"/>
                  </a:lnTo>
                  <a:lnTo>
                    <a:pt x="11111" y="522933"/>
                  </a:lnTo>
                  <a:lnTo>
                    <a:pt x="24528" y="568655"/>
                  </a:lnTo>
                  <a:lnTo>
                    <a:pt x="42767" y="612091"/>
                  </a:lnTo>
                  <a:lnTo>
                    <a:pt x="65515" y="652929"/>
                  </a:lnTo>
                  <a:lnTo>
                    <a:pt x="92455" y="690854"/>
                  </a:lnTo>
                  <a:lnTo>
                    <a:pt x="123275" y="725554"/>
                  </a:lnTo>
                  <a:lnTo>
                    <a:pt x="158127" y="751952"/>
                  </a:lnTo>
                  <a:lnTo>
                    <a:pt x="196315" y="766285"/>
                  </a:lnTo>
                  <a:lnTo>
                    <a:pt x="237513" y="771469"/>
                  </a:lnTo>
                  <a:lnTo>
                    <a:pt x="281395" y="770422"/>
                  </a:lnTo>
                  <a:lnTo>
                    <a:pt x="375907" y="761307"/>
                  </a:lnTo>
                  <a:lnTo>
                    <a:pt x="425886" y="759074"/>
                  </a:lnTo>
                  <a:lnTo>
                    <a:pt x="475865" y="761307"/>
                  </a:lnTo>
                  <a:lnTo>
                    <a:pt x="570378" y="770422"/>
                  </a:lnTo>
                  <a:lnTo>
                    <a:pt x="614260" y="771469"/>
                  </a:lnTo>
                  <a:lnTo>
                    <a:pt x="655459" y="766285"/>
                  </a:lnTo>
                  <a:lnTo>
                    <a:pt x="693648" y="751952"/>
                  </a:lnTo>
                  <a:lnTo>
                    <a:pt x="728501" y="725554"/>
                  </a:lnTo>
                  <a:lnTo>
                    <a:pt x="759321" y="690854"/>
                  </a:lnTo>
                  <a:lnTo>
                    <a:pt x="786262" y="652929"/>
                  </a:lnTo>
                  <a:lnTo>
                    <a:pt x="809009" y="612091"/>
                  </a:lnTo>
                  <a:lnTo>
                    <a:pt x="827248" y="568655"/>
                  </a:lnTo>
                  <a:lnTo>
                    <a:pt x="840665" y="522933"/>
                  </a:lnTo>
                  <a:lnTo>
                    <a:pt x="848946" y="475240"/>
                  </a:lnTo>
                  <a:lnTo>
                    <a:pt x="851776" y="425890"/>
                  </a:lnTo>
                  <a:lnTo>
                    <a:pt x="849277" y="379485"/>
                  </a:lnTo>
                  <a:lnTo>
                    <a:pt x="841953" y="334527"/>
                  </a:lnTo>
                  <a:lnTo>
                    <a:pt x="830064" y="291276"/>
                  </a:lnTo>
                  <a:lnTo>
                    <a:pt x="813869" y="249993"/>
                  </a:lnTo>
                  <a:lnTo>
                    <a:pt x="793629" y="210936"/>
                  </a:lnTo>
                  <a:lnTo>
                    <a:pt x="769603" y="174366"/>
                  </a:lnTo>
                  <a:lnTo>
                    <a:pt x="742052" y="140542"/>
                  </a:lnTo>
                  <a:lnTo>
                    <a:pt x="711234" y="109724"/>
                  </a:lnTo>
                  <a:lnTo>
                    <a:pt x="677410" y="82172"/>
                  </a:lnTo>
                  <a:lnTo>
                    <a:pt x="640840" y="58147"/>
                  </a:lnTo>
                  <a:lnTo>
                    <a:pt x="601783" y="37906"/>
                  </a:lnTo>
                  <a:lnTo>
                    <a:pt x="560499" y="21712"/>
                  </a:lnTo>
                  <a:lnTo>
                    <a:pt x="517249" y="9823"/>
                  </a:lnTo>
                  <a:lnTo>
                    <a:pt x="472291" y="2499"/>
                  </a:lnTo>
                  <a:lnTo>
                    <a:pt x="425886" y="0"/>
                  </a:lnTo>
                  <a:close/>
                </a:path>
              </a:pathLst>
            </a:custGeom>
            <a:solidFill>
              <a:srgbClr val="5BBB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6378735" y="2270663"/>
              <a:ext cx="590550" cy="638810"/>
            </a:xfrm>
            <a:custGeom>
              <a:avLst/>
              <a:gdLst/>
              <a:ahLst/>
              <a:cxnLst/>
              <a:rect l="l" t="t" r="r" b="b"/>
              <a:pathLst>
                <a:path w="590550" h="638810">
                  <a:moveTo>
                    <a:pt x="333461" y="0"/>
                  </a:moveTo>
                  <a:lnTo>
                    <a:pt x="0" y="286519"/>
                  </a:lnTo>
                  <a:lnTo>
                    <a:pt x="299370" y="585895"/>
                  </a:lnTo>
                  <a:lnTo>
                    <a:pt x="329330" y="638668"/>
                  </a:lnTo>
                  <a:lnTo>
                    <a:pt x="402869" y="631052"/>
                  </a:lnTo>
                  <a:lnTo>
                    <a:pt x="466760" y="592727"/>
                  </a:lnTo>
                  <a:lnTo>
                    <a:pt x="497579" y="558027"/>
                  </a:lnTo>
                  <a:lnTo>
                    <a:pt x="524520" y="520101"/>
                  </a:lnTo>
                  <a:lnTo>
                    <a:pt x="547267" y="479264"/>
                  </a:lnTo>
                  <a:lnTo>
                    <a:pt x="565507" y="435827"/>
                  </a:lnTo>
                  <a:lnTo>
                    <a:pt x="578924" y="390106"/>
                  </a:lnTo>
                  <a:lnTo>
                    <a:pt x="587205" y="342413"/>
                  </a:lnTo>
                  <a:lnTo>
                    <a:pt x="590035" y="293062"/>
                  </a:lnTo>
                  <a:lnTo>
                    <a:pt x="589612" y="273870"/>
                  </a:lnTo>
                  <a:lnTo>
                    <a:pt x="588357" y="254896"/>
                  </a:lnTo>
                  <a:lnTo>
                    <a:pt x="333461" y="0"/>
                  </a:lnTo>
                  <a:close/>
                </a:path>
              </a:pathLst>
            </a:custGeom>
            <a:solidFill>
              <a:srgbClr val="2F91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6327829" y="2196118"/>
              <a:ext cx="430530" cy="414655"/>
            </a:xfrm>
            <a:custGeom>
              <a:avLst/>
              <a:gdLst/>
              <a:ahLst/>
              <a:cxnLst/>
              <a:rect l="l" t="t" r="r" b="b"/>
              <a:pathLst>
                <a:path w="430529" h="414655">
                  <a:moveTo>
                    <a:pt x="236581" y="0"/>
                  </a:moveTo>
                  <a:lnTo>
                    <a:pt x="215051" y="42"/>
                  </a:lnTo>
                  <a:lnTo>
                    <a:pt x="193524" y="0"/>
                  </a:lnTo>
                  <a:lnTo>
                    <a:pt x="165514" y="4477"/>
                  </a:lnTo>
                  <a:lnTo>
                    <a:pt x="100142" y="30016"/>
                  </a:lnTo>
                  <a:lnTo>
                    <a:pt x="67831" y="52590"/>
                  </a:lnTo>
                  <a:lnTo>
                    <a:pt x="39136" y="82708"/>
                  </a:lnTo>
                  <a:lnTo>
                    <a:pt x="16583" y="121126"/>
                  </a:lnTo>
                  <a:lnTo>
                    <a:pt x="2695" y="168601"/>
                  </a:lnTo>
                  <a:lnTo>
                    <a:pt x="0" y="225888"/>
                  </a:lnTo>
                  <a:lnTo>
                    <a:pt x="11020" y="293743"/>
                  </a:lnTo>
                  <a:lnTo>
                    <a:pt x="31283" y="337411"/>
                  </a:lnTo>
                  <a:lnTo>
                    <a:pt x="62038" y="371623"/>
                  </a:lnTo>
                  <a:lnTo>
                    <a:pt x="95163" y="395773"/>
                  </a:lnTo>
                  <a:lnTo>
                    <a:pt x="149572" y="414246"/>
                  </a:lnTo>
                  <a:lnTo>
                    <a:pt x="169013" y="407445"/>
                  </a:lnTo>
                  <a:lnTo>
                    <a:pt x="188344" y="392648"/>
                  </a:lnTo>
                  <a:lnTo>
                    <a:pt x="215051" y="373652"/>
                  </a:lnTo>
                  <a:lnTo>
                    <a:pt x="241765" y="392648"/>
                  </a:lnTo>
                  <a:lnTo>
                    <a:pt x="261100" y="407445"/>
                  </a:lnTo>
                  <a:lnTo>
                    <a:pt x="280542" y="414246"/>
                  </a:lnTo>
                  <a:lnTo>
                    <a:pt x="334951" y="395773"/>
                  </a:lnTo>
                  <a:lnTo>
                    <a:pt x="368075" y="371623"/>
                  </a:lnTo>
                  <a:lnTo>
                    <a:pt x="398826" y="337411"/>
                  </a:lnTo>
                  <a:lnTo>
                    <a:pt x="419081" y="293743"/>
                  </a:lnTo>
                  <a:lnTo>
                    <a:pt x="430102" y="225888"/>
                  </a:lnTo>
                  <a:lnTo>
                    <a:pt x="427407" y="168601"/>
                  </a:lnTo>
                  <a:lnTo>
                    <a:pt x="413521" y="121126"/>
                  </a:lnTo>
                  <a:lnTo>
                    <a:pt x="390969" y="82708"/>
                  </a:lnTo>
                  <a:lnTo>
                    <a:pt x="362275" y="52590"/>
                  </a:lnTo>
                  <a:lnTo>
                    <a:pt x="329965" y="30016"/>
                  </a:lnTo>
                  <a:lnTo>
                    <a:pt x="264593" y="4477"/>
                  </a:lnTo>
                  <a:lnTo>
                    <a:pt x="236581" y="0"/>
                  </a:lnTo>
                  <a:close/>
                </a:path>
              </a:pathLst>
            </a:custGeom>
            <a:solidFill>
              <a:srgbClr val="51515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6542880" y="2196118"/>
              <a:ext cx="215265" cy="414655"/>
            </a:xfrm>
            <a:custGeom>
              <a:avLst/>
              <a:gdLst/>
              <a:ahLst/>
              <a:cxnLst/>
              <a:rect l="l" t="t" r="r" b="b"/>
              <a:pathLst>
                <a:path w="215265" h="414655">
                  <a:moveTo>
                    <a:pt x="21526" y="0"/>
                  </a:moveTo>
                  <a:lnTo>
                    <a:pt x="0" y="42"/>
                  </a:lnTo>
                  <a:lnTo>
                    <a:pt x="0" y="373638"/>
                  </a:lnTo>
                  <a:lnTo>
                    <a:pt x="26706" y="392642"/>
                  </a:lnTo>
                  <a:lnTo>
                    <a:pt x="46037" y="407443"/>
                  </a:lnTo>
                  <a:lnTo>
                    <a:pt x="65478" y="414246"/>
                  </a:lnTo>
                  <a:lnTo>
                    <a:pt x="92511" y="409254"/>
                  </a:lnTo>
                  <a:lnTo>
                    <a:pt x="119895" y="395773"/>
                  </a:lnTo>
                  <a:lnTo>
                    <a:pt x="153023" y="371623"/>
                  </a:lnTo>
                  <a:lnTo>
                    <a:pt x="183775" y="337411"/>
                  </a:lnTo>
                  <a:lnTo>
                    <a:pt x="204030" y="293743"/>
                  </a:lnTo>
                  <a:lnTo>
                    <a:pt x="215051" y="225888"/>
                  </a:lnTo>
                  <a:lnTo>
                    <a:pt x="212355" y="168601"/>
                  </a:lnTo>
                  <a:lnTo>
                    <a:pt x="198467" y="121126"/>
                  </a:lnTo>
                  <a:lnTo>
                    <a:pt x="175914" y="82708"/>
                  </a:lnTo>
                  <a:lnTo>
                    <a:pt x="147219" y="52590"/>
                  </a:lnTo>
                  <a:lnTo>
                    <a:pt x="114908" y="30016"/>
                  </a:lnTo>
                  <a:lnTo>
                    <a:pt x="49536" y="4477"/>
                  </a:lnTo>
                  <a:lnTo>
                    <a:pt x="21526" y="0"/>
                  </a:lnTo>
                  <a:close/>
                </a:path>
              </a:pathLst>
            </a:custGeom>
            <a:solidFill>
              <a:srgbClr val="3C3C3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9" name="object 3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449675" y="2554119"/>
              <a:ext cx="186423" cy="321806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6240269" y="2678212"/>
              <a:ext cx="605790" cy="311785"/>
            </a:xfrm>
            <a:custGeom>
              <a:avLst/>
              <a:gdLst/>
              <a:ahLst/>
              <a:cxnLst/>
              <a:rect l="l" t="t" r="r" b="b"/>
              <a:pathLst>
                <a:path w="605790" h="311785">
                  <a:moveTo>
                    <a:pt x="508235" y="0"/>
                  </a:moveTo>
                  <a:lnTo>
                    <a:pt x="395829" y="0"/>
                  </a:lnTo>
                  <a:lnTo>
                    <a:pt x="302610" y="119393"/>
                  </a:lnTo>
                  <a:lnTo>
                    <a:pt x="209405" y="0"/>
                  </a:lnTo>
                  <a:lnTo>
                    <a:pt x="96985" y="0"/>
                  </a:lnTo>
                  <a:lnTo>
                    <a:pt x="59232" y="7623"/>
                  </a:lnTo>
                  <a:lnTo>
                    <a:pt x="28404" y="28413"/>
                  </a:lnTo>
                  <a:lnTo>
                    <a:pt x="7620" y="59247"/>
                  </a:lnTo>
                  <a:lnTo>
                    <a:pt x="0" y="97003"/>
                  </a:lnTo>
                  <a:lnTo>
                    <a:pt x="0" y="185179"/>
                  </a:lnTo>
                  <a:lnTo>
                    <a:pt x="34851" y="216712"/>
                  </a:lnTo>
                  <a:lnTo>
                    <a:pt x="73039" y="244287"/>
                  </a:lnTo>
                  <a:lnTo>
                    <a:pt x="114237" y="267579"/>
                  </a:lnTo>
                  <a:lnTo>
                    <a:pt x="158119" y="286261"/>
                  </a:lnTo>
                  <a:lnTo>
                    <a:pt x="204359" y="300009"/>
                  </a:lnTo>
                  <a:lnTo>
                    <a:pt x="252632" y="308497"/>
                  </a:lnTo>
                  <a:lnTo>
                    <a:pt x="302610" y="311399"/>
                  </a:lnTo>
                  <a:lnTo>
                    <a:pt x="352589" y="308497"/>
                  </a:lnTo>
                  <a:lnTo>
                    <a:pt x="400861" y="300009"/>
                  </a:lnTo>
                  <a:lnTo>
                    <a:pt x="447102" y="286261"/>
                  </a:lnTo>
                  <a:lnTo>
                    <a:pt x="490984" y="267579"/>
                  </a:lnTo>
                  <a:lnTo>
                    <a:pt x="532183" y="244287"/>
                  </a:lnTo>
                  <a:lnTo>
                    <a:pt x="570372" y="216712"/>
                  </a:lnTo>
                  <a:lnTo>
                    <a:pt x="605225" y="185179"/>
                  </a:lnTo>
                  <a:lnTo>
                    <a:pt x="605225" y="97003"/>
                  </a:lnTo>
                  <a:lnTo>
                    <a:pt x="597604" y="59247"/>
                  </a:lnTo>
                  <a:lnTo>
                    <a:pt x="576819" y="28413"/>
                  </a:lnTo>
                  <a:lnTo>
                    <a:pt x="545989" y="7623"/>
                  </a:lnTo>
                  <a:lnTo>
                    <a:pt x="508235" y="0"/>
                  </a:lnTo>
                  <a:close/>
                </a:path>
              </a:pathLst>
            </a:custGeom>
            <a:solidFill>
              <a:srgbClr val="DD45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6542880" y="2678212"/>
              <a:ext cx="302895" cy="311785"/>
            </a:xfrm>
            <a:custGeom>
              <a:avLst/>
              <a:gdLst/>
              <a:ahLst/>
              <a:cxnLst/>
              <a:rect l="l" t="t" r="r" b="b"/>
              <a:pathLst>
                <a:path w="302895" h="311785">
                  <a:moveTo>
                    <a:pt x="205625" y="0"/>
                  </a:moveTo>
                  <a:lnTo>
                    <a:pt x="93218" y="0"/>
                  </a:lnTo>
                  <a:lnTo>
                    <a:pt x="0" y="119393"/>
                  </a:lnTo>
                  <a:lnTo>
                    <a:pt x="0" y="311399"/>
                  </a:lnTo>
                  <a:lnTo>
                    <a:pt x="49978" y="308497"/>
                  </a:lnTo>
                  <a:lnTo>
                    <a:pt x="98251" y="300009"/>
                  </a:lnTo>
                  <a:lnTo>
                    <a:pt x="144491" y="286261"/>
                  </a:lnTo>
                  <a:lnTo>
                    <a:pt x="188374" y="267579"/>
                  </a:lnTo>
                  <a:lnTo>
                    <a:pt x="229572" y="244287"/>
                  </a:lnTo>
                  <a:lnTo>
                    <a:pt x="267761" y="216712"/>
                  </a:lnTo>
                  <a:lnTo>
                    <a:pt x="302614" y="185179"/>
                  </a:lnTo>
                  <a:lnTo>
                    <a:pt x="302614" y="97003"/>
                  </a:lnTo>
                  <a:lnTo>
                    <a:pt x="294993" y="59247"/>
                  </a:lnTo>
                  <a:lnTo>
                    <a:pt x="274208" y="28413"/>
                  </a:lnTo>
                  <a:lnTo>
                    <a:pt x="243379" y="7623"/>
                  </a:lnTo>
                  <a:lnTo>
                    <a:pt x="205625" y="0"/>
                  </a:lnTo>
                  <a:close/>
                </a:path>
              </a:pathLst>
            </a:custGeom>
            <a:solidFill>
              <a:srgbClr val="C1205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2" name="object 4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595382" y="2827980"/>
              <a:ext cx="81735" cy="115278"/>
            </a:xfrm>
            <a:prstGeom prst="rect">
              <a:avLst/>
            </a:prstGeom>
          </p:spPr>
        </p:pic>
        <p:sp>
          <p:nvSpPr>
            <p:cNvPr id="43" name="object 43"/>
            <p:cNvSpPr/>
            <p:nvPr/>
          </p:nvSpPr>
          <p:spPr>
            <a:xfrm>
              <a:off x="6369419" y="2262123"/>
              <a:ext cx="347345" cy="356870"/>
            </a:xfrm>
            <a:custGeom>
              <a:avLst/>
              <a:gdLst/>
              <a:ahLst/>
              <a:cxnLst/>
              <a:rect l="l" t="t" r="r" b="b"/>
              <a:pathLst>
                <a:path w="347345" h="356869">
                  <a:moveTo>
                    <a:pt x="173461" y="0"/>
                  </a:moveTo>
                  <a:lnTo>
                    <a:pt x="134038" y="4372"/>
                  </a:lnTo>
                  <a:lnTo>
                    <a:pt x="95723" y="18275"/>
                  </a:lnTo>
                  <a:lnTo>
                    <a:pt x="62439" y="42887"/>
                  </a:lnTo>
                  <a:lnTo>
                    <a:pt x="38106" y="79389"/>
                  </a:lnTo>
                  <a:lnTo>
                    <a:pt x="26645" y="128959"/>
                  </a:lnTo>
                  <a:lnTo>
                    <a:pt x="15191" y="134511"/>
                  </a:lnTo>
                  <a:lnTo>
                    <a:pt x="6377" y="144914"/>
                  </a:lnTo>
                  <a:lnTo>
                    <a:pt x="1036" y="158029"/>
                  </a:lnTo>
                  <a:lnTo>
                    <a:pt x="0" y="171714"/>
                  </a:lnTo>
                  <a:lnTo>
                    <a:pt x="2855" y="211933"/>
                  </a:lnTo>
                  <a:lnTo>
                    <a:pt x="6816" y="224749"/>
                  </a:lnTo>
                  <a:lnTo>
                    <a:pt x="14972" y="234697"/>
                  </a:lnTo>
                  <a:lnTo>
                    <a:pt x="26133" y="240786"/>
                  </a:lnTo>
                  <a:lnTo>
                    <a:pt x="39109" y="242030"/>
                  </a:lnTo>
                  <a:lnTo>
                    <a:pt x="42214" y="241684"/>
                  </a:lnTo>
                  <a:lnTo>
                    <a:pt x="73107" y="300564"/>
                  </a:lnTo>
                  <a:lnTo>
                    <a:pt x="107905" y="334104"/>
                  </a:lnTo>
                  <a:lnTo>
                    <a:pt x="142670" y="350183"/>
                  </a:lnTo>
                  <a:lnTo>
                    <a:pt x="173461" y="356682"/>
                  </a:lnTo>
                  <a:lnTo>
                    <a:pt x="204260" y="350183"/>
                  </a:lnTo>
                  <a:lnTo>
                    <a:pt x="239029" y="334104"/>
                  </a:lnTo>
                  <a:lnTo>
                    <a:pt x="273829" y="300564"/>
                  </a:lnTo>
                  <a:lnTo>
                    <a:pt x="304722" y="241684"/>
                  </a:lnTo>
                  <a:lnTo>
                    <a:pt x="307813" y="242030"/>
                  </a:lnTo>
                  <a:lnTo>
                    <a:pt x="344067" y="211933"/>
                  </a:lnTo>
                  <a:lnTo>
                    <a:pt x="346922" y="171714"/>
                  </a:lnTo>
                  <a:lnTo>
                    <a:pt x="345888" y="158029"/>
                  </a:lnTo>
                  <a:lnTo>
                    <a:pt x="340550" y="144914"/>
                  </a:lnTo>
                  <a:lnTo>
                    <a:pt x="331737" y="134511"/>
                  </a:lnTo>
                  <a:lnTo>
                    <a:pt x="320277" y="128959"/>
                  </a:lnTo>
                  <a:lnTo>
                    <a:pt x="308816" y="79389"/>
                  </a:lnTo>
                  <a:lnTo>
                    <a:pt x="284483" y="42887"/>
                  </a:lnTo>
                  <a:lnTo>
                    <a:pt x="251199" y="18275"/>
                  </a:lnTo>
                  <a:lnTo>
                    <a:pt x="212884" y="4372"/>
                  </a:lnTo>
                  <a:lnTo>
                    <a:pt x="173461" y="0"/>
                  </a:lnTo>
                  <a:close/>
                </a:path>
              </a:pathLst>
            </a:custGeom>
            <a:solidFill>
              <a:srgbClr val="FFC3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6542880" y="2262123"/>
              <a:ext cx="173990" cy="356870"/>
            </a:xfrm>
            <a:custGeom>
              <a:avLst/>
              <a:gdLst/>
              <a:ahLst/>
              <a:cxnLst/>
              <a:rect l="l" t="t" r="r" b="b"/>
              <a:pathLst>
                <a:path w="173990" h="356869">
                  <a:moveTo>
                    <a:pt x="0" y="0"/>
                  </a:moveTo>
                  <a:lnTo>
                    <a:pt x="0" y="356682"/>
                  </a:lnTo>
                  <a:lnTo>
                    <a:pt x="19638" y="353079"/>
                  </a:lnTo>
                  <a:lnTo>
                    <a:pt x="64696" y="334664"/>
                  </a:lnTo>
                  <a:lnTo>
                    <a:pt x="99533" y="301651"/>
                  </a:lnTo>
                  <a:lnTo>
                    <a:pt x="121388" y="265128"/>
                  </a:lnTo>
                  <a:lnTo>
                    <a:pt x="131260" y="241684"/>
                  </a:lnTo>
                  <a:lnTo>
                    <a:pt x="134352" y="242030"/>
                  </a:lnTo>
                  <a:lnTo>
                    <a:pt x="170605" y="211933"/>
                  </a:lnTo>
                  <a:lnTo>
                    <a:pt x="173461" y="171714"/>
                  </a:lnTo>
                  <a:lnTo>
                    <a:pt x="172427" y="158029"/>
                  </a:lnTo>
                  <a:lnTo>
                    <a:pt x="167089" y="144914"/>
                  </a:lnTo>
                  <a:lnTo>
                    <a:pt x="158276" y="134511"/>
                  </a:lnTo>
                  <a:lnTo>
                    <a:pt x="146815" y="128959"/>
                  </a:lnTo>
                  <a:lnTo>
                    <a:pt x="135354" y="79389"/>
                  </a:lnTo>
                  <a:lnTo>
                    <a:pt x="111021" y="42887"/>
                  </a:lnTo>
                  <a:lnTo>
                    <a:pt x="77737" y="18275"/>
                  </a:lnTo>
                  <a:lnTo>
                    <a:pt x="39423" y="43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AA6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6373605" y="2222708"/>
              <a:ext cx="339090" cy="238760"/>
            </a:xfrm>
            <a:custGeom>
              <a:avLst/>
              <a:gdLst/>
              <a:ahLst/>
              <a:cxnLst/>
              <a:rect l="l" t="t" r="r" b="b"/>
              <a:pathLst>
                <a:path w="339090" h="238760">
                  <a:moveTo>
                    <a:pt x="224353" y="0"/>
                  </a:moveTo>
                  <a:lnTo>
                    <a:pt x="169274" y="3438"/>
                  </a:lnTo>
                  <a:lnTo>
                    <a:pt x="114202" y="0"/>
                  </a:lnTo>
                  <a:lnTo>
                    <a:pt x="67818" y="12973"/>
                  </a:lnTo>
                  <a:lnTo>
                    <a:pt x="32042" y="38813"/>
                  </a:lnTo>
                  <a:lnTo>
                    <a:pt x="8796" y="73976"/>
                  </a:lnTo>
                  <a:lnTo>
                    <a:pt x="0" y="114916"/>
                  </a:lnTo>
                  <a:lnTo>
                    <a:pt x="7738" y="164476"/>
                  </a:lnTo>
                  <a:lnTo>
                    <a:pt x="26278" y="203626"/>
                  </a:lnTo>
                  <a:lnTo>
                    <a:pt x="45109" y="229336"/>
                  </a:lnTo>
                  <a:lnTo>
                    <a:pt x="53721" y="238579"/>
                  </a:lnTo>
                  <a:lnTo>
                    <a:pt x="56675" y="200449"/>
                  </a:lnTo>
                  <a:lnTo>
                    <a:pt x="66834" y="173120"/>
                  </a:lnTo>
                  <a:lnTo>
                    <a:pt x="84019" y="154399"/>
                  </a:lnTo>
                  <a:lnTo>
                    <a:pt x="128160" y="131712"/>
                  </a:lnTo>
                  <a:lnTo>
                    <a:pt x="145677" y="117801"/>
                  </a:lnTo>
                  <a:lnTo>
                    <a:pt x="159687" y="103477"/>
                  </a:lnTo>
                  <a:lnTo>
                    <a:pt x="169274" y="91861"/>
                  </a:lnTo>
                  <a:lnTo>
                    <a:pt x="178863" y="103477"/>
                  </a:lnTo>
                  <a:lnTo>
                    <a:pt x="192877" y="117801"/>
                  </a:lnTo>
                  <a:lnTo>
                    <a:pt x="210395" y="131712"/>
                  </a:lnTo>
                  <a:lnTo>
                    <a:pt x="254535" y="154399"/>
                  </a:lnTo>
                  <a:lnTo>
                    <a:pt x="271719" y="173120"/>
                  </a:lnTo>
                  <a:lnTo>
                    <a:pt x="281875" y="200449"/>
                  </a:lnTo>
                  <a:lnTo>
                    <a:pt x="284827" y="238579"/>
                  </a:lnTo>
                  <a:lnTo>
                    <a:pt x="293440" y="229336"/>
                  </a:lnTo>
                  <a:lnTo>
                    <a:pt x="312270" y="203626"/>
                  </a:lnTo>
                  <a:lnTo>
                    <a:pt x="330810" y="164476"/>
                  </a:lnTo>
                  <a:lnTo>
                    <a:pt x="338549" y="114916"/>
                  </a:lnTo>
                  <a:lnTo>
                    <a:pt x="329759" y="73976"/>
                  </a:lnTo>
                  <a:lnTo>
                    <a:pt x="306516" y="38813"/>
                  </a:lnTo>
                  <a:lnTo>
                    <a:pt x="270740" y="12973"/>
                  </a:lnTo>
                  <a:lnTo>
                    <a:pt x="224353" y="0"/>
                  </a:lnTo>
                  <a:close/>
                </a:path>
              </a:pathLst>
            </a:custGeom>
            <a:solidFill>
              <a:srgbClr val="51515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6" name="object 4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542880" y="2222701"/>
              <a:ext cx="169274" cy="238586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6606817" y="2536234"/>
              <a:ext cx="112395" cy="288290"/>
            </a:xfrm>
            <a:custGeom>
              <a:avLst/>
              <a:gdLst/>
              <a:ahLst/>
              <a:cxnLst/>
              <a:rect l="l" t="t" r="r" b="b"/>
              <a:pathLst>
                <a:path w="112395" h="288289">
                  <a:moveTo>
                    <a:pt x="102218" y="0"/>
                  </a:moveTo>
                  <a:lnTo>
                    <a:pt x="34563" y="47011"/>
                  </a:lnTo>
                  <a:lnTo>
                    <a:pt x="13309" y="92950"/>
                  </a:lnTo>
                  <a:lnTo>
                    <a:pt x="17199" y="109259"/>
                  </a:lnTo>
                  <a:lnTo>
                    <a:pt x="25164" y="122679"/>
                  </a:lnTo>
                  <a:lnTo>
                    <a:pt x="20603" y="127489"/>
                  </a:lnTo>
                  <a:lnTo>
                    <a:pt x="18648" y="130165"/>
                  </a:lnTo>
                  <a:lnTo>
                    <a:pt x="8553" y="149902"/>
                  </a:lnTo>
                  <a:lnTo>
                    <a:pt x="6802" y="167604"/>
                  </a:lnTo>
                  <a:lnTo>
                    <a:pt x="10998" y="182955"/>
                  </a:lnTo>
                  <a:lnTo>
                    <a:pt x="18745" y="195643"/>
                  </a:lnTo>
                  <a:lnTo>
                    <a:pt x="16541" y="197986"/>
                  </a:lnTo>
                  <a:lnTo>
                    <a:pt x="0" y="234318"/>
                  </a:lnTo>
                  <a:lnTo>
                    <a:pt x="7715" y="262857"/>
                  </a:lnTo>
                  <a:lnTo>
                    <a:pt x="23912" y="281513"/>
                  </a:lnTo>
                  <a:lnTo>
                    <a:pt x="32817" y="288196"/>
                  </a:lnTo>
                  <a:lnTo>
                    <a:pt x="74425" y="261720"/>
                  </a:lnTo>
                  <a:lnTo>
                    <a:pt x="94440" y="229226"/>
                  </a:lnTo>
                  <a:lnTo>
                    <a:pt x="99410" y="196136"/>
                  </a:lnTo>
                  <a:lnTo>
                    <a:pt x="95882" y="167874"/>
                  </a:lnTo>
                  <a:lnTo>
                    <a:pt x="103249" y="148247"/>
                  </a:lnTo>
                  <a:lnTo>
                    <a:pt x="105964" y="128827"/>
                  </a:lnTo>
                  <a:lnTo>
                    <a:pt x="105338" y="110697"/>
                  </a:lnTo>
                  <a:lnTo>
                    <a:pt x="102675" y="94938"/>
                  </a:lnTo>
                  <a:lnTo>
                    <a:pt x="112248" y="61493"/>
                  </a:lnTo>
                  <a:lnTo>
                    <a:pt x="111020" y="30926"/>
                  </a:lnTo>
                  <a:lnTo>
                    <a:pt x="105504" y="8630"/>
                  </a:lnTo>
                  <a:lnTo>
                    <a:pt x="102218" y="0"/>
                  </a:lnTo>
                  <a:close/>
                </a:path>
              </a:pathLst>
            </a:custGeom>
            <a:solidFill>
              <a:srgbClr val="3C3C3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6608136" y="2797439"/>
              <a:ext cx="76200" cy="44450"/>
            </a:xfrm>
            <a:custGeom>
              <a:avLst/>
              <a:gdLst/>
              <a:ahLst/>
              <a:cxnLst/>
              <a:rect l="l" t="t" r="r" b="b"/>
              <a:pathLst>
                <a:path w="76200" h="44450">
                  <a:moveTo>
                    <a:pt x="70607" y="0"/>
                  </a:moveTo>
                  <a:lnTo>
                    <a:pt x="5559" y="0"/>
                  </a:lnTo>
                  <a:lnTo>
                    <a:pt x="0" y="5559"/>
                  </a:lnTo>
                  <a:lnTo>
                    <a:pt x="0" y="38554"/>
                  </a:lnTo>
                  <a:lnTo>
                    <a:pt x="5559" y="44114"/>
                  </a:lnTo>
                  <a:lnTo>
                    <a:pt x="63744" y="44114"/>
                  </a:lnTo>
                  <a:lnTo>
                    <a:pt x="70607" y="44114"/>
                  </a:lnTo>
                  <a:lnTo>
                    <a:pt x="76166" y="38554"/>
                  </a:lnTo>
                  <a:lnTo>
                    <a:pt x="76166" y="5559"/>
                  </a:lnTo>
                  <a:lnTo>
                    <a:pt x="70607" y="0"/>
                  </a:lnTo>
                  <a:close/>
                </a:path>
              </a:pathLst>
            </a:custGeom>
            <a:solidFill>
              <a:srgbClr val="24825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5846064" y="2980943"/>
              <a:ext cx="1393190" cy="307975"/>
            </a:xfrm>
            <a:custGeom>
              <a:avLst/>
              <a:gdLst/>
              <a:ahLst/>
              <a:cxnLst/>
              <a:rect l="l" t="t" r="r" b="b"/>
              <a:pathLst>
                <a:path w="1393190" h="307975">
                  <a:moveTo>
                    <a:pt x="1392936" y="0"/>
                  </a:moveTo>
                  <a:lnTo>
                    <a:pt x="0" y="0"/>
                  </a:lnTo>
                  <a:lnTo>
                    <a:pt x="0" y="307848"/>
                  </a:lnTo>
                  <a:lnTo>
                    <a:pt x="1392936" y="307848"/>
                  </a:lnTo>
                  <a:lnTo>
                    <a:pt x="139293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0" name="object 50"/>
          <p:cNvGrpSpPr/>
          <p:nvPr/>
        </p:nvGrpSpPr>
        <p:grpSpPr>
          <a:xfrm>
            <a:off x="3209544" y="2145929"/>
            <a:ext cx="1668780" cy="1143000"/>
            <a:chOff x="3209544" y="2145929"/>
            <a:chExt cx="1668780" cy="1143000"/>
          </a:xfrm>
        </p:grpSpPr>
        <p:sp>
          <p:nvSpPr>
            <p:cNvPr id="51" name="object 51"/>
            <p:cNvSpPr/>
            <p:nvPr/>
          </p:nvSpPr>
          <p:spPr>
            <a:xfrm>
              <a:off x="3624197" y="2145929"/>
              <a:ext cx="840105" cy="841375"/>
            </a:xfrm>
            <a:custGeom>
              <a:avLst/>
              <a:gdLst/>
              <a:ahLst/>
              <a:cxnLst/>
              <a:rect l="l" t="t" r="r" b="b"/>
              <a:pathLst>
                <a:path w="840104" h="841375">
                  <a:moveTo>
                    <a:pt x="419836" y="0"/>
                  </a:moveTo>
                  <a:lnTo>
                    <a:pt x="370875" y="2828"/>
                  </a:lnTo>
                  <a:lnTo>
                    <a:pt x="323573" y="11104"/>
                  </a:lnTo>
                  <a:lnTo>
                    <a:pt x="278245" y="24511"/>
                  </a:lnTo>
                  <a:lnTo>
                    <a:pt x="235205" y="42734"/>
                  </a:lnTo>
                  <a:lnTo>
                    <a:pt x="194769" y="65458"/>
                  </a:lnTo>
                  <a:lnTo>
                    <a:pt x="157252" y="92367"/>
                  </a:lnTo>
                  <a:lnTo>
                    <a:pt x="122969" y="123146"/>
                  </a:lnTo>
                  <a:lnTo>
                    <a:pt x="92235" y="157480"/>
                  </a:lnTo>
                  <a:lnTo>
                    <a:pt x="65364" y="195052"/>
                  </a:lnTo>
                  <a:lnTo>
                    <a:pt x="42673" y="235548"/>
                  </a:lnTo>
                  <a:lnTo>
                    <a:pt x="24476" y="278652"/>
                  </a:lnTo>
                  <a:lnTo>
                    <a:pt x="11088" y="324049"/>
                  </a:lnTo>
                  <a:lnTo>
                    <a:pt x="2824" y="371423"/>
                  </a:lnTo>
                  <a:lnTo>
                    <a:pt x="0" y="420459"/>
                  </a:lnTo>
                  <a:lnTo>
                    <a:pt x="2824" y="469492"/>
                  </a:lnTo>
                  <a:lnTo>
                    <a:pt x="11088" y="516863"/>
                  </a:lnTo>
                  <a:lnTo>
                    <a:pt x="24476" y="562258"/>
                  </a:lnTo>
                  <a:lnTo>
                    <a:pt x="42673" y="605360"/>
                  </a:lnTo>
                  <a:lnTo>
                    <a:pt x="65364" y="645855"/>
                  </a:lnTo>
                  <a:lnTo>
                    <a:pt x="92235" y="683427"/>
                  </a:lnTo>
                  <a:lnTo>
                    <a:pt x="122969" y="717760"/>
                  </a:lnTo>
                  <a:lnTo>
                    <a:pt x="157252" y="748539"/>
                  </a:lnTo>
                  <a:lnTo>
                    <a:pt x="194769" y="775448"/>
                  </a:lnTo>
                  <a:lnTo>
                    <a:pt x="235205" y="798172"/>
                  </a:lnTo>
                  <a:lnTo>
                    <a:pt x="278245" y="816396"/>
                  </a:lnTo>
                  <a:lnTo>
                    <a:pt x="323573" y="829803"/>
                  </a:lnTo>
                  <a:lnTo>
                    <a:pt x="370875" y="838079"/>
                  </a:lnTo>
                  <a:lnTo>
                    <a:pt x="419836" y="840908"/>
                  </a:lnTo>
                  <a:lnTo>
                    <a:pt x="468801" y="838079"/>
                  </a:lnTo>
                  <a:lnTo>
                    <a:pt x="516106" y="829803"/>
                  </a:lnTo>
                  <a:lnTo>
                    <a:pt x="561437" y="816396"/>
                  </a:lnTo>
                  <a:lnTo>
                    <a:pt x="604478" y="798172"/>
                  </a:lnTo>
                  <a:lnTo>
                    <a:pt x="644915" y="775448"/>
                  </a:lnTo>
                  <a:lnTo>
                    <a:pt x="682432" y="748539"/>
                  </a:lnTo>
                  <a:lnTo>
                    <a:pt x="716716" y="717760"/>
                  </a:lnTo>
                  <a:lnTo>
                    <a:pt x="747450" y="683427"/>
                  </a:lnTo>
                  <a:lnTo>
                    <a:pt x="774320" y="645855"/>
                  </a:lnTo>
                  <a:lnTo>
                    <a:pt x="797011" y="605360"/>
                  </a:lnTo>
                  <a:lnTo>
                    <a:pt x="815207" y="562258"/>
                  </a:lnTo>
                  <a:lnTo>
                    <a:pt x="828595" y="516863"/>
                  </a:lnTo>
                  <a:lnTo>
                    <a:pt x="836858" y="469492"/>
                  </a:lnTo>
                  <a:lnTo>
                    <a:pt x="839683" y="420459"/>
                  </a:lnTo>
                  <a:lnTo>
                    <a:pt x="836858" y="371423"/>
                  </a:lnTo>
                  <a:lnTo>
                    <a:pt x="828595" y="324049"/>
                  </a:lnTo>
                  <a:lnTo>
                    <a:pt x="815207" y="278652"/>
                  </a:lnTo>
                  <a:lnTo>
                    <a:pt x="797011" y="235548"/>
                  </a:lnTo>
                  <a:lnTo>
                    <a:pt x="774320" y="195052"/>
                  </a:lnTo>
                  <a:lnTo>
                    <a:pt x="747450" y="157480"/>
                  </a:lnTo>
                  <a:lnTo>
                    <a:pt x="716716" y="123146"/>
                  </a:lnTo>
                  <a:lnTo>
                    <a:pt x="682432" y="92367"/>
                  </a:lnTo>
                  <a:lnTo>
                    <a:pt x="644915" y="65458"/>
                  </a:lnTo>
                  <a:lnTo>
                    <a:pt x="604478" y="42734"/>
                  </a:lnTo>
                  <a:lnTo>
                    <a:pt x="561437" y="24511"/>
                  </a:lnTo>
                  <a:lnTo>
                    <a:pt x="516106" y="11104"/>
                  </a:lnTo>
                  <a:lnTo>
                    <a:pt x="468801" y="2828"/>
                  </a:lnTo>
                  <a:lnTo>
                    <a:pt x="419836" y="0"/>
                  </a:lnTo>
                  <a:close/>
                </a:path>
              </a:pathLst>
            </a:custGeom>
            <a:solidFill>
              <a:srgbClr val="F3E3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3829926" y="2194762"/>
              <a:ext cx="427990" cy="792480"/>
            </a:xfrm>
            <a:custGeom>
              <a:avLst/>
              <a:gdLst/>
              <a:ahLst/>
              <a:cxnLst/>
              <a:rect l="l" t="t" r="r" b="b"/>
              <a:pathLst>
                <a:path w="427989" h="792480">
                  <a:moveTo>
                    <a:pt x="427520" y="733171"/>
                  </a:moveTo>
                  <a:lnTo>
                    <a:pt x="386130" y="675881"/>
                  </a:lnTo>
                  <a:lnTo>
                    <a:pt x="359816" y="653135"/>
                  </a:lnTo>
                  <a:lnTo>
                    <a:pt x="356171" y="650379"/>
                  </a:lnTo>
                  <a:lnTo>
                    <a:pt x="352450" y="647712"/>
                  </a:lnTo>
                  <a:lnTo>
                    <a:pt x="348653" y="645274"/>
                  </a:lnTo>
                  <a:lnTo>
                    <a:pt x="346824" y="643940"/>
                  </a:lnTo>
                  <a:lnTo>
                    <a:pt x="339166" y="639165"/>
                  </a:lnTo>
                  <a:lnTo>
                    <a:pt x="335178" y="636816"/>
                  </a:lnTo>
                  <a:lnTo>
                    <a:pt x="331127" y="634568"/>
                  </a:lnTo>
                  <a:lnTo>
                    <a:pt x="330898" y="634390"/>
                  </a:lnTo>
                  <a:lnTo>
                    <a:pt x="330644" y="634250"/>
                  </a:lnTo>
                  <a:lnTo>
                    <a:pt x="330466" y="634250"/>
                  </a:lnTo>
                  <a:lnTo>
                    <a:pt x="328371" y="633095"/>
                  </a:lnTo>
                  <a:lnTo>
                    <a:pt x="326428" y="631952"/>
                  </a:lnTo>
                  <a:lnTo>
                    <a:pt x="324573" y="630796"/>
                  </a:lnTo>
                  <a:lnTo>
                    <a:pt x="322821" y="629793"/>
                  </a:lnTo>
                  <a:lnTo>
                    <a:pt x="321183" y="628688"/>
                  </a:lnTo>
                  <a:lnTo>
                    <a:pt x="319138" y="627354"/>
                  </a:lnTo>
                  <a:lnTo>
                    <a:pt x="318465" y="626846"/>
                  </a:lnTo>
                  <a:lnTo>
                    <a:pt x="279196" y="588568"/>
                  </a:lnTo>
                  <a:lnTo>
                    <a:pt x="268058" y="570407"/>
                  </a:lnTo>
                  <a:lnTo>
                    <a:pt x="267957" y="570255"/>
                  </a:lnTo>
                  <a:lnTo>
                    <a:pt x="259461" y="550710"/>
                  </a:lnTo>
                  <a:lnTo>
                    <a:pt x="259359" y="550481"/>
                  </a:lnTo>
                  <a:lnTo>
                    <a:pt x="258533" y="547801"/>
                  </a:lnTo>
                  <a:lnTo>
                    <a:pt x="326021" y="502539"/>
                  </a:lnTo>
                  <a:lnTo>
                    <a:pt x="361937" y="456946"/>
                  </a:lnTo>
                  <a:lnTo>
                    <a:pt x="396595" y="371627"/>
                  </a:lnTo>
                  <a:lnTo>
                    <a:pt x="401091" y="187083"/>
                  </a:lnTo>
                  <a:lnTo>
                    <a:pt x="398170" y="153962"/>
                  </a:lnTo>
                  <a:lnTo>
                    <a:pt x="377850" y="96659"/>
                  </a:lnTo>
                  <a:lnTo>
                    <a:pt x="354761" y="63741"/>
                  </a:lnTo>
                  <a:lnTo>
                    <a:pt x="322783" y="34785"/>
                  </a:lnTo>
                  <a:lnTo>
                    <a:pt x="273570" y="9613"/>
                  </a:lnTo>
                  <a:lnTo>
                    <a:pt x="235343" y="1181"/>
                  </a:lnTo>
                  <a:lnTo>
                    <a:pt x="214325" y="0"/>
                  </a:lnTo>
                  <a:lnTo>
                    <a:pt x="164503" y="6731"/>
                  </a:lnTo>
                  <a:lnTo>
                    <a:pt x="119913" y="25615"/>
                  </a:lnTo>
                  <a:lnTo>
                    <a:pt x="82130" y="54864"/>
                  </a:lnTo>
                  <a:lnTo>
                    <a:pt x="52946" y="92722"/>
                  </a:lnTo>
                  <a:lnTo>
                    <a:pt x="34124" y="137388"/>
                  </a:lnTo>
                  <a:lnTo>
                    <a:pt x="27457" y="187083"/>
                  </a:lnTo>
                  <a:lnTo>
                    <a:pt x="27457" y="326834"/>
                  </a:lnTo>
                  <a:lnTo>
                    <a:pt x="33477" y="378383"/>
                  </a:lnTo>
                  <a:lnTo>
                    <a:pt x="52171" y="430949"/>
                  </a:lnTo>
                  <a:lnTo>
                    <a:pt x="86156" y="484212"/>
                  </a:lnTo>
                  <a:lnTo>
                    <a:pt x="132816" y="528916"/>
                  </a:lnTo>
                  <a:lnTo>
                    <a:pt x="169672" y="550646"/>
                  </a:lnTo>
                  <a:lnTo>
                    <a:pt x="161048" y="570255"/>
                  </a:lnTo>
                  <a:lnTo>
                    <a:pt x="160985" y="570407"/>
                  </a:lnTo>
                  <a:lnTo>
                    <a:pt x="149758" y="588568"/>
                  </a:lnTo>
                  <a:lnTo>
                    <a:pt x="120510" y="619302"/>
                  </a:lnTo>
                  <a:lnTo>
                    <a:pt x="104013" y="630796"/>
                  </a:lnTo>
                  <a:lnTo>
                    <a:pt x="102158" y="631952"/>
                  </a:lnTo>
                  <a:lnTo>
                    <a:pt x="100228" y="633095"/>
                  </a:lnTo>
                  <a:lnTo>
                    <a:pt x="98069" y="634250"/>
                  </a:lnTo>
                  <a:lnTo>
                    <a:pt x="93027" y="636993"/>
                  </a:lnTo>
                  <a:lnTo>
                    <a:pt x="55486" y="663676"/>
                  </a:lnTo>
                  <a:lnTo>
                    <a:pt x="33147" y="685609"/>
                  </a:lnTo>
                  <a:lnTo>
                    <a:pt x="30073" y="689000"/>
                  </a:lnTo>
                  <a:lnTo>
                    <a:pt x="901" y="730999"/>
                  </a:lnTo>
                  <a:lnTo>
                    <a:pt x="0" y="732777"/>
                  </a:lnTo>
                  <a:lnTo>
                    <a:pt x="29476" y="749350"/>
                  </a:lnTo>
                  <a:lnTo>
                    <a:pt x="72517" y="767562"/>
                  </a:lnTo>
                  <a:lnTo>
                    <a:pt x="117843" y="780973"/>
                  </a:lnTo>
                  <a:lnTo>
                    <a:pt x="165138" y="789254"/>
                  </a:lnTo>
                  <a:lnTo>
                    <a:pt x="214096" y="792086"/>
                  </a:lnTo>
                  <a:lnTo>
                    <a:pt x="263067" y="789254"/>
                  </a:lnTo>
                  <a:lnTo>
                    <a:pt x="310375" y="780973"/>
                  </a:lnTo>
                  <a:lnTo>
                    <a:pt x="355701" y="767562"/>
                  </a:lnTo>
                  <a:lnTo>
                    <a:pt x="398741" y="749350"/>
                  </a:lnTo>
                  <a:lnTo>
                    <a:pt x="427520" y="733171"/>
                  </a:lnTo>
                  <a:close/>
                </a:path>
              </a:pathLst>
            </a:custGeom>
            <a:solidFill>
              <a:srgbClr val="EBC1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3829908" y="2813901"/>
              <a:ext cx="427990" cy="173355"/>
            </a:xfrm>
            <a:custGeom>
              <a:avLst/>
              <a:gdLst/>
              <a:ahLst/>
              <a:cxnLst/>
              <a:rect l="l" t="t" r="r" b="b"/>
              <a:pathLst>
                <a:path w="427989" h="173355">
                  <a:moveTo>
                    <a:pt x="120479" y="0"/>
                  </a:moveTo>
                  <a:lnTo>
                    <a:pt x="95657" y="16363"/>
                  </a:lnTo>
                  <a:lnTo>
                    <a:pt x="93147" y="17787"/>
                  </a:lnTo>
                  <a:lnTo>
                    <a:pt x="55500" y="44508"/>
                  </a:lnTo>
                  <a:lnTo>
                    <a:pt x="33160" y="66446"/>
                  </a:lnTo>
                  <a:lnTo>
                    <a:pt x="30093" y="69845"/>
                  </a:lnTo>
                  <a:lnTo>
                    <a:pt x="911" y="111839"/>
                  </a:lnTo>
                  <a:lnTo>
                    <a:pt x="0" y="113624"/>
                  </a:lnTo>
                  <a:lnTo>
                    <a:pt x="29496" y="130200"/>
                  </a:lnTo>
                  <a:lnTo>
                    <a:pt x="72536" y="148423"/>
                  </a:lnTo>
                  <a:lnTo>
                    <a:pt x="117864" y="161831"/>
                  </a:lnTo>
                  <a:lnTo>
                    <a:pt x="165166" y="170106"/>
                  </a:lnTo>
                  <a:lnTo>
                    <a:pt x="214126" y="172935"/>
                  </a:lnTo>
                  <a:lnTo>
                    <a:pt x="263090" y="170106"/>
                  </a:lnTo>
                  <a:lnTo>
                    <a:pt x="310395" y="161831"/>
                  </a:lnTo>
                  <a:lnTo>
                    <a:pt x="355726" y="148423"/>
                  </a:lnTo>
                  <a:lnTo>
                    <a:pt x="398767" y="130200"/>
                  </a:lnTo>
                  <a:lnTo>
                    <a:pt x="427542" y="114030"/>
                  </a:lnTo>
                  <a:lnTo>
                    <a:pt x="415990" y="92784"/>
                  </a:lnTo>
                  <a:lnTo>
                    <a:pt x="386158" y="56709"/>
                  </a:lnTo>
                  <a:lnTo>
                    <a:pt x="382064" y="52617"/>
                  </a:lnTo>
                  <a:lnTo>
                    <a:pt x="377858" y="48666"/>
                  </a:lnTo>
                  <a:lnTo>
                    <a:pt x="373429" y="44893"/>
                  </a:lnTo>
                  <a:lnTo>
                    <a:pt x="369074" y="41088"/>
                  </a:lnTo>
                  <a:lnTo>
                    <a:pt x="367290" y="39660"/>
                  </a:lnTo>
                  <a:lnTo>
                    <a:pt x="214126" y="39660"/>
                  </a:lnTo>
                  <a:lnTo>
                    <a:pt x="187816" y="36910"/>
                  </a:lnTo>
                  <a:lnTo>
                    <a:pt x="187516" y="36910"/>
                  </a:lnTo>
                  <a:lnTo>
                    <a:pt x="162686" y="29034"/>
                  </a:lnTo>
                  <a:lnTo>
                    <a:pt x="161710" y="28537"/>
                  </a:lnTo>
                  <a:lnTo>
                    <a:pt x="140154" y="16591"/>
                  </a:lnTo>
                  <a:lnTo>
                    <a:pt x="139851" y="16363"/>
                  </a:lnTo>
                  <a:lnTo>
                    <a:pt x="120479" y="0"/>
                  </a:lnTo>
                  <a:close/>
                </a:path>
                <a:path w="427989" h="173355">
                  <a:moveTo>
                    <a:pt x="308293" y="141"/>
                  </a:moveTo>
                  <a:lnTo>
                    <a:pt x="288733" y="16591"/>
                  </a:lnTo>
                  <a:lnTo>
                    <a:pt x="266211" y="29034"/>
                  </a:lnTo>
                  <a:lnTo>
                    <a:pt x="241281" y="36910"/>
                  </a:lnTo>
                  <a:lnTo>
                    <a:pt x="214498" y="39660"/>
                  </a:lnTo>
                  <a:lnTo>
                    <a:pt x="367290" y="39660"/>
                  </a:lnTo>
                  <a:lnTo>
                    <a:pt x="364533" y="37453"/>
                  </a:lnTo>
                  <a:lnTo>
                    <a:pt x="359806" y="33964"/>
                  </a:lnTo>
                  <a:lnTo>
                    <a:pt x="356196" y="31206"/>
                  </a:lnTo>
                  <a:lnTo>
                    <a:pt x="352474" y="28537"/>
                  </a:lnTo>
                  <a:lnTo>
                    <a:pt x="348677" y="26099"/>
                  </a:lnTo>
                  <a:lnTo>
                    <a:pt x="346816" y="24769"/>
                  </a:lnTo>
                  <a:lnTo>
                    <a:pt x="344955" y="23576"/>
                  </a:lnTo>
                  <a:lnTo>
                    <a:pt x="343057" y="22428"/>
                  </a:lnTo>
                  <a:lnTo>
                    <a:pt x="341270" y="21280"/>
                  </a:lnTo>
                  <a:lnTo>
                    <a:pt x="335501" y="17787"/>
                  </a:lnTo>
                  <a:lnTo>
                    <a:pt x="331147" y="15353"/>
                  </a:lnTo>
                  <a:lnTo>
                    <a:pt x="330849" y="15215"/>
                  </a:lnTo>
                  <a:lnTo>
                    <a:pt x="330625" y="15029"/>
                  </a:lnTo>
                  <a:lnTo>
                    <a:pt x="318492" y="7678"/>
                  </a:lnTo>
                  <a:lnTo>
                    <a:pt x="314993" y="5337"/>
                  </a:lnTo>
                  <a:lnTo>
                    <a:pt x="311606" y="2806"/>
                  </a:lnTo>
                  <a:lnTo>
                    <a:pt x="308293" y="141"/>
                  </a:lnTo>
                  <a:close/>
                </a:path>
              </a:pathLst>
            </a:custGeom>
            <a:solidFill>
              <a:srgbClr val="EB6C4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3857396" y="2521585"/>
              <a:ext cx="374015" cy="233679"/>
            </a:xfrm>
            <a:custGeom>
              <a:avLst/>
              <a:gdLst/>
              <a:ahLst/>
              <a:cxnLst/>
              <a:rect l="l" t="t" r="r" b="b"/>
              <a:pathLst>
                <a:path w="374014" h="233680">
                  <a:moveTo>
                    <a:pt x="373633" y="0"/>
                  </a:moveTo>
                  <a:lnTo>
                    <a:pt x="322753" y="102926"/>
                  </a:lnTo>
                  <a:lnTo>
                    <a:pt x="81080" y="81110"/>
                  </a:lnTo>
                  <a:lnTo>
                    <a:pt x="29828" y="58707"/>
                  </a:lnTo>
                  <a:lnTo>
                    <a:pt x="0" y="0"/>
                  </a:lnTo>
                  <a:lnTo>
                    <a:pt x="6014" y="51551"/>
                  </a:lnTo>
                  <a:lnTo>
                    <a:pt x="24712" y="104119"/>
                  </a:lnTo>
                  <a:lnTo>
                    <a:pt x="58689" y="157389"/>
                  </a:lnTo>
                  <a:lnTo>
                    <a:pt x="105352" y="202092"/>
                  </a:lnTo>
                  <a:lnTo>
                    <a:pt x="148294" y="226422"/>
                  </a:lnTo>
                  <a:lnTo>
                    <a:pt x="198548" y="233619"/>
                  </a:lnTo>
                  <a:lnTo>
                    <a:pt x="253002" y="212429"/>
                  </a:lnTo>
                  <a:lnTo>
                    <a:pt x="298559" y="175709"/>
                  </a:lnTo>
                  <a:lnTo>
                    <a:pt x="334468" y="130117"/>
                  </a:lnTo>
                  <a:lnTo>
                    <a:pt x="365891" y="58596"/>
                  </a:lnTo>
                  <a:lnTo>
                    <a:pt x="373633" y="0"/>
                  </a:lnTo>
                  <a:close/>
                </a:path>
              </a:pathLst>
            </a:custGeom>
            <a:solidFill>
              <a:srgbClr val="533D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5" name="object 5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857437" y="2468394"/>
              <a:ext cx="373628" cy="197657"/>
            </a:xfrm>
            <a:prstGeom prst="rect">
              <a:avLst/>
            </a:prstGeom>
          </p:spPr>
        </p:pic>
        <p:sp>
          <p:nvSpPr>
            <p:cNvPr id="56" name="object 56"/>
            <p:cNvSpPr/>
            <p:nvPr/>
          </p:nvSpPr>
          <p:spPr>
            <a:xfrm>
              <a:off x="3857392" y="2194759"/>
              <a:ext cx="374015" cy="269875"/>
            </a:xfrm>
            <a:custGeom>
              <a:avLst/>
              <a:gdLst/>
              <a:ahLst/>
              <a:cxnLst/>
              <a:rect l="l" t="t" r="r" b="b"/>
              <a:pathLst>
                <a:path w="374014" h="269875">
                  <a:moveTo>
                    <a:pt x="186827" y="0"/>
                  </a:moveTo>
                  <a:lnTo>
                    <a:pt x="137022" y="6726"/>
                  </a:lnTo>
                  <a:lnTo>
                    <a:pt x="92437" y="25607"/>
                  </a:lnTo>
                  <a:lnTo>
                    <a:pt x="54663" y="54863"/>
                  </a:lnTo>
                  <a:lnTo>
                    <a:pt x="25480" y="92714"/>
                  </a:lnTo>
                  <a:lnTo>
                    <a:pt x="6666" y="137380"/>
                  </a:lnTo>
                  <a:lnTo>
                    <a:pt x="0" y="187082"/>
                  </a:lnTo>
                  <a:lnTo>
                    <a:pt x="0" y="269571"/>
                  </a:lnTo>
                  <a:lnTo>
                    <a:pt x="6486" y="241964"/>
                  </a:lnTo>
                  <a:lnTo>
                    <a:pt x="15350" y="217945"/>
                  </a:lnTo>
                  <a:lnTo>
                    <a:pt x="41636" y="175272"/>
                  </a:lnTo>
                  <a:lnTo>
                    <a:pt x="51956" y="154000"/>
                  </a:lnTo>
                  <a:lnTo>
                    <a:pt x="67558" y="137594"/>
                  </a:lnTo>
                  <a:lnTo>
                    <a:pt x="96408" y="131020"/>
                  </a:lnTo>
                  <a:lnTo>
                    <a:pt x="116529" y="132913"/>
                  </a:lnTo>
                  <a:lnTo>
                    <a:pt x="132975" y="137078"/>
                  </a:lnTo>
                  <a:lnTo>
                    <a:pt x="153687" y="141242"/>
                  </a:lnTo>
                  <a:lnTo>
                    <a:pt x="186827" y="143135"/>
                  </a:lnTo>
                  <a:lnTo>
                    <a:pt x="219810" y="141242"/>
                  </a:lnTo>
                  <a:lnTo>
                    <a:pt x="240523" y="137078"/>
                  </a:lnTo>
                  <a:lnTo>
                    <a:pt x="256971" y="132913"/>
                  </a:lnTo>
                  <a:lnTo>
                    <a:pt x="277087" y="131020"/>
                  </a:lnTo>
                  <a:lnTo>
                    <a:pt x="305939" y="137594"/>
                  </a:lnTo>
                  <a:lnTo>
                    <a:pt x="321542" y="154000"/>
                  </a:lnTo>
                  <a:lnTo>
                    <a:pt x="331862" y="175272"/>
                  </a:lnTo>
                  <a:lnTo>
                    <a:pt x="358147" y="217945"/>
                  </a:lnTo>
                  <a:lnTo>
                    <a:pt x="367007" y="241964"/>
                  </a:lnTo>
                  <a:lnTo>
                    <a:pt x="373488" y="269571"/>
                  </a:lnTo>
                  <a:lnTo>
                    <a:pt x="373488" y="187082"/>
                  </a:lnTo>
                  <a:lnTo>
                    <a:pt x="366821" y="137380"/>
                  </a:lnTo>
                  <a:lnTo>
                    <a:pt x="348006" y="92714"/>
                  </a:lnTo>
                  <a:lnTo>
                    <a:pt x="318820" y="54863"/>
                  </a:lnTo>
                  <a:lnTo>
                    <a:pt x="281043" y="25607"/>
                  </a:lnTo>
                  <a:lnTo>
                    <a:pt x="236453" y="6726"/>
                  </a:lnTo>
                  <a:lnTo>
                    <a:pt x="186827" y="0"/>
                  </a:lnTo>
                  <a:close/>
                </a:path>
              </a:pathLst>
            </a:custGeom>
            <a:solidFill>
              <a:srgbClr val="533D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7" name="object 5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920741" y="2813898"/>
              <a:ext cx="246752" cy="74031"/>
            </a:xfrm>
            <a:prstGeom prst="rect">
              <a:avLst/>
            </a:prstGeom>
          </p:spPr>
        </p:pic>
        <p:sp>
          <p:nvSpPr>
            <p:cNvPr id="58" name="object 58"/>
            <p:cNvSpPr/>
            <p:nvPr/>
          </p:nvSpPr>
          <p:spPr>
            <a:xfrm>
              <a:off x="3209544" y="2980944"/>
              <a:ext cx="1668780" cy="307975"/>
            </a:xfrm>
            <a:custGeom>
              <a:avLst/>
              <a:gdLst/>
              <a:ahLst/>
              <a:cxnLst/>
              <a:rect l="l" t="t" r="r" b="b"/>
              <a:pathLst>
                <a:path w="1668779" h="307975">
                  <a:moveTo>
                    <a:pt x="1668780" y="0"/>
                  </a:moveTo>
                  <a:lnTo>
                    <a:pt x="0" y="0"/>
                  </a:lnTo>
                  <a:lnTo>
                    <a:pt x="0" y="307848"/>
                  </a:lnTo>
                  <a:lnTo>
                    <a:pt x="1668780" y="307848"/>
                  </a:lnTo>
                  <a:lnTo>
                    <a:pt x="166878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9" name="object 59"/>
          <p:cNvSpPr txBox="1"/>
          <p:nvPr/>
        </p:nvSpPr>
        <p:spPr>
          <a:xfrm>
            <a:off x="919683" y="3010281"/>
            <a:ext cx="121983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solidFill>
                  <a:srgbClr val="C0504D"/>
                </a:solidFill>
                <a:latin typeface="Arial"/>
                <a:cs typeface="Arial"/>
              </a:rPr>
              <a:t>Data</a:t>
            </a:r>
            <a:r>
              <a:rPr sz="1400" b="1" spc="-40" dirty="0">
                <a:solidFill>
                  <a:srgbClr val="C0504D"/>
                </a:solidFill>
                <a:latin typeface="Arial"/>
                <a:cs typeface="Arial"/>
              </a:rPr>
              <a:t> </a:t>
            </a:r>
            <a:r>
              <a:rPr sz="1400" b="1" spc="-10" dirty="0">
                <a:solidFill>
                  <a:srgbClr val="C0504D"/>
                </a:solidFill>
                <a:latin typeface="Arial"/>
                <a:cs typeface="Arial"/>
              </a:rPr>
              <a:t>Engineer</a:t>
            </a:r>
            <a:endParaRPr sz="1400">
              <a:latin typeface="Arial"/>
              <a:cs typeface="Arial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3298952" y="3010281"/>
            <a:ext cx="148907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10" dirty="0">
                <a:solidFill>
                  <a:srgbClr val="C0504D"/>
                </a:solidFill>
                <a:latin typeface="Arial"/>
                <a:cs typeface="Arial"/>
              </a:rPr>
              <a:t>Business</a:t>
            </a:r>
            <a:r>
              <a:rPr sz="1400" b="1" spc="-40" dirty="0">
                <a:solidFill>
                  <a:srgbClr val="C0504D"/>
                </a:solidFill>
                <a:latin typeface="Arial"/>
                <a:cs typeface="Arial"/>
              </a:rPr>
              <a:t> </a:t>
            </a:r>
            <a:r>
              <a:rPr sz="1400" b="1" spc="-10" dirty="0">
                <a:solidFill>
                  <a:srgbClr val="C0504D"/>
                </a:solidFill>
                <a:latin typeface="Arial"/>
                <a:cs typeface="Arial"/>
              </a:rPr>
              <a:t>Analyst</a:t>
            </a:r>
            <a:endParaRPr sz="1400">
              <a:latin typeface="Arial"/>
              <a:cs typeface="Arial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5943091" y="3010281"/>
            <a:ext cx="120205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solidFill>
                  <a:srgbClr val="C0504D"/>
                </a:solidFill>
                <a:latin typeface="Arial"/>
                <a:cs typeface="Arial"/>
              </a:rPr>
              <a:t>Data</a:t>
            </a:r>
            <a:r>
              <a:rPr sz="1400" b="1" spc="-40" dirty="0">
                <a:solidFill>
                  <a:srgbClr val="C0504D"/>
                </a:solidFill>
                <a:latin typeface="Arial"/>
                <a:cs typeface="Arial"/>
              </a:rPr>
              <a:t> </a:t>
            </a:r>
            <a:r>
              <a:rPr sz="1400" b="1" spc="-10" dirty="0">
                <a:solidFill>
                  <a:srgbClr val="C0504D"/>
                </a:solidFill>
                <a:latin typeface="Arial"/>
                <a:cs typeface="Arial"/>
              </a:rPr>
              <a:t>Scientist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62" name="object 62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8330183" y="2084832"/>
            <a:ext cx="396240" cy="396239"/>
          </a:xfrm>
          <a:prstGeom prst="rect">
            <a:avLst/>
          </a:prstGeom>
        </p:spPr>
      </p:pic>
      <p:pic>
        <p:nvPicPr>
          <p:cNvPr id="63" name="object 63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8340921" y="3572325"/>
            <a:ext cx="367145" cy="367145"/>
          </a:xfrm>
          <a:prstGeom prst="rect">
            <a:avLst/>
          </a:prstGeom>
        </p:spPr>
      </p:pic>
      <p:pic>
        <p:nvPicPr>
          <p:cNvPr id="64" name="object 64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8339398" y="5791270"/>
            <a:ext cx="377810" cy="377810"/>
          </a:xfrm>
          <a:prstGeom prst="rect">
            <a:avLst/>
          </a:prstGeom>
        </p:spPr>
      </p:pic>
      <p:pic>
        <p:nvPicPr>
          <p:cNvPr id="65" name="object 65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8330291" y="5096363"/>
            <a:ext cx="374688" cy="374688"/>
          </a:xfrm>
          <a:prstGeom prst="rect">
            <a:avLst/>
          </a:prstGeom>
        </p:spPr>
      </p:pic>
      <p:sp>
        <p:nvSpPr>
          <p:cNvPr id="66" name="object 66"/>
          <p:cNvSpPr/>
          <p:nvPr/>
        </p:nvSpPr>
        <p:spPr>
          <a:xfrm>
            <a:off x="8400288" y="4088891"/>
            <a:ext cx="3307079" cy="0"/>
          </a:xfrm>
          <a:custGeom>
            <a:avLst/>
            <a:gdLst/>
            <a:ahLst/>
            <a:cxnLst/>
            <a:rect l="l" t="t" r="r" b="b"/>
            <a:pathLst>
              <a:path w="3307079">
                <a:moveTo>
                  <a:pt x="0" y="0"/>
                </a:moveTo>
                <a:lnTo>
                  <a:pt x="3306571" y="0"/>
                </a:lnTo>
              </a:path>
            </a:pathLst>
          </a:custGeom>
          <a:ln w="9525">
            <a:solidFill>
              <a:srgbClr val="497DBA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8400288" y="5664708"/>
            <a:ext cx="3307079" cy="0"/>
          </a:xfrm>
          <a:custGeom>
            <a:avLst/>
            <a:gdLst/>
            <a:ahLst/>
            <a:cxnLst/>
            <a:rect l="l" t="t" r="r" b="b"/>
            <a:pathLst>
              <a:path w="3307079">
                <a:moveTo>
                  <a:pt x="0" y="0"/>
                </a:moveTo>
                <a:lnTo>
                  <a:pt x="3306571" y="0"/>
                </a:lnTo>
              </a:path>
            </a:pathLst>
          </a:custGeom>
          <a:ln w="9525">
            <a:solidFill>
              <a:srgbClr val="497DBA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8" name="object 68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8330183" y="4232147"/>
            <a:ext cx="396240" cy="396239"/>
          </a:xfrm>
          <a:prstGeom prst="rect">
            <a:avLst/>
          </a:prstGeom>
        </p:spPr>
      </p:pic>
      <p:pic>
        <p:nvPicPr>
          <p:cNvPr id="69" name="object 69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8337839" y="2843854"/>
            <a:ext cx="380929" cy="371750"/>
          </a:xfrm>
          <a:prstGeom prst="rect">
            <a:avLst/>
          </a:prstGeom>
        </p:spPr>
      </p:pic>
      <p:sp>
        <p:nvSpPr>
          <p:cNvPr id="70" name="object 7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553845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z="1300" spc="-25" dirty="0">
                <a:solidFill>
                  <a:srgbClr val="00396F"/>
                </a:solidFill>
                <a:latin typeface="Arial MT"/>
                <a:cs typeface="Arial MT"/>
              </a:rPr>
              <a:t>13</a:t>
            </a:fld>
            <a:endParaRPr sz="13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/>
              <a:t>Product</a:t>
            </a:r>
            <a:r>
              <a:rPr spc="-5" dirty="0"/>
              <a:t> </a:t>
            </a:r>
            <a:r>
              <a:rPr spc="-10" dirty="0"/>
              <a:t>backlog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61925" y="706373"/>
            <a:ext cx="11813540" cy="5448935"/>
            <a:chOff x="161925" y="706373"/>
            <a:chExt cx="11813540" cy="5448935"/>
          </a:xfrm>
        </p:grpSpPr>
        <p:sp>
          <p:nvSpPr>
            <p:cNvPr id="4" name="object 4"/>
            <p:cNvSpPr/>
            <p:nvPr/>
          </p:nvSpPr>
          <p:spPr>
            <a:xfrm>
              <a:off x="227012" y="1190497"/>
              <a:ext cx="1111250" cy="280670"/>
            </a:xfrm>
            <a:custGeom>
              <a:avLst/>
              <a:gdLst/>
              <a:ahLst/>
              <a:cxnLst/>
              <a:rect l="l" t="t" r="r" b="b"/>
              <a:pathLst>
                <a:path w="1111250" h="280669">
                  <a:moveTo>
                    <a:pt x="1110640" y="0"/>
                  </a:moveTo>
                  <a:lnTo>
                    <a:pt x="0" y="0"/>
                  </a:lnTo>
                  <a:lnTo>
                    <a:pt x="0" y="280670"/>
                  </a:lnTo>
                  <a:lnTo>
                    <a:pt x="1110640" y="280670"/>
                  </a:lnTo>
                  <a:lnTo>
                    <a:pt x="1110640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27012" y="1471180"/>
              <a:ext cx="11689080" cy="4677410"/>
            </a:xfrm>
            <a:custGeom>
              <a:avLst/>
              <a:gdLst/>
              <a:ahLst/>
              <a:cxnLst/>
              <a:rect l="l" t="t" r="r" b="b"/>
              <a:pathLst>
                <a:path w="11689080" h="4677410">
                  <a:moveTo>
                    <a:pt x="1110640" y="2981617"/>
                  </a:moveTo>
                  <a:lnTo>
                    <a:pt x="0" y="2981617"/>
                  </a:lnTo>
                  <a:lnTo>
                    <a:pt x="0" y="3999090"/>
                  </a:lnTo>
                  <a:lnTo>
                    <a:pt x="1110640" y="3999090"/>
                  </a:lnTo>
                  <a:lnTo>
                    <a:pt x="1110640" y="2981617"/>
                  </a:lnTo>
                  <a:close/>
                </a:path>
                <a:path w="11689080" h="4677410">
                  <a:moveTo>
                    <a:pt x="1110640" y="1897329"/>
                  </a:moveTo>
                  <a:lnTo>
                    <a:pt x="0" y="1897329"/>
                  </a:lnTo>
                  <a:lnTo>
                    <a:pt x="0" y="2981566"/>
                  </a:lnTo>
                  <a:lnTo>
                    <a:pt x="1110640" y="2981566"/>
                  </a:lnTo>
                  <a:lnTo>
                    <a:pt x="1110640" y="1897329"/>
                  </a:lnTo>
                  <a:close/>
                </a:path>
                <a:path w="11689080" h="4677410">
                  <a:moveTo>
                    <a:pt x="1110640" y="0"/>
                  </a:moveTo>
                  <a:lnTo>
                    <a:pt x="0" y="0"/>
                  </a:lnTo>
                  <a:lnTo>
                    <a:pt x="0" y="594728"/>
                  </a:lnTo>
                  <a:lnTo>
                    <a:pt x="1110640" y="594728"/>
                  </a:lnTo>
                  <a:lnTo>
                    <a:pt x="1110640" y="0"/>
                  </a:lnTo>
                  <a:close/>
                </a:path>
                <a:path w="11689080" h="4677410">
                  <a:moveTo>
                    <a:pt x="7264832" y="4338256"/>
                  </a:moveTo>
                  <a:lnTo>
                    <a:pt x="6627431" y="4338256"/>
                  </a:lnTo>
                  <a:lnTo>
                    <a:pt x="2221306" y="4338256"/>
                  </a:lnTo>
                  <a:lnTo>
                    <a:pt x="1110678" y="4338256"/>
                  </a:lnTo>
                  <a:lnTo>
                    <a:pt x="1110678" y="4677410"/>
                  </a:lnTo>
                  <a:lnTo>
                    <a:pt x="2221293" y="4677410"/>
                  </a:lnTo>
                  <a:lnTo>
                    <a:pt x="6627431" y="4677410"/>
                  </a:lnTo>
                  <a:lnTo>
                    <a:pt x="7264832" y="4677410"/>
                  </a:lnTo>
                  <a:lnTo>
                    <a:pt x="7264832" y="4338256"/>
                  </a:lnTo>
                  <a:close/>
                </a:path>
                <a:path w="11689080" h="4677410">
                  <a:moveTo>
                    <a:pt x="7264832" y="3659936"/>
                  </a:moveTo>
                  <a:lnTo>
                    <a:pt x="6627431" y="3659936"/>
                  </a:lnTo>
                  <a:lnTo>
                    <a:pt x="2221306" y="3659936"/>
                  </a:lnTo>
                  <a:lnTo>
                    <a:pt x="1110678" y="3659936"/>
                  </a:lnTo>
                  <a:lnTo>
                    <a:pt x="1110678" y="3999090"/>
                  </a:lnTo>
                  <a:lnTo>
                    <a:pt x="2221293" y="3999090"/>
                  </a:lnTo>
                  <a:lnTo>
                    <a:pt x="6627431" y="3999090"/>
                  </a:lnTo>
                  <a:lnTo>
                    <a:pt x="7264832" y="3999090"/>
                  </a:lnTo>
                  <a:lnTo>
                    <a:pt x="7264832" y="3659936"/>
                  </a:lnTo>
                  <a:close/>
                </a:path>
                <a:path w="11689080" h="4677410">
                  <a:moveTo>
                    <a:pt x="7264832" y="2981629"/>
                  </a:moveTo>
                  <a:lnTo>
                    <a:pt x="6627431" y="2981629"/>
                  </a:lnTo>
                  <a:lnTo>
                    <a:pt x="2221306" y="2981629"/>
                  </a:lnTo>
                  <a:lnTo>
                    <a:pt x="1110678" y="2981629"/>
                  </a:lnTo>
                  <a:lnTo>
                    <a:pt x="1110678" y="3320783"/>
                  </a:lnTo>
                  <a:lnTo>
                    <a:pt x="2221293" y="3320783"/>
                  </a:lnTo>
                  <a:lnTo>
                    <a:pt x="6627431" y="3320783"/>
                  </a:lnTo>
                  <a:lnTo>
                    <a:pt x="7264832" y="3320783"/>
                  </a:lnTo>
                  <a:lnTo>
                    <a:pt x="7264832" y="2981629"/>
                  </a:lnTo>
                  <a:close/>
                </a:path>
                <a:path w="11689080" h="4677410">
                  <a:moveTo>
                    <a:pt x="8661806" y="4338256"/>
                  </a:moveTo>
                  <a:lnTo>
                    <a:pt x="7924609" y="4338256"/>
                  </a:lnTo>
                  <a:lnTo>
                    <a:pt x="7264844" y="4338256"/>
                  </a:lnTo>
                  <a:lnTo>
                    <a:pt x="7264844" y="4677410"/>
                  </a:lnTo>
                  <a:lnTo>
                    <a:pt x="7924609" y="4677410"/>
                  </a:lnTo>
                  <a:lnTo>
                    <a:pt x="8661806" y="4677410"/>
                  </a:lnTo>
                  <a:lnTo>
                    <a:pt x="8661806" y="4338256"/>
                  </a:lnTo>
                  <a:close/>
                </a:path>
                <a:path w="11689080" h="4677410">
                  <a:moveTo>
                    <a:pt x="8661806" y="3659936"/>
                  </a:moveTo>
                  <a:lnTo>
                    <a:pt x="7924609" y="3659936"/>
                  </a:lnTo>
                  <a:lnTo>
                    <a:pt x="7264844" y="3659936"/>
                  </a:lnTo>
                  <a:lnTo>
                    <a:pt x="7264844" y="3999090"/>
                  </a:lnTo>
                  <a:lnTo>
                    <a:pt x="7924609" y="3999090"/>
                  </a:lnTo>
                  <a:lnTo>
                    <a:pt x="8661806" y="3999090"/>
                  </a:lnTo>
                  <a:lnTo>
                    <a:pt x="8661806" y="3659936"/>
                  </a:lnTo>
                  <a:close/>
                </a:path>
                <a:path w="11689080" h="4677410">
                  <a:moveTo>
                    <a:pt x="8661806" y="2981629"/>
                  </a:moveTo>
                  <a:lnTo>
                    <a:pt x="7924609" y="2981629"/>
                  </a:lnTo>
                  <a:lnTo>
                    <a:pt x="7264844" y="2981629"/>
                  </a:lnTo>
                  <a:lnTo>
                    <a:pt x="7264844" y="3320783"/>
                  </a:lnTo>
                  <a:lnTo>
                    <a:pt x="7924609" y="3320783"/>
                  </a:lnTo>
                  <a:lnTo>
                    <a:pt x="8661806" y="3320783"/>
                  </a:lnTo>
                  <a:lnTo>
                    <a:pt x="8661806" y="2981629"/>
                  </a:lnTo>
                  <a:close/>
                </a:path>
                <a:path w="11689080" h="4677410">
                  <a:moveTo>
                    <a:pt x="10111232" y="4338256"/>
                  </a:moveTo>
                  <a:lnTo>
                    <a:pt x="9322587" y="4338256"/>
                  </a:lnTo>
                  <a:lnTo>
                    <a:pt x="8661844" y="4338256"/>
                  </a:lnTo>
                  <a:lnTo>
                    <a:pt x="8661844" y="4677410"/>
                  </a:lnTo>
                  <a:lnTo>
                    <a:pt x="9322498" y="4677410"/>
                  </a:lnTo>
                  <a:lnTo>
                    <a:pt x="10111232" y="4677410"/>
                  </a:lnTo>
                  <a:lnTo>
                    <a:pt x="10111232" y="4338256"/>
                  </a:lnTo>
                  <a:close/>
                </a:path>
                <a:path w="11689080" h="4677410">
                  <a:moveTo>
                    <a:pt x="10111232" y="3659936"/>
                  </a:moveTo>
                  <a:lnTo>
                    <a:pt x="9322587" y="3659936"/>
                  </a:lnTo>
                  <a:lnTo>
                    <a:pt x="8661844" y="3659936"/>
                  </a:lnTo>
                  <a:lnTo>
                    <a:pt x="8661844" y="3999090"/>
                  </a:lnTo>
                  <a:lnTo>
                    <a:pt x="9322498" y="3999090"/>
                  </a:lnTo>
                  <a:lnTo>
                    <a:pt x="10111232" y="3999090"/>
                  </a:lnTo>
                  <a:lnTo>
                    <a:pt x="10111232" y="3659936"/>
                  </a:lnTo>
                  <a:close/>
                </a:path>
                <a:path w="11689080" h="4677410">
                  <a:moveTo>
                    <a:pt x="10111232" y="2981629"/>
                  </a:moveTo>
                  <a:lnTo>
                    <a:pt x="9322587" y="2981629"/>
                  </a:lnTo>
                  <a:lnTo>
                    <a:pt x="8661844" y="2981629"/>
                  </a:lnTo>
                  <a:lnTo>
                    <a:pt x="8661844" y="3320783"/>
                  </a:lnTo>
                  <a:lnTo>
                    <a:pt x="9322498" y="3320783"/>
                  </a:lnTo>
                  <a:lnTo>
                    <a:pt x="10111232" y="3320783"/>
                  </a:lnTo>
                  <a:lnTo>
                    <a:pt x="10111232" y="2981629"/>
                  </a:lnTo>
                  <a:close/>
                </a:path>
                <a:path w="11689080" h="4677410">
                  <a:moveTo>
                    <a:pt x="11688699" y="4338256"/>
                  </a:moveTo>
                  <a:lnTo>
                    <a:pt x="10900029" y="4338256"/>
                  </a:lnTo>
                  <a:lnTo>
                    <a:pt x="10111295" y="4338256"/>
                  </a:lnTo>
                  <a:lnTo>
                    <a:pt x="10111295" y="4677410"/>
                  </a:lnTo>
                  <a:lnTo>
                    <a:pt x="10899966" y="4677410"/>
                  </a:lnTo>
                  <a:lnTo>
                    <a:pt x="11688699" y="4677410"/>
                  </a:lnTo>
                  <a:lnTo>
                    <a:pt x="11688699" y="4338256"/>
                  </a:lnTo>
                  <a:close/>
                </a:path>
                <a:path w="11689080" h="4677410">
                  <a:moveTo>
                    <a:pt x="11688699" y="3659936"/>
                  </a:moveTo>
                  <a:lnTo>
                    <a:pt x="10900029" y="3659936"/>
                  </a:lnTo>
                  <a:lnTo>
                    <a:pt x="10111295" y="3659936"/>
                  </a:lnTo>
                  <a:lnTo>
                    <a:pt x="10111295" y="3999090"/>
                  </a:lnTo>
                  <a:lnTo>
                    <a:pt x="10899966" y="3999090"/>
                  </a:lnTo>
                  <a:lnTo>
                    <a:pt x="11688699" y="3999090"/>
                  </a:lnTo>
                  <a:lnTo>
                    <a:pt x="11688699" y="3659936"/>
                  </a:lnTo>
                  <a:close/>
                </a:path>
                <a:path w="11689080" h="4677410">
                  <a:moveTo>
                    <a:pt x="11688699" y="2981629"/>
                  </a:moveTo>
                  <a:lnTo>
                    <a:pt x="10900029" y="2981629"/>
                  </a:lnTo>
                  <a:lnTo>
                    <a:pt x="10111295" y="2981629"/>
                  </a:lnTo>
                  <a:lnTo>
                    <a:pt x="10111295" y="3320783"/>
                  </a:lnTo>
                  <a:lnTo>
                    <a:pt x="10899966" y="3320783"/>
                  </a:lnTo>
                  <a:lnTo>
                    <a:pt x="11688699" y="3320783"/>
                  </a:lnTo>
                  <a:lnTo>
                    <a:pt x="11688699" y="2981629"/>
                  </a:lnTo>
                  <a:close/>
                </a:path>
              </a:pathLst>
            </a:custGeom>
            <a:solidFill>
              <a:srgbClr val="E9EC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20662" y="1184147"/>
              <a:ext cx="11701780" cy="4971415"/>
            </a:xfrm>
            <a:custGeom>
              <a:avLst/>
              <a:gdLst/>
              <a:ahLst/>
              <a:cxnLst/>
              <a:rect l="l" t="t" r="r" b="b"/>
              <a:pathLst>
                <a:path w="11701780" h="4971415">
                  <a:moveTo>
                    <a:pt x="1117028" y="2726563"/>
                  </a:moveTo>
                  <a:lnTo>
                    <a:pt x="11701462" y="2726563"/>
                  </a:lnTo>
                </a:path>
                <a:path w="11701780" h="4971415">
                  <a:moveTo>
                    <a:pt x="1117028" y="4625289"/>
                  </a:moveTo>
                  <a:lnTo>
                    <a:pt x="11701462" y="4625289"/>
                  </a:lnTo>
                </a:path>
                <a:path w="11701780" h="4971415">
                  <a:moveTo>
                    <a:pt x="11695112" y="0"/>
                  </a:moveTo>
                  <a:lnTo>
                    <a:pt x="11695112" y="4970792"/>
                  </a:lnTo>
                </a:path>
                <a:path w="11701780" h="4971415">
                  <a:moveTo>
                    <a:pt x="0" y="4964442"/>
                  </a:moveTo>
                  <a:lnTo>
                    <a:pt x="11701462" y="4964442"/>
                  </a:lnTo>
                </a:path>
              </a:pathLst>
            </a:custGeom>
            <a:ln w="12700">
              <a:solidFill>
                <a:srgbClr val="4F81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345942" y="4589526"/>
              <a:ext cx="532130" cy="530860"/>
            </a:xfrm>
            <a:custGeom>
              <a:avLst/>
              <a:gdLst/>
              <a:ahLst/>
              <a:cxnLst/>
              <a:rect l="l" t="t" r="r" b="b"/>
              <a:pathLst>
                <a:path w="532129" h="530860">
                  <a:moveTo>
                    <a:pt x="265938" y="0"/>
                  </a:moveTo>
                  <a:lnTo>
                    <a:pt x="218151" y="4273"/>
                  </a:lnTo>
                  <a:lnTo>
                    <a:pt x="173168" y="16592"/>
                  </a:lnTo>
                  <a:lnTo>
                    <a:pt x="131741" y="36209"/>
                  </a:lnTo>
                  <a:lnTo>
                    <a:pt x="94622" y="62373"/>
                  </a:lnTo>
                  <a:lnTo>
                    <a:pt x="62565" y="94335"/>
                  </a:lnTo>
                  <a:lnTo>
                    <a:pt x="36321" y="131346"/>
                  </a:lnTo>
                  <a:lnTo>
                    <a:pt x="16644" y="172656"/>
                  </a:lnTo>
                  <a:lnTo>
                    <a:pt x="4286" y="217515"/>
                  </a:lnTo>
                  <a:lnTo>
                    <a:pt x="0" y="265175"/>
                  </a:lnTo>
                  <a:lnTo>
                    <a:pt x="4286" y="312836"/>
                  </a:lnTo>
                  <a:lnTo>
                    <a:pt x="16644" y="357695"/>
                  </a:lnTo>
                  <a:lnTo>
                    <a:pt x="36322" y="399005"/>
                  </a:lnTo>
                  <a:lnTo>
                    <a:pt x="62565" y="436016"/>
                  </a:lnTo>
                  <a:lnTo>
                    <a:pt x="94622" y="467978"/>
                  </a:lnTo>
                  <a:lnTo>
                    <a:pt x="131741" y="494142"/>
                  </a:lnTo>
                  <a:lnTo>
                    <a:pt x="173168" y="513759"/>
                  </a:lnTo>
                  <a:lnTo>
                    <a:pt x="218151" y="526078"/>
                  </a:lnTo>
                  <a:lnTo>
                    <a:pt x="265938" y="530351"/>
                  </a:lnTo>
                  <a:lnTo>
                    <a:pt x="313724" y="526078"/>
                  </a:lnTo>
                  <a:lnTo>
                    <a:pt x="358707" y="513759"/>
                  </a:lnTo>
                  <a:lnTo>
                    <a:pt x="400134" y="494142"/>
                  </a:lnTo>
                  <a:lnTo>
                    <a:pt x="437253" y="467978"/>
                  </a:lnTo>
                  <a:lnTo>
                    <a:pt x="469310" y="436016"/>
                  </a:lnTo>
                  <a:lnTo>
                    <a:pt x="495554" y="399005"/>
                  </a:lnTo>
                  <a:lnTo>
                    <a:pt x="515231" y="357695"/>
                  </a:lnTo>
                  <a:lnTo>
                    <a:pt x="527589" y="312836"/>
                  </a:lnTo>
                  <a:lnTo>
                    <a:pt x="531876" y="265175"/>
                  </a:lnTo>
                  <a:lnTo>
                    <a:pt x="527589" y="217515"/>
                  </a:lnTo>
                  <a:lnTo>
                    <a:pt x="515231" y="172656"/>
                  </a:lnTo>
                  <a:lnTo>
                    <a:pt x="495553" y="131346"/>
                  </a:lnTo>
                  <a:lnTo>
                    <a:pt x="469310" y="94335"/>
                  </a:lnTo>
                  <a:lnTo>
                    <a:pt x="437253" y="62373"/>
                  </a:lnTo>
                  <a:lnTo>
                    <a:pt x="400134" y="36209"/>
                  </a:lnTo>
                  <a:lnTo>
                    <a:pt x="358707" y="16592"/>
                  </a:lnTo>
                  <a:lnTo>
                    <a:pt x="313724" y="4273"/>
                  </a:lnTo>
                  <a:lnTo>
                    <a:pt x="26593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345942" y="4589526"/>
              <a:ext cx="532130" cy="530860"/>
            </a:xfrm>
            <a:custGeom>
              <a:avLst/>
              <a:gdLst/>
              <a:ahLst/>
              <a:cxnLst/>
              <a:rect l="l" t="t" r="r" b="b"/>
              <a:pathLst>
                <a:path w="532129" h="530860">
                  <a:moveTo>
                    <a:pt x="0" y="265175"/>
                  </a:moveTo>
                  <a:lnTo>
                    <a:pt x="4286" y="217515"/>
                  </a:lnTo>
                  <a:lnTo>
                    <a:pt x="16644" y="172656"/>
                  </a:lnTo>
                  <a:lnTo>
                    <a:pt x="36321" y="131346"/>
                  </a:lnTo>
                  <a:lnTo>
                    <a:pt x="62565" y="94335"/>
                  </a:lnTo>
                  <a:lnTo>
                    <a:pt x="94622" y="62373"/>
                  </a:lnTo>
                  <a:lnTo>
                    <a:pt x="131741" y="36209"/>
                  </a:lnTo>
                  <a:lnTo>
                    <a:pt x="173168" y="16592"/>
                  </a:lnTo>
                  <a:lnTo>
                    <a:pt x="218151" y="4273"/>
                  </a:lnTo>
                  <a:lnTo>
                    <a:pt x="265938" y="0"/>
                  </a:lnTo>
                  <a:lnTo>
                    <a:pt x="313724" y="4273"/>
                  </a:lnTo>
                  <a:lnTo>
                    <a:pt x="358707" y="16592"/>
                  </a:lnTo>
                  <a:lnTo>
                    <a:pt x="400134" y="36209"/>
                  </a:lnTo>
                  <a:lnTo>
                    <a:pt x="437253" y="62373"/>
                  </a:lnTo>
                  <a:lnTo>
                    <a:pt x="469310" y="94335"/>
                  </a:lnTo>
                  <a:lnTo>
                    <a:pt x="495553" y="131346"/>
                  </a:lnTo>
                  <a:lnTo>
                    <a:pt x="515231" y="172656"/>
                  </a:lnTo>
                  <a:lnTo>
                    <a:pt x="527589" y="217515"/>
                  </a:lnTo>
                  <a:lnTo>
                    <a:pt x="531876" y="265175"/>
                  </a:lnTo>
                  <a:lnTo>
                    <a:pt x="527589" y="312836"/>
                  </a:lnTo>
                  <a:lnTo>
                    <a:pt x="515231" y="357695"/>
                  </a:lnTo>
                  <a:lnTo>
                    <a:pt x="495554" y="399005"/>
                  </a:lnTo>
                  <a:lnTo>
                    <a:pt x="469310" y="436016"/>
                  </a:lnTo>
                  <a:lnTo>
                    <a:pt x="437253" y="467978"/>
                  </a:lnTo>
                  <a:lnTo>
                    <a:pt x="400134" y="494142"/>
                  </a:lnTo>
                  <a:lnTo>
                    <a:pt x="358707" y="513759"/>
                  </a:lnTo>
                  <a:lnTo>
                    <a:pt x="313724" y="526078"/>
                  </a:lnTo>
                  <a:lnTo>
                    <a:pt x="265938" y="530351"/>
                  </a:lnTo>
                  <a:lnTo>
                    <a:pt x="218151" y="526078"/>
                  </a:lnTo>
                  <a:lnTo>
                    <a:pt x="173168" y="513759"/>
                  </a:lnTo>
                  <a:lnTo>
                    <a:pt x="131741" y="494142"/>
                  </a:lnTo>
                  <a:lnTo>
                    <a:pt x="94622" y="467978"/>
                  </a:lnTo>
                  <a:lnTo>
                    <a:pt x="62565" y="436016"/>
                  </a:lnTo>
                  <a:lnTo>
                    <a:pt x="36322" y="399005"/>
                  </a:lnTo>
                  <a:lnTo>
                    <a:pt x="16644" y="357695"/>
                  </a:lnTo>
                  <a:lnTo>
                    <a:pt x="4286" y="312836"/>
                  </a:lnTo>
                  <a:lnTo>
                    <a:pt x="0" y="265175"/>
                  </a:lnTo>
                  <a:close/>
                </a:path>
              </a:pathLst>
            </a:custGeom>
            <a:ln w="254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923032" y="4244339"/>
              <a:ext cx="687705" cy="408940"/>
            </a:xfrm>
            <a:custGeom>
              <a:avLst/>
              <a:gdLst/>
              <a:ahLst/>
              <a:cxnLst/>
              <a:rect l="l" t="t" r="r" b="b"/>
              <a:pathLst>
                <a:path w="687704" h="408939">
                  <a:moveTo>
                    <a:pt x="687323" y="408686"/>
                  </a:moveTo>
                  <a:lnTo>
                    <a:pt x="0" y="0"/>
                  </a:lnTo>
                </a:path>
              </a:pathLst>
            </a:custGeom>
            <a:ln w="9525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503170" y="4045458"/>
              <a:ext cx="843280" cy="135890"/>
            </a:xfrm>
            <a:custGeom>
              <a:avLst/>
              <a:gdLst/>
              <a:ahLst/>
              <a:cxnLst/>
              <a:rect l="l" t="t" r="r" b="b"/>
              <a:pathLst>
                <a:path w="843279" h="135889">
                  <a:moveTo>
                    <a:pt x="0" y="22606"/>
                  </a:moveTo>
                  <a:lnTo>
                    <a:pt x="1781" y="13823"/>
                  </a:lnTo>
                  <a:lnTo>
                    <a:pt x="6635" y="6635"/>
                  </a:lnTo>
                  <a:lnTo>
                    <a:pt x="13823" y="1781"/>
                  </a:lnTo>
                  <a:lnTo>
                    <a:pt x="22606" y="0"/>
                  </a:lnTo>
                  <a:lnTo>
                    <a:pt x="820166" y="0"/>
                  </a:lnTo>
                  <a:lnTo>
                    <a:pt x="828948" y="1781"/>
                  </a:lnTo>
                  <a:lnTo>
                    <a:pt x="836136" y="6635"/>
                  </a:lnTo>
                  <a:lnTo>
                    <a:pt x="840990" y="13823"/>
                  </a:lnTo>
                  <a:lnTo>
                    <a:pt x="842771" y="22606"/>
                  </a:lnTo>
                  <a:lnTo>
                    <a:pt x="842771" y="113030"/>
                  </a:lnTo>
                  <a:lnTo>
                    <a:pt x="840990" y="121812"/>
                  </a:lnTo>
                  <a:lnTo>
                    <a:pt x="836136" y="129000"/>
                  </a:lnTo>
                  <a:lnTo>
                    <a:pt x="828948" y="133854"/>
                  </a:lnTo>
                  <a:lnTo>
                    <a:pt x="820166" y="135636"/>
                  </a:lnTo>
                  <a:lnTo>
                    <a:pt x="22606" y="135636"/>
                  </a:lnTo>
                  <a:lnTo>
                    <a:pt x="13823" y="133854"/>
                  </a:lnTo>
                  <a:lnTo>
                    <a:pt x="6635" y="129000"/>
                  </a:lnTo>
                  <a:lnTo>
                    <a:pt x="1781" y="121812"/>
                  </a:lnTo>
                  <a:lnTo>
                    <a:pt x="0" y="113030"/>
                  </a:lnTo>
                  <a:lnTo>
                    <a:pt x="0" y="22606"/>
                  </a:lnTo>
                  <a:close/>
                </a:path>
              </a:pathLst>
            </a:custGeom>
            <a:ln w="19050">
              <a:solidFill>
                <a:srgbClr val="C0000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50925" y="706373"/>
              <a:ext cx="530860" cy="532130"/>
            </a:xfrm>
            <a:custGeom>
              <a:avLst/>
              <a:gdLst/>
              <a:ahLst/>
              <a:cxnLst/>
              <a:rect l="l" t="t" r="r" b="b"/>
              <a:pathLst>
                <a:path w="530860" h="532130">
                  <a:moveTo>
                    <a:pt x="265176" y="0"/>
                  </a:moveTo>
                  <a:lnTo>
                    <a:pt x="217509" y="4286"/>
                  </a:lnTo>
                  <a:lnTo>
                    <a:pt x="172645" y="16644"/>
                  </a:lnTo>
                  <a:lnTo>
                    <a:pt x="131334" y="36322"/>
                  </a:lnTo>
                  <a:lnTo>
                    <a:pt x="94324" y="62565"/>
                  </a:lnTo>
                  <a:lnTo>
                    <a:pt x="62364" y="94622"/>
                  </a:lnTo>
                  <a:lnTo>
                    <a:pt x="36203" y="131741"/>
                  </a:lnTo>
                  <a:lnTo>
                    <a:pt x="16589" y="173168"/>
                  </a:lnTo>
                  <a:lnTo>
                    <a:pt x="4272" y="218151"/>
                  </a:lnTo>
                  <a:lnTo>
                    <a:pt x="0" y="265938"/>
                  </a:lnTo>
                  <a:lnTo>
                    <a:pt x="4272" y="313724"/>
                  </a:lnTo>
                  <a:lnTo>
                    <a:pt x="16589" y="358707"/>
                  </a:lnTo>
                  <a:lnTo>
                    <a:pt x="36203" y="400134"/>
                  </a:lnTo>
                  <a:lnTo>
                    <a:pt x="62364" y="437253"/>
                  </a:lnTo>
                  <a:lnTo>
                    <a:pt x="94324" y="469310"/>
                  </a:lnTo>
                  <a:lnTo>
                    <a:pt x="131334" y="495554"/>
                  </a:lnTo>
                  <a:lnTo>
                    <a:pt x="172645" y="515231"/>
                  </a:lnTo>
                  <a:lnTo>
                    <a:pt x="217509" y="527589"/>
                  </a:lnTo>
                  <a:lnTo>
                    <a:pt x="265176" y="531876"/>
                  </a:lnTo>
                  <a:lnTo>
                    <a:pt x="312842" y="527589"/>
                  </a:lnTo>
                  <a:lnTo>
                    <a:pt x="357706" y="515231"/>
                  </a:lnTo>
                  <a:lnTo>
                    <a:pt x="399017" y="495553"/>
                  </a:lnTo>
                  <a:lnTo>
                    <a:pt x="436027" y="469310"/>
                  </a:lnTo>
                  <a:lnTo>
                    <a:pt x="467987" y="437253"/>
                  </a:lnTo>
                  <a:lnTo>
                    <a:pt x="494148" y="400134"/>
                  </a:lnTo>
                  <a:lnTo>
                    <a:pt x="513762" y="358707"/>
                  </a:lnTo>
                  <a:lnTo>
                    <a:pt x="526079" y="313724"/>
                  </a:lnTo>
                  <a:lnTo>
                    <a:pt x="530352" y="265938"/>
                  </a:lnTo>
                  <a:lnTo>
                    <a:pt x="526079" y="218151"/>
                  </a:lnTo>
                  <a:lnTo>
                    <a:pt x="513762" y="173168"/>
                  </a:lnTo>
                  <a:lnTo>
                    <a:pt x="494148" y="131741"/>
                  </a:lnTo>
                  <a:lnTo>
                    <a:pt x="467987" y="94622"/>
                  </a:lnTo>
                  <a:lnTo>
                    <a:pt x="436027" y="62565"/>
                  </a:lnTo>
                  <a:lnTo>
                    <a:pt x="399017" y="36321"/>
                  </a:lnTo>
                  <a:lnTo>
                    <a:pt x="357706" y="16644"/>
                  </a:lnTo>
                  <a:lnTo>
                    <a:pt x="312842" y="4286"/>
                  </a:lnTo>
                  <a:lnTo>
                    <a:pt x="26517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6844" y="812291"/>
              <a:ext cx="318516" cy="318515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262889" y="1247393"/>
              <a:ext cx="1091565" cy="4883150"/>
            </a:xfrm>
            <a:custGeom>
              <a:avLst/>
              <a:gdLst/>
              <a:ahLst/>
              <a:cxnLst/>
              <a:rect l="l" t="t" r="r" b="b"/>
              <a:pathLst>
                <a:path w="1091565" h="4883150">
                  <a:moveTo>
                    <a:pt x="0" y="181863"/>
                  </a:moveTo>
                  <a:lnTo>
                    <a:pt x="6496" y="133511"/>
                  </a:lnTo>
                  <a:lnTo>
                    <a:pt x="24828" y="90066"/>
                  </a:lnTo>
                  <a:lnTo>
                    <a:pt x="53265" y="53260"/>
                  </a:lnTo>
                  <a:lnTo>
                    <a:pt x="90072" y="24826"/>
                  </a:lnTo>
                  <a:lnTo>
                    <a:pt x="133516" y="6495"/>
                  </a:lnTo>
                  <a:lnTo>
                    <a:pt x="181864" y="0"/>
                  </a:lnTo>
                  <a:lnTo>
                    <a:pt x="909319" y="0"/>
                  </a:lnTo>
                  <a:lnTo>
                    <a:pt x="957672" y="6495"/>
                  </a:lnTo>
                  <a:lnTo>
                    <a:pt x="1001117" y="24826"/>
                  </a:lnTo>
                  <a:lnTo>
                    <a:pt x="1037923" y="53260"/>
                  </a:lnTo>
                  <a:lnTo>
                    <a:pt x="1066357" y="90066"/>
                  </a:lnTo>
                  <a:lnTo>
                    <a:pt x="1084688" y="133511"/>
                  </a:lnTo>
                  <a:lnTo>
                    <a:pt x="1091184" y="181863"/>
                  </a:lnTo>
                  <a:lnTo>
                    <a:pt x="1091184" y="4701032"/>
                  </a:lnTo>
                  <a:lnTo>
                    <a:pt x="1084688" y="4749375"/>
                  </a:lnTo>
                  <a:lnTo>
                    <a:pt x="1066357" y="4792818"/>
                  </a:lnTo>
                  <a:lnTo>
                    <a:pt x="1037923" y="4829625"/>
                  </a:lnTo>
                  <a:lnTo>
                    <a:pt x="1001117" y="4858064"/>
                  </a:lnTo>
                  <a:lnTo>
                    <a:pt x="957672" y="4876399"/>
                  </a:lnTo>
                  <a:lnTo>
                    <a:pt x="909319" y="4882895"/>
                  </a:lnTo>
                  <a:lnTo>
                    <a:pt x="181864" y="4882895"/>
                  </a:lnTo>
                  <a:lnTo>
                    <a:pt x="133516" y="4876399"/>
                  </a:lnTo>
                  <a:lnTo>
                    <a:pt x="90072" y="4858064"/>
                  </a:lnTo>
                  <a:lnTo>
                    <a:pt x="53265" y="4829625"/>
                  </a:lnTo>
                  <a:lnTo>
                    <a:pt x="24828" y="4792818"/>
                  </a:lnTo>
                  <a:lnTo>
                    <a:pt x="6496" y="4749375"/>
                  </a:lnTo>
                  <a:lnTo>
                    <a:pt x="0" y="4701032"/>
                  </a:lnTo>
                  <a:lnTo>
                    <a:pt x="0" y="181863"/>
                  </a:lnTo>
                  <a:close/>
                </a:path>
              </a:pathLst>
            </a:custGeom>
            <a:ln w="19050">
              <a:solidFill>
                <a:srgbClr val="F6F5EF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7037069" y="5470397"/>
              <a:ext cx="530860" cy="530860"/>
            </a:xfrm>
            <a:custGeom>
              <a:avLst/>
              <a:gdLst/>
              <a:ahLst/>
              <a:cxnLst/>
              <a:rect l="l" t="t" r="r" b="b"/>
              <a:pathLst>
                <a:path w="530859" h="530860">
                  <a:moveTo>
                    <a:pt x="265175" y="0"/>
                  </a:moveTo>
                  <a:lnTo>
                    <a:pt x="217515" y="4272"/>
                  </a:lnTo>
                  <a:lnTo>
                    <a:pt x="172656" y="16589"/>
                  </a:lnTo>
                  <a:lnTo>
                    <a:pt x="131346" y="36203"/>
                  </a:lnTo>
                  <a:lnTo>
                    <a:pt x="94335" y="62364"/>
                  </a:lnTo>
                  <a:lnTo>
                    <a:pt x="62373" y="94324"/>
                  </a:lnTo>
                  <a:lnTo>
                    <a:pt x="36209" y="131334"/>
                  </a:lnTo>
                  <a:lnTo>
                    <a:pt x="16592" y="172645"/>
                  </a:lnTo>
                  <a:lnTo>
                    <a:pt x="4273" y="217509"/>
                  </a:lnTo>
                  <a:lnTo>
                    <a:pt x="0" y="265175"/>
                  </a:lnTo>
                  <a:lnTo>
                    <a:pt x="4273" y="312842"/>
                  </a:lnTo>
                  <a:lnTo>
                    <a:pt x="16592" y="357706"/>
                  </a:lnTo>
                  <a:lnTo>
                    <a:pt x="36209" y="399017"/>
                  </a:lnTo>
                  <a:lnTo>
                    <a:pt x="62373" y="436027"/>
                  </a:lnTo>
                  <a:lnTo>
                    <a:pt x="94335" y="467987"/>
                  </a:lnTo>
                  <a:lnTo>
                    <a:pt x="131346" y="494148"/>
                  </a:lnTo>
                  <a:lnTo>
                    <a:pt x="172656" y="513762"/>
                  </a:lnTo>
                  <a:lnTo>
                    <a:pt x="217515" y="526079"/>
                  </a:lnTo>
                  <a:lnTo>
                    <a:pt x="265175" y="530351"/>
                  </a:lnTo>
                  <a:lnTo>
                    <a:pt x="312836" y="526079"/>
                  </a:lnTo>
                  <a:lnTo>
                    <a:pt x="357695" y="513762"/>
                  </a:lnTo>
                  <a:lnTo>
                    <a:pt x="399005" y="494148"/>
                  </a:lnTo>
                  <a:lnTo>
                    <a:pt x="436016" y="467987"/>
                  </a:lnTo>
                  <a:lnTo>
                    <a:pt x="467978" y="436027"/>
                  </a:lnTo>
                  <a:lnTo>
                    <a:pt x="494142" y="399017"/>
                  </a:lnTo>
                  <a:lnTo>
                    <a:pt x="513759" y="357706"/>
                  </a:lnTo>
                  <a:lnTo>
                    <a:pt x="526078" y="312842"/>
                  </a:lnTo>
                  <a:lnTo>
                    <a:pt x="530351" y="265175"/>
                  </a:lnTo>
                  <a:lnTo>
                    <a:pt x="526078" y="217509"/>
                  </a:lnTo>
                  <a:lnTo>
                    <a:pt x="513759" y="172645"/>
                  </a:lnTo>
                  <a:lnTo>
                    <a:pt x="494142" y="131334"/>
                  </a:lnTo>
                  <a:lnTo>
                    <a:pt x="467978" y="94324"/>
                  </a:lnTo>
                  <a:lnTo>
                    <a:pt x="436016" y="62364"/>
                  </a:lnTo>
                  <a:lnTo>
                    <a:pt x="399005" y="36203"/>
                  </a:lnTo>
                  <a:lnTo>
                    <a:pt x="357695" y="16589"/>
                  </a:lnTo>
                  <a:lnTo>
                    <a:pt x="312836" y="4272"/>
                  </a:lnTo>
                  <a:lnTo>
                    <a:pt x="26517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7037069" y="5470397"/>
              <a:ext cx="530860" cy="530860"/>
            </a:xfrm>
            <a:custGeom>
              <a:avLst/>
              <a:gdLst/>
              <a:ahLst/>
              <a:cxnLst/>
              <a:rect l="l" t="t" r="r" b="b"/>
              <a:pathLst>
                <a:path w="530859" h="530860">
                  <a:moveTo>
                    <a:pt x="0" y="265175"/>
                  </a:moveTo>
                  <a:lnTo>
                    <a:pt x="4273" y="217509"/>
                  </a:lnTo>
                  <a:lnTo>
                    <a:pt x="16592" y="172645"/>
                  </a:lnTo>
                  <a:lnTo>
                    <a:pt x="36209" y="131334"/>
                  </a:lnTo>
                  <a:lnTo>
                    <a:pt x="62373" y="94324"/>
                  </a:lnTo>
                  <a:lnTo>
                    <a:pt x="94335" y="62364"/>
                  </a:lnTo>
                  <a:lnTo>
                    <a:pt x="131346" y="36203"/>
                  </a:lnTo>
                  <a:lnTo>
                    <a:pt x="172656" y="16589"/>
                  </a:lnTo>
                  <a:lnTo>
                    <a:pt x="217515" y="4272"/>
                  </a:lnTo>
                  <a:lnTo>
                    <a:pt x="265175" y="0"/>
                  </a:lnTo>
                  <a:lnTo>
                    <a:pt x="312836" y="4272"/>
                  </a:lnTo>
                  <a:lnTo>
                    <a:pt x="357695" y="16589"/>
                  </a:lnTo>
                  <a:lnTo>
                    <a:pt x="399005" y="36203"/>
                  </a:lnTo>
                  <a:lnTo>
                    <a:pt x="436016" y="62364"/>
                  </a:lnTo>
                  <a:lnTo>
                    <a:pt x="467978" y="94324"/>
                  </a:lnTo>
                  <a:lnTo>
                    <a:pt x="494142" y="131334"/>
                  </a:lnTo>
                  <a:lnTo>
                    <a:pt x="513759" y="172645"/>
                  </a:lnTo>
                  <a:lnTo>
                    <a:pt x="526078" y="217509"/>
                  </a:lnTo>
                  <a:lnTo>
                    <a:pt x="530351" y="265175"/>
                  </a:lnTo>
                  <a:lnTo>
                    <a:pt x="526078" y="312842"/>
                  </a:lnTo>
                  <a:lnTo>
                    <a:pt x="513759" y="357706"/>
                  </a:lnTo>
                  <a:lnTo>
                    <a:pt x="494142" y="399017"/>
                  </a:lnTo>
                  <a:lnTo>
                    <a:pt x="467978" y="436027"/>
                  </a:lnTo>
                  <a:lnTo>
                    <a:pt x="436016" y="467987"/>
                  </a:lnTo>
                  <a:lnTo>
                    <a:pt x="399005" y="494148"/>
                  </a:lnTo>
                  <a:lnTo>
                    <a:pt x="357695" y="513762"/>
                  </a:lnTo>
                  <a:lnTo>
                    <a:pt x="312836" y="526079"/>
                  </a:lnTo>
                  <a:lnTo>
                    <a:pt x="265175" y="530351"/>
                  </a:lnTo>
                  <a:lnTo>
                    <a:pt x="217515" y="526079"/>
                  </a:lnTo>
                  <a:lnTo>
                    <a:pt x="172656" y="513762"/>
                  </a:lnTo>
                  <a:lnTo>
                    <a:pt x="131346" y="494148"/>
                  </a:lnTo>
                  <a:lnTo>
                    <a:pt x="94335" y="467987"/>
                  </a:lnTo>
                  <a:lnTo>
                    <a:pt x="62373" y="436027"/>
                  </a:lnTo>
                  <a:lnTo>
                    <a:pt x="36209" y="399017"/>
                  </a:lnTo>
                  <a:lnTo>
                    <a:pt x="16592" y="357706"/>
                  </a:lnTo>
                  <a:lnTo>
                    <a:pt x="4273" y="312842"/>
                  </a:lnTo>
                  <a:lnTo>
                    <a:pt x="0" y="265175"/>
                  </a:lnTo>
                  <a:close/>
                </a:path>
              </a:pathLst>
            </a:custGeom>
            <a:ln w="25400">
              <a:solidFill>
                <a:srgbClr val="F795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117080" y="5550408"/>
              <a:ext cx="368807" cy="368808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171450" y="1558290"/>
              <a:ext cx="11794490" cy="3884929"/>
            </a:xfrm>
            <a:custGeom>
              <a:avLst/>
              <a:gdLst/>
              <a:ahLst/>
              <a:cxnLst/>
              <a:rect l="l" t="t" r="r" b="b"/>
              <a:pathLst>
                <a:path w="11794490" h="3884929">
                  <a:moveTo>
                    <a:pt x="0" y="143129"/>
                  </a:moveTo>
                  <a:lnTo>
                    <a:pt x="7295" y="97861"/>
                  </a:lnTo>
                  <a:lnTo>
                    <a:pt x="27611" y="58567"/>
                  </a:lnTo>
                  <a:lnTo>
                    <a:pt x="58589" y="27594"/>
                  </a:lnTo>
                  <a:lnTo>
                    <a:pt x="97872" y="7289"/>
                  </a:lnTo>
                  <a:lnTo>
                    <a:pt x="143103" y="0"/>
                  </a:lnTo>
                  <a:lnTo>
                    <a:pt x="11651107" y="0"/>
                  </a:lnTo>
                  <a:lnTo>
                    <a:pt x="11696326" y="7289"/>
                  </a:lnTo>
                  <a:lnTo>
                    <a:pt x="11735613" y="27594"/>
                  </a:lnTo>
                  <a:lnTo>
                    <a:pt x="11766604" y="58567"/>
                  </a:lnTo>
                  <a:lnTo>
                    <a:pt x="11786934" y="97861"/>
                  </a:lnTo>
                  <a:lnTo>
                    <a:pt x="11794236" y="143129"/>
                  </a:lnTo>
                  <a:lnTo>
                    <a:pt x="11794236" y="3741547"/>
                  </a:lnTo>
                  <a:lnTo>
                    <a:pt x="11786934" y="3786766"/>
                  </a:lnTo>
                  <a:lnTo>
                    <a:pt x="11766604" y="3826053"/>
                  </a:lnTo>
                  <a:lnTo>
                    <a:pt x="11735613" y="3857044"/>
                  </a:lnTo>
                  <a:lnTo>
                    <a:pt x="11696326" y="3877374"/>
                  </a:lnTo>
                  <a:lnTo>
                    <a:pt x="11651107" y="3884676"/>
                  </a:lnTo>
                  <a:lnTo>
                    <a:pt x="143103" y="3884676"/>
                  </a:lnTo>
                  <a:lnTo>
                    <a:pt x="97872" y="3877374"/>
                  </a:lnTo>
                  <a:lnTo>
                    <a:pt x="58589" y="3857044"/>
                  </a:lnTo>
                  <a:lnTo>
                    <a:pt x="27611" y="3826053"/>
                  </a:lnTo>
                  <a:lnTo>
                    <a:pt x="7295" y="3786766"/>
                  </a:lnTo>
                  <a:lnTo>
                    <a:pt x="0" y="3741547"/>
                  </a:lnTo>
                  <a:lnTo>
                    <a:pt x="0" y="143129"/>
                  </a:lnTo>
                  <a:close/>
                </a:path>
              </a:pathLst>
            </a:custGeom>
            <a:ln w="19050">
              <a:solidFill>
                <a:srgbClr val="F79546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/>
          <p:nvPr/>
        </p:nvSpPr>
        <p:spPr>
          <a:xfrm>
            <a:off x="220662" y="4452746"/>
            <a:ext cx="11701780" cy="0"/>
          </a:xfrm>
          <a:custGeom>
            <a:avLst/>
            <a:gdLst/>
            <a:ahLst/>
            <a:cxnLst/>
            <a:rect l="l" t="t" r="r" b="b"/>
            <a:pathLst>
              <a:path w="11701780">
                <a:moveTo>
                  <a:pt x="0" y="0"/>
                </a:moveTo>
                <a:lnTo>
                  <a:pt x="11701462" y="0"/>
                </a:lnTo>
              </a:path>
            </a:pathLst>
          </a:custGeom>
          <a:ln w="12700">
            <a:solidFill>
              <a:srgbClr val="4F81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9" name="object 1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375659" y="4619244"/>
            <a:ext cx="470915" cy="469392"/>
          </a:xfrm>
          <a:prstGeom prst="rect">
            <a:avLst/>
          </a:prstGeom>
        </p:spPr>
      </p:pic>
      <p:sp>
        <p:nvSpPr>
          <p:cNvPr id="20" name="object 20"/>
          <p:cNvSpPr/>
          <p:nvPr/>
        </p:nvSpPr>
        <p:spPr>
          <a:xfrm>
            <a:off x="550926" y="706373"/>
            <a:ext cx="530860" cy="532130"/>
          </a:xfrm>
          <a:custGeom>
            <a:avLst/>
            <a:gdLst/>
            <a:ahLst/>
            <a:cxnLst/>
            <a:rect l="l" t="t" r="r" b="b"/>
            <a:pathLst>
              <a:path w="530860" h="532130">
                <a:moveTo>
                  <a:pt x="0" y="265938"/>
                </a:moveTo>
                <a:lnTo>
                  <a:pt x="4272" y="218151"/>
                </a:lnTo>
                <a:lnTo>
                  <a:pt x="16589" y="173168"/>
                </a:lnTo>
                <a:lnTo>
                  <a:pt x="36203" y="131741"/>
                </a:lnTo>
                <a:lnTo>
                  <a:pt x="62364" y="94622"/>
                </a:lnTo>
                <a:lnTo>
                  <a:pt x="94324" y="62565"/>
                </a:lnTo>
                <a:lnTo>
                  <a:pt x="131334" y="36322"/>
                </a:lnTo>
                <a:lnTo>
                  <a:pt x="172645" y="16644"/>
                </a:lnTo>
                <a:lnTo>
                  <a:pt x="217509" y="4286"/>
                </a:lnTo>
                <a:lnTo>
                  <a:pt x="265176" y="0"/>
                </a:lnTo>
                <a:lnTo>
                  <a:pt x="312842" y="4286"/>
                </a:lnTo>
                <a:lnTo>
                  <a:pt x="357706" y="16644"/>
                </a:lnTo>
                <a:lnTo>
                  <a:pt x="399017" y="36321"/>
                </a:lnTo>
                <a:lnTo>
                  <a:pt x="436027" y="62565"/>
                </a:lnTo>
                <a:lnTo>
                  <a:pt x="467987" y="94622"/>
                </a:lnTo>
                <a:lnTo>
                  <a:pt x="494148" y="131741"/>
                </a:lnTo>
                <a:lnTo>
                  <a:pt x="513762" y="173168"/>
                </a:lnTo>
                <a:lnTo>
                  <a:pt x="526079" y="218151"/>
                </a:lnTo>
                <a:lnTo>
                  <a:pt x="530352" y="265938"/>
                </a:lnTo>
                <a:lnTo>
                  <a:pt x="526079" y="313724"/>
                </a:lnTo>
                <a:lnTo>
                  <a:pt x="513762" y="358707"/>
                </a:lnTo>
                <a:lnTo>
                  <a:pt x="494148" y="400134"/>
                </a:lnTo>
                <a:lnTo>
                  <a:pt x="467987" y="437253"/>
                </a:lnTo>
                <a:lnTo>
                  <a:pt x="436027" y="469310"/>
                </a:lnTo>
                <a:lnTo>
                  <a:pt x="399017" y="495553"/>
                </a:lnTo>
                <a:lnTo>
                  <a:pt x="357706" y="515231"/>
                </a:lnTo>
                <a:lnTo>
                  <a:pt x="312842" y="527589"/>
                </a:lnTo>
                <a:lnTo>
                  <a:pt x="265176" y="531876"/>
                </a:lnTo>
                <a:lnTo>
                  <a:pt x="217509" y="527589"/>
                </a:lnTo>
                <a:lnTo>
                  <a:pt x="172645" y="515231"/>
                </a:lnTo>
                <a:lnTo>
                  <a:pt x="131334" y="495554"/>
                </a:lnTo>
                <a:lnTo>
                  <a:pt x="94324" y="469310"/>
                </a:lnTo>
                <a:lnTo>
                  <a:pt x="62364" y="437253"/>
                </a:lnTo>
                <a:lnTo>
                  <a:pt x="36203" y="400134"/>
                </a:lnTo>
                <a:lnTo>
                  <a:pt x="16589" y="358707"/>
                </a:lnTo>
                <a:lnTo>
                  <a:pt x="4272" y="313724"/>
                </a:lnTo>
                <a:lnTo>
                  <a:pt x="0" y="265938"/>
                </a:lnTo>
                <a:close/>
              </a:path>
            </a:pathLst>
          </a:custGeom>
          <a:ln w="25400">
            <a:solidFill>
              <a:srgbClr val="F6F5E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1110488" y="809625"/>
            <a:ext cx="27279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900" b="1" dirty="0">
                <a:latin typeface="Arial"/>
                <a:cs typeface="Arial"/>
              </a:rPr>
              <a:t>All</a:t>
            </a:r>
            <a:r>
              <a:rPr sz="900" b="1" spc="35" dirty="0">
                <a:latin typeface="Arial"/>
                <a:cs typeface="Arial"/>
              </a:rPr>
              <a:t> </a:t>
            </a:r>
            <a:r>
              <a:rPr sz="900" b="1" spc="-40" dirty="0">
                <a:latin typeface="Arial"/>
                <a:cs typeface="Arial"/>
              </a:rPr>
              <a:t>Epics</a:t>
            </a:r>
            <a:r>
              <a:rPr sz="900" b="1" spc="55" dirty="0">
                <a:latin typeface="Arial"/>
                <a:cs typeface="Arial"/>
              </a:rPr>
              <a:t> </a:t>
            </a:r>
            <a:r>
              <a:rPr sz="900" b="1" dirty="0">
                <a:latin typeface="Arial"/>
                <a:cs typeface="Arial"/>
              </a:rPr>
              <a:t>offer</a:t>
            </a:r>
            <a:r>
              <a:rPr sz="900" b="1" spc="35" dirty="0">
                <a:latin typeface="Arial"/>
                <a:cs typeface="Arial"/>
              </a:rPr>
              <a:t> </a:t>
            </a:r>
            <a:r>
              <a:rPr sz="900" b="1" dirty="0">
                <a:latin typeface="Arial"/>
                <a:cs typeface="Arial"/>
              </a:rPr>
              <a:t>the</a:t>
            </a:r>
            <a:r>
              <a:rPr sz="900" b="1" spc="40" dirty="0">
                <a:latin typeface="Arial"/>
                <a:cs typeface="Arial"/>
              </a:rPr>
              <a:t> </a:t>
            </a:r>
            <a:r>
              <a:rPr sz="900" b="1" dirty="0">
                <a:latin typeface="Arial"/>
                <a:cs typeface="Arial"/>
              </a:rPr>
              <a:t>complete</a:t>
            </a:r>
            <a:r>
              <a:rPr sz="900" b="1" spc="25" dirty="0">
                <a:latin typeface="Arial"/>
                <a:cs typeface="Arial"/>
              </a:rPr>
              <a:t> </a:t>
            </a:r>
            <a:r>
              <a:rPr sz="900" b="1" dirty="0">
                <a:latin typeface="Arial"/>
                <a:cs typeface="Arial"/>
              </a:rPr>
              <a:t>view</a:t>
            </a:r>
            <a:r>
              <a:rPr sz="900" b="1" spc="45" dirty="0">
                <a:latin typeface="Arial"/>
                <a:cs typeface="Arial"/>
              </a:rPr>
              <a:t> </a:t>
            </a:r>
            <a:r>
              <a:rPr sz="900" b="1" dirty="0">
                <a:latin typeface="Arial"/>
                <a:cs typeface="Arial"/>
              </a:rPr>
              <a:t>of</a:t>
            </a:r>
            <a:r>
              <a:rPr sz="900" b="1" spc="25" dirty="0">
                <a:latin typeface="Arial"/>
                <a:cs typeface="Arial"/>
              </a:rPr>
              <a:t> </a:t>
            </a:r>
            <a:r>
              <a:rPr sz="900" b="1" dirty="0">
                <a:latin typeface="Arial"/>
                <a:cs typeface="Arial"/>
              </a:rPr>
              <a:t>the</a:t>
            </a:r>
            <a:r>
              <a:rPr sz="900" b="1" spc="30" dirty="0">
                <a:latin typeface="Arial"/>
                <a:cs typeface="Arial"/>
              </a:rPr>
              <a:t> </a:t>
            </a:r>
            <a:r>
              <a:rPr sz="900" b="1" spc="-10" dirty="0">
                <a:latin typeface="Arial"/>
                <a:cs typeface="Arial"/>
              </a:rPr>
              <a:t>product's features</a:t>
            </a:r>
            <a:endParaRPr sz="9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0309606" y="5582818"/>
            <a:ext cx="5397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50" dirty="0">
                <a:solidFill>
                  <a:srgbClr val="F79546"/>
                </a:solidFill>
                <a:latin typeface="Arial"/>
                <a:cs typeface="Arial"/>
              </a:rPr>
              <a:t>.</a:t>
            </a:r>
            <a:endParaRPr sz="900">
              <a:latin typeface="Arial"/>
              <a:cs typeface="Arial"/>
            </a:endParaRPr>
          </a:p>
        </p:txBody>
      </p:sp>
      <p:graphicFrame>
        <p:nvGraphicFramePr>
          <p:cNvPr id="23" name="object 23"/>
          <p:cNvGraphicFramePr>
            <a:graphicFrameLocks noGrp="1"/>
          </p:cNvGraphicFramePr>
          <p:nvPr/>
        </p:nvGraphicFramePr>
        <p:xfrm>
          <a:off x="220662" y="1184147"/>
          <a:ext cx="11817981" cy="501522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106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106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056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2420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9057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9341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5341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4836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9247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8867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8003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45"/>
                        </a:spcBef>
                      </a:pPr>
                      <a:r>
                        <a:rPr sz="900" b="1" spc="-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Epic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69215" marB="0">
                    <a:lnL w="12700">
                      <a:solidFill>
                        <a:srgbClr val="4F81BC"/>
                      </a:solidFill>
                      <a:prstDash val="solid"/>
                    </a:lnL>
                    <a:lnT w="12700">
                      <a:solidFill>
                        <a:srgbClr val="4F81BC"/>
                      </a:solidFill>
                      <a:prstDash val="solid"/>
                    </a:lnT>
                    <a:lnB w="12700">
                      <a:solidFill>
                        <a:srgbClr val="4F81B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45"/>
                        </a:spcBef>
                      </a:pPr>
                      <a:r>
                        <a:rPr sz="9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Feature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69215" marB="0">
                    <a:lnT w="12700">
                      <a:solidFill>
                        <a:srgbClr val="4F81BC"/>
                      </a:solidFill>
                      <a:prstDash val="solid"/>
                    </a:lnT>
                    <a:lnB w="12700">
                      <a:solidFill>
                        <a:srgbClr val="4F81BC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545"/>
                        </a:spcBef>
                      </a:pPr>
                      <a:r>
                        <a:rPr sz="9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User</a:t>
                      </a:r>
                      <a:r>
                        <a:rPr sz="900" b="1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Story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69215" marB="0">
                    <a:lnT w="12700">
                      <a:solidFill>
                        <a:srgbClr val="4F81BC"/>
                      </a:solidFill>
                      <a:prstDash val="solid"/>
                    </a:lnT>
                    <a:lnB w="12700">
                      <a:solidFill>
                        <a:srgbClr val="4F81BC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marL="13970" algn="ctr">
                        <a:lnSpc>
                          <a:spcPct val="100000"/>
                        </a:lnSpc>
                        <a:spcBef>
                          <a:spcPts val="545"/>
                        </a:spcBef>
                      </a:pPr>
                      <a:r>
                        <a:rPr sz="9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Release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69215" marB="0">
                    <a:lnT w="12700">
                      <a:solidFill>
                        <a:srgbClr val="4F81BC"/>
                      </a:solidFill>
                      <a:prstDash val="solid"/>
                    </a:lnT>
                    <a:lnB w="12700">
                      <a:solidFill>
                        <a:srgbClr val="4F81BC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marL="197485" marR="184785" indent="-109855">
                        <a:lnSpc>
                          <a:spcPct val="100000"/>
                        </a:lnSpc>
                      </a:pPr>
                      <a:r>
                        <a:rPr sz="9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Business </a:t>
                      </a:r>
                      <a:r>
                        <a:rPr sz="900" b="1" spc="-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value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T w="12700">
                      <a:solidFill>
                        <a:srgbClr val="4F81BC"/>
                      </a:solidFill>
                      <a:prstDash val="solid"/>
                    </a:lnT>
                    <a:lnB w="12700">
                      <a:solidFill>
                        <a:srgbClr val="4F81BC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marL="137160" marR="12065">
                        <a:lnSpc>
                          <a:spcPct val="100000"/>
                        </a:lnSpc>
                        <a:spcBef>
                          <a:spcPts val="545"/>
                        </a:spcBef>
                      </a:pPr>
                      <a:r>
                        <a:rPr sz="9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Sizing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69215" marB="0">
                    <a:lnT w="12700">
                      <a:solidFill>
                        <a:srgbClr val="4F81BC"/>
                      </a:solidFill>
                      <a:prstDash val="solid"/>
                    </a:lnT>
                    <a:lnB w="12700">
                      <a:solidFill>
                        <a:srgbClr val="4F81BC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marL="36830" marR="21590" algn="ctr">
                        <a:lnSpc>
                          <a:spcPct val="100000"/>
                        </a:lnSpc>
                        <a:spcBef>
                          <a:spcPts val="545"/>
                        </a:spcBef>
                      </a:pPr>
                      <a:r>
                        <a:rPr sz="900" b="1" spc="-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Data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69215" marB="0">
                    <a:lnT w="12700">
                      <a:solidFill>
                        <a:srgbClr val="4F81BC"/>
                      </a:solidFill>
                      <a:prstDash val="solid"/>
                    </a:lnT>
                    <a:lnB w="12700">
                      <a:solidFill>
                        <a:srgbClr val="4F81BC"/>
                      </a:solidFill>
                      <a:prstDash val="solid"/>
                    </a:lnB>
                    <a:solidFill>
                      <a:srgbClr val="94B3D6"/>
                    </a:solidFill>
                  </a:tcPr>
                </a:tc>
                <a:tc>
                  <a:txBody>
                    <a:bodyPr/>
                    <a:lstStyle/>
                    <a:p>
                      <a:pPr marL="170180" marR="21590">
                        <a:lnSpc>
                          <a:spcPct val="100000"/>
                        </a:lnSpc>
                        <a:spcBef>
                          <a:spcPts val="545"/>
                        </a:spcBef>
                      </a:pPr>
                      <a:r>
                        <a:rPr sz="9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Back</a:t>
                      </a:r>
                      <a:r>
                        <a:rPr sz="900" b="1" spc="-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b="1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End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69215" marB="0">
                    <a:lnT w="12700">
                      <a:solidFill>
                        <a:srgbClr val="4F81BC"/>
                      </a:solidFill>
                      <a:prstDash val="solid"/>
                    </a:lnT>
                    <a:lnB w="12700">
                      <a:solidFill>
                        <a:srgbClr val="4F81BC"/>
                      </a:solidFill>
                      <a:prstDash val="solid"/>
                    </a:lnB>
                    <a:solidFill>
                      <a:srgbClr val="94B3D6"/>
                    </a:solidFill>
                  </a:tcPr>
                </a:tc>
                <a:tc>
                  <a:txBody>
                    <a:bodyPr/>
                    <a:lstStyle/>
                    <a:p>
                      <a:pPr marL="129539">
                        <a:lnSpc>
                          <a:spcPct val="100000"/>
                        </a:lnSpc>
                        <a:spcBef>
                          <a:spcPts val="545"/>
                        </a:spcBef>
                      </a:pPr>
                      <a:r>
                        <a:rPr sz="9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Front</a:t>
                      </a:r>
                      <a:r>
                        <a:rPr sz="900" b="1" spc="-3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b="1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End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69215" marB="0">
                    <a:lnT w="12700">
                      <a:solidFill>
                        <a:srgbClr val="4F81BC"/>
                      </a:solidFill>
                      <a:prstDash val="solid"/>
                    </a:lnT>
                    <a:lnB w="12700">
                      <a:solidFill>
                        <a:srgbClr val="4F81BC"/>
                      </a:solidFill>
                      <a:prstDash val="solid"/>
                    </a:lnB>
                    <a:solidFill>
                      <a:srgbClr val="94B3D6"/>
                    </a:solidFill>
                  </a:tcPr>
                </a:tc>
                <a:tc>
                  <a:txBody>
                    <a:bodyPr/>
                    <a:lstStyle/>
                    <a:p>
                      <a:pPr marL="147320" marR="117475" indent="-20320">
                        <a:lnSpc>
                          <a:spcPct val="100000"/>
                        </a:lnSpc>
                      </a:pPr>
                      <a:r>
                        <a:rPr sz="9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Mock-</a:t>
                      </a:r>
                      <a:r>
                        <a:rPr sz="900" b="1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ups </a:t>
                      </a:r>
                      <a:r>
                        <a:rPr sz="9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validated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T w="12700">
                      <a:solidFill>
                        <a:srgbClr val="4F81BC"/>
                      </a:solidFill>
                      <a:prstDash val="solid"/>
                    </a:lnT>
                    <a:lnB w="12700">
                      <a:solidFill>
                        <a:srgbClr val="4F81BC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43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marL="281305" marR="198755" indent="-76200">
                        <a:lnSpc>
                          <a:spcPct val="100000"/>
                        </a:lnSpc>
                      </a:pPr>
                      <a:r>
                        <a:rPr sz="900" b="1" dirty="0">
                          <a:latin typeface="Arial"/>
                          <a:cs typeface="Arial"/>
                        </a:rPr>
                        <a:t>1.</a:t>
                      </a:r>
                      <a:r>
                        <a:rPr sz="900" b="1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b="1" dirty="0">
                          <a:latin typeface="Arial"/>
                          <a:cs typeface="Arial"/>
                        </a:rPr>
                        <a:t>Launch</a:t>
                      </a:r>
                      <a:r>
                        <a:rPr sz="900" b="1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b="1" spc="-25" dirty="0">
                          <a:latin typeface="Arial"/>
                          <a:cs typeface="Arial"/>
                        </a:rPr>
                        <a:t>an </a:t>
                      </a:r>
                      <a:r>
                        <a:rPr sz="900" b="1" spc="-10" dirty="0">
                          <a:latin typeface="Arial"/>
                          <a:cs typeface="Arial"/>
                        </a:rPr>
                        <a:t>extraction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4F81BC"/>
                      </a:solidFill>
                      <a:prstDash val="solid"/>
                    </a:lnL>
                    <a:lnT w="12700">
                      <a:solidFill>
                        <a:srgbClr val="4F81BC"/>
                      </a:solidFill>
                      <a:prstDash val="solid"/>
                    </a:lnT>
                    <a:lnB w="12700">
                      <a:solidFill>
                        <a:srgbClr val="4F81B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745"/>
                        </a:spcBef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900" dirty="0">
                          <a:latin typeface="Arial MT"/>
                          <a:cs typeface="Arial MT"/>
                        </a:rPr>
                        <a:t>Tag</a:t>
                      </a:r>
                      <a:r>
                        <a:rPr sz="900" spc="-1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prospects</a:t>
                      </a:r>
                      <a:r>
                        <a:rPr sz="900" spc="-3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spc="-10" dirty="0">
                          <a:latin typeface="Arial MT"/>
                          <a:cs typeface="Arial MT"/>
                        </a:rPr>
                        <a:t>clients</a:t>
                      </a:r>
                      <a:endParaRPr sz="900">
                        <a:latin typeface="Arial MT"/>
                        <a:cs typeface="Arial MT"/>
                      </a:endParaRPr>
                    </a:p>
                  </a:txBody>
                  <a:tcPr marL="0" marR="0" marT="94615" marB="0">
                    <a:lnT w="12700">
                      <a:solidFill>
                        <a:srgbClr val="4F81BC"/>
                      </a:solidFill>
                      <a:prstDash val="solid"/>
                    </a:lnT>
                    <a:lnB w="12700">
                      <a:solidFill>
                        <a:srgbClr val="4F81BC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marL="91440" marR="386715">
                        <a:lnSpc>
                          <a:spcPct val="100000"/>
                        </a:lnSpc>
                      </a:pPr>
                      <a:r>
                        <a:rPr sz="900" dirty="0">
                          <a:latin typeface="Arial MT"/>
                          <a:cs typeface="Arial MT"/>
                        </a:rPr>
                        <a:t>As</a:t>
                      </a:r>
                      <a:r>
                        <a:rPr sz="900" spc="-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an</a:t>
                      </a:r>
                      <a:r>
                        <a:rPr sz="900" spc="-1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analyst,</a:t>
                      </a:r>
                      <a:r>
                        <a:rPr sz="900" spc="-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I</a:t>
                      </a:r>
                      <a:r>
                        <a:rPr sz="900" spc="-1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want</a:t>
                      </a:r>
                      <a:r>
                        <a:rPr sz="900" spc="-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to be</a:t>
                      </a:r>
                      <a:r>
                        <a:rPr sz="900" spc="-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able</a:t>
                      </a:r>
                      <a:r>
                        <a:rPr sz="900" spc="-1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tag</a:t>
                      </a:r>
                      <a:r>
                        <a:rPr sz="900" spc="-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it</a:t>
                      </a:r>
                      <a:r>
                        <a:rPr sz="900" spc="-1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as</a:t>
                      </a:r>
                      <a:r>
                        <a:rPr sz="900" spc="-1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“Joker”</a:t>
                      </a:r>
                      <a:r>
                        <a:rPr sz="900" spc="-2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so</a:t>
                      </a:r>
                      <a:r>
                        <a:rPr sz="900" spc="-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that</a:t>
                      </a:r>
                      <a:r>
                        <a:rPr sz="900" spc="-1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I can</a:t>
                      </a:r>
                      <a:r>
                        <a:rPr sz="900" spc="-2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upload</a:t>
                      </a:r>
                      <a:r>
                        <a:rPr sz="9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the</a:t>
                      </a:r>
                      <a:r>
                        <a:rPr sz="900" spc="-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spc="-10" dirty="0">
                          <a:latin typeface="Arial MT"/>
                          <a:cs typeface="Arial MT"/>
                        </a:rPr>
                        <a:t>excel 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loader</a:t>
                      </a:r>
                      <a:r>
                        <a:rPr sz="900" spc="-3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previously</a:t>
                      </a:r>
                      <a:r>
                        <a:rPr sz="900" spc="-4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created</a:t>
                      </a:r>
                      <a:r>
                        <a:rPr sz="900" spc="-3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in</a:t>
                      </a:r>
                      <a:r>
                        <a:rPr sz="900" spc="-2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CRF</a:t>
                      </a:r>
                      <a:r>
                        <a:rPr sz="900" spc="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to</a:t>
                      </a:r>
                      <a:r>
                        <a:rPr sz="9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retrieve</a:t>
                      </a:r>
                      <a:r>
                        <a:rPr sz="9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its</a:t>
                      </a:r>
                      <a:r>
                        <a:rPr sz="900" spc="-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spc="-10" dirty="0">
                          <a:latin typeface="Arial MT"/>
                          <a:cs typeface="Arial MT"/>
                        </a:rPr>
                        <a:t>information</a:t>
                      </a:r>
                      <a:endParaRPr sz="900">
                        <a:latin typeface="Arial MT"/>
                        <a:cs typeface="Arial MT"/>
                      </a:endParaRPr>
                    </a:p>
                  </a:txBody>
                  <a:tcPr marL="0" marR="0" marT="26034" marB="0">
                    <a:lnT w="12700">
                      <a:solidFill>
                        <a:srgbClr val="4F81BC"/>
                      </a:solidFill>
                      <a:prstDash val="solid"/>
                    </a:lnT>
                    <a:lnB w="12700">
                      <a:solidFill>
                        <a:srgbClr val="4F81BC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745"/>
                        </a:spcBef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marL="13335" algn="ctr">
                        <a:lnSpc>
                          <a:spcPct val="100000"/>
                        </a:lnSpc>
                      </a:pPr>
                      <a:r>
                        <a:rPr sz="900" spc="-25" dirty="0">
                          <a:latin typeface="Arial MT"/>
                          <a:cs typeface="Arial MT"/>
                        </a:rPr>
                        <a:t>S6</a:t>
                      </a:r>
                      <a:endParaRPr sz="900">
                        <a:latin typeface="Arial MT"/>
                        <a:cs typeface="Arial MT"/>
                      </a:endParaRPr>
                    </a:p>
                  </a:txBody>
                  <a:tcPr marL="0" marR="0" marT="94615" marB="0">
                    <a:lnT w="12700">
                      <a:solidFill>
                        <a:srgbClr val="4F81BC"/>
                      </a:solidFill>
                      <a:prstDash val="solid"/>
                    </a:lnT>
                    <a:lnB w="12700">
                      <a:solidFill>
                        <a:srgbClr val="4F81BC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R="48895">
                        <a:lnSpc>
                          <a:spcPct val="100000"/>
                        </a:lnSpc>
                        <a:spcBef>
                          <a:spcPts val="745"/>
                        </a:spcBef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marL="215900" marR="48895">
                        <a:lnSpc>
                          <a:spcPct val="100000"/>
                        </a:lnSpc>
                      </a:pPr>
                      <a:r>
                        <a:rPr sz="900" spc="-10" dirty="0">
                          <a:latin typeface="Arial MT"/>
                          <a:cs typeface="Arial MT"/>
                        </a:rPr>
                        <a:t>3.5/5</a:t>
                      </a:r>
                      <a:endParaRPr sz="900">
                        <a:latin typeface="Arial MT"/>
                        <a:cs typeface="Arial MT"/>
                      </a:endParaRPr>
                    </a:p>
                  </a:txBody>
                  <a:tcPr marL="0" marR="0" marT="94615" marB="0">
                    <a:lnT w="12700">
                      <a:solidFill>
                        <a:srgbClr val="4F81BC"/>
                      </a:solidFill>
                      <a:prstDash val="solid"/>
                    </a:lnT>
                    <a:lnB w="12700">
                      <a:solidFill>
                        <a:srgbClr val="4F81BC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R="12065">
                        <a:lnSpc>
                          <a:spcPct val="100000"/>
                        </a:lnSpc>
                        <a:spcBef>
                          <a:spcPts val="745"/>
                        </a:spcBef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marR="72390" algn="ctr">
                        <a:lnSpc>
                          <a:spcPct val="100000"/>
                        </a:lnSpc>
                      </a:pPr>
                      <a:r>
                        <a:rPr sz="900" b="1" spc="-50" dirty="0">
                          <a:latin typeface="Arial"/>
                          <a:cs typeface="Arial"/>
                        </a:rPr>
                        <a:t>1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94615" marB="0">
                    <a:lnT w="12700">
                      <a:solidFill>
                        <a:srgbClr val="4F81BC"/>
                      </a:solidFill>
                      <a:prstDash val="solid"/>
                    </a:lnT>
                    <a:lnB w="12700">
                      <a:solidFill>
                        <a:srgbClr val="4F81BC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R="21590">
                        <a:lnSpc>
                          <a:spcPct val="100000"/>
                        </a:lnSpc>
                        <a:spcBef>
                          <a:spcPts val="745"/>
                        </a:spcBef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marL="35560" marR="21590" algn="ctr">
                        <a:lnSpc>
                          <a:spcPct val="100000"/>
                        </a:lnSpc>
                      </a:pPr>
                      <a:r>
                        <a:rPr sz="900" spc="-50" dirty="0">
                          <a:latin typeface="Arial MT"/>
                          <a:cs typeface="Arial MT"/>
                        </a:rPr>
                        <a:t>0</a:t>
                      </a:r>
                      <a:endParaRPr sz="900">
                        <a:latin typeface="Arial MT"/>
                        <a:cs typeface="Arial MT"/>
                      </a:endParaRPr>
                    </a:p>
                  </a:txBody>
                  <a:tcPr marL="0" marR="0" marT="94615" marB="0">
                    <a:lnT w="12700">
                      <a:solidFill>
                        <a:srgbClr val="4F81BC"/>
                      </a:solidFill>
                      <a:prstDash val="solid"/>
                    </a:lnT>
                    <a:lnB w="12700">
                      <a:solidFill>
                        <a:srgbClr val="4F81BC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R="21590">
                        <a:lnSpc>
                          <a:spcPct val="100000"/>
                        </a:lnSpc>
                        <a:spcBef>
                          <a:spcPts val="745"/>
                        </a:spcBef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marL="40640" marR="21590" algn="ctr">
                        <a:lnSpc>
                          <a:spcPct val="100000"/>
                        </a:lnSpc>
                      </a:pPr>
                      <a:r>
                        <a:rPr sz="900" spc="-50" dirty="0">
                          <a:latin typeface="Arial MT"/>
                          <a:cs typeface="Arial MT"/>
                        </a:rPr>
                        <a:t>1</a:t>
                      </a:r>
                      <a:endParaRPr sz="900">
                        <a:latin typeface="Arial MT"/>
                        <a:cs typeface="Arial MT"/>
                      </a:endParaRPr>
                    </a:p>
                  </a:txBody>
                  <a:tcPr marL="0" marR="0" marT="94615" marB="0">
                    <a:lnT w="12700">
                      <a:solidFill>
                        <a:srgbClr val="4F81BC"/>
                      </a:solidFill>
                      <a:prstDash val="solid"/>
                    </a:lnT>
                    <a:lnB w="12700">
                      <a:solidFill>
                        <a:srgbClr val="4F81BC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745"/>
                        </a:spcBef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marL="5080" algn="ctr">
                        <a:lnSpc>
                          <a:spcPct val="100000"/>
                        </a:lnSpc>
                      </a:pPr>
                      <a:r>
                        <a:rPr sz="900" spc="-50" dirty="0">
                          <a:latin typeface="Arial MT"/>
                          <a:cs typeface="Arial MT"/>
                        </a:rPr>
                        <a:t>0</a:t>
                      </a:r>
                      <a:endParaRPr sz="900">
                        <a:latin typeface="Arial MT"/>
                        <a:cs typeface="Arial MT"/>
                      </a:endParaRPr>
                    </a:p>
                  </a:txBody>
                  <a:tcPr marL="0" marR="0" marT="94615" marB="0">
                    <a:lnT w="12700">
                      <a:solidFill>
                        <a:srgbClr val="4F81BC"/>
                      </a:solidFill>
                      <a:prstDash val="solid"/>
                    </a:lnT>
                    <a:lnB w="12700">
                      <a:solidFill>
                        <a:srgbClr val="4F81BC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745"/>
                        </a:spcBef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marL="25400">
                        <a:lnSpc>
                          <a:spcPct val="100000"/>
                        </a:lnSpc>
                      </a:pPr>
                      <a:r>
                        <a:rPr sz="900" dirty="0">
                          <a:latin typeface="Arial MT"/>
                          <a:cs typeface="Arial MT"/>
                        </a:rPr>
                        <a:t>To</a:t>
                      </a:r>
                      <a:r>
                        <a:rPr sz="900" spc="-1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be</a:t>
                      </a:r>
                      <a:r>
                        <a:rPr sz="9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spc="-10" dirty="0">
                          <a:latin typeface="Arial MT"/>
                          <a:cs typeface="Arial MT"/>
                        </a:rPr>
                        <a:t>updated</a:t>
                      </a:r>
                      <a:endParaRPr sz="900">
                        <a:latin typeface="Arial MT"/>
                        <a:cs typeface="Arial MT"/>
                      </a:endParaRPr>
                    </a:p>
                  </a:txBody>
                  <a:tcPr marL="0" marR="0" marT="94615" marB="0">
                    <a:lnT w="12700">
                      <a:solidFill>
                        <a:srgbClr val="4F81BC"/>
                      </a:solidFill>
                      <a:prstDash val="solid"/>
                    </a:lnT>
                    <a:lnB w="12700">
                      <a:solidFill>
                        <a:srgbClr val="4F81BC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875">
                <a:tc row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marL="163830">
                        <a:lnSpc>
                          <a:spcPct val="100000"/>
                        </a:lnSpc>
                      </a:pPr>
                      <a:r>
                        <a:rPr sz="900" b="1" dirty="0">
                          <a:latin typeface="Arial"/>
                          <a:cs typeface="Arial"/>
                        </a:rPr>
                        <a:t>2.</a:t>
                      </a:r>
                      <a:r>
                        <a:rPr sz="900" b="1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b="1" dirty="0">
                          <a:latin typeface="Arial"/>
                          <a:cs typeface="Arial"/>
                        </a:rPr>
                        <a:t>Extract</a:t>
                      </a:r>
                      <a:r>
                        <a:rPr sz="900" b="1" spc="-20" dirty="0">
                          <a:latin typeface="Arial"/>
                          <a:cs typeface="Arial"/>
                        </a:rPr>
                        <a:t> data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4F81BC"/>
                      </a:solidFill>
                      <a:prstDash val="solid"/>
                    </a:lnL>
                    <a:lnT w="12700">
                      <a:solidFill>
                        <a:srgbClr val="4F81BC"/>
                      </a:solidFill>
                      <a:prstDash val="solid"/>
                    </a:lnT>
                    <a:lnB w="12700">
                      <a:solidFill>
                        <a:srgbClr val="4F81B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4F81BC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91440" marR="94615">
                        <a:lnSpc>
                          <a:spcPct val="100000"/>
                        </a:lnSpc>
                        <a:spcBef>
                          <a:spcPts val="459"/>
                        </a:spcBef>
                      </a:pPr>
                      <a:r>
                        <a:rPr sz="900" dirty="0">
                          <a:latin typeface="Arial MT"/>
                          <a:cs typeface="Arial MT"/>
                        </a:rPr>
                        <a:t>As</a:t>
                      </a:r>
                      <a:r>
                        <a:rPr sz="9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an</a:t>
                      </a:r>
                      <a:r>
                        <a:rPr sz="900" spc="-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analyst,</a:t>
                      </a:r>
                      <a:r>
                        <a:rPr sz="900" spc="-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I</a:t>
                      </a:r>
                      <a:r>
                        <a:rPr sz="900" spc="-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want</a:t>
                      </a:r>
                      <a:r>
                        <a:rPr sz="900" spc="-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to</a:t>
                      </a:r>
                      <a:r>
                        <a:rPr sz="900" spc="-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make</a:t>
                      </a:r>
                      <a:r>
                        <a:rPr sz="900" spc="-2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sure</a:t>
                      </a:r>
                      <a:r>
                        <a:rPr sz="900" spc="-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that</a:t>
                      </a:r>
                      <a:r>
                        <a:rPr sz="900" spc="-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the</a:t>
                      </a:r>
                      <a:r>
                        <a:rPr sz="9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algorithm</a:t>
                      </a:r>
                      <a:r>
                        <a:rPr sz="900" spc="-3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recognizes</a:t>
                      </a:r>
                      <a:r>
                        <a:rPr sz="900" spc="-3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requests</a:t>
                      </a:r>
                      <a:r>
                        <a:rPr sz="900" spc="-3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that</a:t>
                      </a:r>
                      <a:r>
                        <a:rPr sz="900" spc="-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spc="-20" dirty="0">
                          <a:latin typeface="Arial MT"/>
                          <a:cs typeface="Arial MT"/>
                        </a:rPr>
                        <a:t>have 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already</a:t>
                      </a:r>
                      <a:r>
                        <a:rPr sz="900" spc="-2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been</a:t>
                      </a:r>
                      <a:r>
                        <a:rPr sz="900" spc="-2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done,</a:t>
                      </a:r>
                      <a:r>
                        <a:rPr sz="900" spc="-3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and</a:t>
                      </a:r>
                      <a:r>
                        <a:rPr sz="900" spc="-1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show</a:t>
                      </a:r>
                      <a:r>
                        <a:rPr sz="900" spc="-2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me</a:t>
                      </a:r>
                      <a:r>
                        <a:rPr sz="900" spc="-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the</a:t>
                      </a:r>
                      <a:r>
                        <a:rPr sz="900" spc="-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existing</a:t>
                      </a:r>
                      <a:r>
                        <a:rPr sz="900" spc="-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spc="-25" dirty="0">
                          <a:latin typeface="Arial MT"/>
                          <a:cs typeface="Arial MT"/>
                        </a:rPr>
                        <a:t>one</a:t>
                      </a:r>
                      <a:endParaRPr sz="900">
                        <a:latin typeface="Arial MT"/>
                        <a:cs typeface="Arial MT"/>
                      </a:endParaRPr>
                    </a:p>
                  </a:txBody>
                  <a:tcPr marL="0" marR="0" marT="58419" marB="0">
                    <a:lnT w="12700">
                      <a:solidFill>
                        <a:srgbClr val="4F81BC"/>
                      </a:solidFill>
                      <a:prstDash val="solid"/>
                    </a:lnT>
                    <a:lnB w="12700">
                      <a:solidFill>
                        <a:srgbClr val="4F81B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335" algn="ctr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sz="900" spc="-25" dirty="0">
                          <a:latin typeface="Arial MT"/>
                          <a:cs typeface="Arial MT"/>
                        </a:rPr>
                        <a:t>S6</a:t>
                      </a:r>
                      <a:endParaRPr sz="900">
                        <a:latin typeface="Arial MT"/>
                        <a:cs typeface="Arial MT"/>
                      </a:endParaRPr>
                    </a:p>
                  </a:txBody>
                  <a:tcPr marL="0" marR="0" marT="127000" marB="0">
                    <a:lnT w="12700">
                      <a:solidFill>
                        <a:srgbClr val="4F81BC"/>
                      </a:solidFill>
                      <a:prstDash val="solid"/>
                    </a:lnT>
                    <a:lnB w="12700">
                      <a:solidFill>
                        <a:srgbClr val="4F81B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13360" marR="48895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sz="900" spc="-25" dirty="0">
                          <a:latin typeface="Arial MT"/>
                          <a:cs typeface="Arial MT"/>
                        </a:rPr>
                        <a:t>TBC</a:t>
                      </a:r>
                      <a:endParaRPr sz="900">
                        <a:latin typeface="Arial MT"/>
                        <a:cs typeface="Arial MT"/>
                      </a:endParaRPr>
                    </a:p>
                  </a:txBody>
                  <a:tcPr marL="0" marR="0" marT="127000" marB="0">
                    <a:lnT w="12700">
                      <a:solidFill>
                        <a:srgbClr val="4F81BC"/>
                      </a:solidFill>
                      <a:prstDash val="solid"/>
                    </a:lnT>
                    <a:lnB w="12700">
                      <a:solidFill>
                        <a:srgbClr val="4F81B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2390" algn="ctr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sz="900" b="1" spc="-50" dirty="0">
                          <a:latin typeface="Arial"/>
                          <a:cs typeface="Arial"/>
                        </a:rPr>
                        <a:t>2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127000" marB="0">
                    <a:lnT w="12700">
                      <a:solidFill>
                        <a:srgbClr val="4F81BC"/>
                      </a:solidFill>
                      <a:prstDash val="solid"/>
                    </a:lnT>
                    <a:lnB w="12700">
                      <a:solidFill>
                        <a:srgbClr val="4F81B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5560" marR="21590" algn="ctr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sz="900" spc="-50" dirty="0">
                          <a:latin typeface="Arial MT"/>
                          <a:cs typeface="Arial MT"/>
                        </a:rPr>
                        <a:t>0</a:t>
                      </a:r>
                      <a:endParaRPr sz="900">
                        <a:latin typeface="Arial MT"/>
                        <a:cs typeface="Arial MT"/>
                      </a:endParaRPr>
                    </a:p>
                  </a:txBody>
                  <a:tcPr marL="0" marR="0" marT="127000" marB="0">
                    <a:lnT w="12700">
                      <a:solidFill>
                        <a:srgbClr val="4F81BC"/>
                      </a:solidFill>
                      <a:prstDash val="solid"/>
                    </a:lnT>
                    <a:lnB w="12700">
                      <a:solidFill>
                        <a:srgbClr val="4F81B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0640" marR="21590" algn="ctr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sz="900" spc="-50" dirty="0">
                          <a:latin typeface="Arial MT"/>
                          <a:cs typeface="Arial MT"/>
                        </a:rPr>
                        <a:t>2</a:t>
                      </a:r>
                      <a:endParaRPr sz="900">
                        <a:latin typeface="Arial MT"/>
                        <a:cs typeface="Arial MT"/>
                      </a:endParaRPr>
                    </a:p>
                  </a:txBody>
                  <a:tcPr marL="0" marR="0" marT="127000" marB="0">
                    <a:lnT w="12700">
                      <a:solidFill>
                        <a:srgbClr val="4F81BC"/>
                      </a:solidFill>
                      <a:prstDash val="solid"/>
                    </a:lnT>
                    <a:lnB w="12700">
                      <a:solidFill>
                        <a:srgbClr val="4F81B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sz="900" spc="-50" dirty="0">
                          <a:latin typeface="Arial MT"/>
                          <a:cs typeface="Arial MT"/>
                        </a:rPr>
                        <a:t>0</a:t>
                      </a:r>
                      <a:endParaRPr sz="900">
                        <a:latin typeface="Arial MT"/>
                        <a:cs typeface="Arial MT"/>
                      </a:endParaRPr>
                    </a:p>
                  </a:txBody>
                  <a:tcPr marL="0" marR="0" marT="127000" marB="0">
                    <a:lnT w="12700">
                      <a:solidFill>
                        <a:srgbClr val="4F81BC"/>
                      </a:solidFill>
                      <a:prstDash val="solid"/>
                    </a:lnT>
                    <a:lnB w="12700">
                      <a:solidFill>
                        <a:srgbClr val="4F81B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sz="900" dirty="0">
                          <a:latin typeface="Arial MT"/>
                          <a:cs typeface="Arial MT"/>
                        </a:rPr>
                        <a:t>Not</a:t>
                      </a:r>
                      <a:r>
                        <a:rPr sz="900" spc="-10" dirty="0">
                          <a:latin typeface="Arial MT"/>
                          <a:cs typeface="Arial MT"/>
                        </a:rPr>
                        <a:t> needed</a:t>
                      </a:r>
                      <a:endParaRPr sz="900">
                        <a:latin typeface="Arial MT"/>
                        <a:cs typeface="Arial MT"/>
                      </a:endParaRPr>
                    </a:p>
                  </a:txBody>
                  <a:tcPr marL="0" marR="0" marT="127000" marB="0">
                    <a:lnT w="12700">
                      <a:solidFill>
                        <a:srgbClr val="4F81BC"/>
                      </a:solidFill>
                      <a:prstDash val="solid"/>
                    </a:lnT>
                    <a:lnB w="12700">
                      <a:solidFill>
                        <a:srgbClr val="4F81B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526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4F81BC"/>
                      </a:solidFill>
                      <a:prstDash val="solid"/>
                    </a:lnL>
                    <a:lnT w="12700">
                      <a:solidFill>
                        <a:srgbClr val="4F81BC"/>
                      </a:solidFill>
                      <a:prstDash val="solid"/>
                    </a:lnT>
                    <a:lnB w="12700">
                      <a:solidFill>
                        <a:srgbClr val="4F81B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900" dirty="0">
                          <a:latin typeface="Arial MT"/>
                          <a:cs typeface="Arial MT"/>
                        </a:rPr>
                        <a:t>Extract</a:t>
                      </a:r>
                      <a:r>
                        <a:rPr sz="900" spc="-2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text</a:t>
                      </a:r>
                      <a:r>
                        <a:rPr sz="900" spc="-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spc="-20" dirty="0">
                          <a:latin typeface="Arial MT"/>
                          <a:cs typeface="Arial MT"/>
                        </a:rPr>
                        <a:t>data</a:t>
                      </a:r>
                      <a:endParaRPr sz="900">
                        <a:latin typeface="Arial MT"/>
                        <a:cs typeface="Arial MT"/>
                      </a:endParaRPr>
                    </a:p>
                  </a:txBody>
                  <a:tcPr marL="0" marR="0" marT="1270" marB="0"/>
                </a:tc>
                <a:tc rowSpan="2">
                  <a:txBody>
                    <a:bodyPr/>
                    <a:lstStyle/>
                    <a:p>
                      <a:pPr marL="91440" marR="334010">
                        <a:lnSpc>
                          <a:spcPct val="100000"/>
                        </a:lnSpc>
                        <a:spcBef>
                          <a:spcPts val="495"/>
                        </a:spcBef>
                      </a:pPr>
                      <a:r>
                        <a:rPr sz="900" dirty="0">
                          <a:latin typeface="Arial MT"/>
                          <a:cs typeface="Arial MT"/>
                        </a:rPr>
                        <a:t>As</a:t>
                      </a:r>
                      <a:r>
                        <a:rPr sz="900" spc="-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an</a:t>
                      </a:r>
                      <a:r>
                        <a:rPr sz="900" spc="-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analyst,</a:t>
                      </a:r>
                      <a:r>
                        <a:rPr sz="900" spc="-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when</a:t>
                      </a:r>
                      <a:r>
                        <a:rPr sz="900" spc="-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some</a:t>
                      </a:r>
                      <a:r>
                        <a:rPr sz="9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items</a:t>
                      </a:r>
                      <a:r>
                        <a:rPr sz="900" spc="-2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are</a:t>
                      </a:r>
                      <a:r>
                        <a:rPr sz="900" spc="-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not</a:t>
                      </a:r>
                      <a:r>
                        <a:rPr sz="900" spc="-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found</a:t>
                      </a:r>
                      <a:r>
                        <a:rPr sz="9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in</a:t>
                      </a:r>
                      <a:r>
                        <a:rPr sz="900" spc="-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tables</a:t>
                      </a:r>
                      <a:r>
                        <a:rPr sz="900" spc="-3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(about</a:t>
                      </a:r>
                      <a:r>
                        <a:rPr sz="900" spc="-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ten,</a:t>
                      </a:r>
                      <a:r>
                        <a:rPr sz="900" spc="-1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defined</a:t>
                      </a:r>
                      <a:r>
                        <a:rPr sz="900" spc="-4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spc="-25" dirty="0">
                          <a:latin typeface="Arial MT"/>
                          <a:cs typeface="Arial MT"/>
                        </a:rPr>
                        <a:t>in 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workshops)</a:t>
                      </a:r>
                      <a:r>
                        <a:rPr sz="900" spc="-3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I</a:t>
                      </a:r>
                      <a:r>
                        <a:rPr sz="900" spc="-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want</a:t>
                      </a:r>
                      <a:r>
                        <a:rPr sz="900" spc="-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the</a:t>
                      </a:r>
                      <a:r>
                        <a:rPr sz="900" spc="-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application</a:t>
                      </a:r>
                      <a:r>
                        <a:rPr sz="900" spc="-5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to</a:t>
                      </a:r>
                      <a:r>
                        <a:rPr sz="900" spc="-1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search</a:t>
                      </a:r>
                      <a:r>
                        <a:rPr sz="900" spc="-4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them</a:t>
                      </a:r>
                      <a:r>
                        <a:rPr sz="900" spc="-1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in</a:t>
                      </a:r>
                      <a:r>
                        <a:rPr sz="900" spc="-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text and</a:t>
                      </a:r>
                      <a:r>
                        <a:rPr sz="900" spc="-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scrap</a:t>
                      </a:r>
                      <a:r>
                        <a:rPr sz="900" spc="-2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the</a:t>
                      </a:r>
                      <a:r>
                        <a:rPr sz="900" spc="-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spc="-10" dirty="0">
                          <a:latin typeface="Arial MT"/>
                          <a:cs typeface="Arial MT"/>
                        </a:rPr>
                        <a:t>relevant 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paragraph(s)</a:t>
                      </a:r>
                      <a:r>
                        <a:rPr sz="900" spc="-4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to</a:t>
                      </a:r>
                      <a:r>
                        <a:rPr sz="900" spc="-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display</a:t>
                      </a:r>
                      <a:r>
                        <a:rPr sz="900" spc="-3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spc="-20" dirty="0">
                          <a:latin typeface="Arial MT"/>
                          <a:cs typeface="Arial MT"/>
                        </a:rPr>
                        <a:t>them</a:t>
                      </a:r>
                      <a:endParaRPr sz="900">
                        <a:latin typeface="Arial MT"/>
                        <a:cs typeface="Arial MT"/>
                      </a:endParaRPr>
                    </a:p>
                  </a:txBody>
                  <a:tcPr marL="0" marR="0" marT="62865" marB="0">
                    <a:lnT w="12700">
                      <a:solidFill>
                        <a:srgbClr val="4F81BC"/>
                      </a:solidFill>
                      <a:prstDash val="solid"/>
                    </a:lnT>
                    <a:lnB w="12700">
                      <a:solidFill>
                        <a:srgbClr val="4F81BC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4F81BC"/>
                      </a:solidFill>
                      <a:prstDash val="solid"/>
                    </a:lnT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R="48895"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4F81BC"/>
                      </a:solidFill>
                      <a:prstDash val="solid"/>
                    </a:lnT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R="12065"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4F81BC"/>
                      </a:solidFill>
                      <a:prstDash val="solid"/>
                    </a:lnT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R="21590"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4F81BC"/>
                      </a:solidFill>
                      <a:prstDash val="solid"/>
                    </a:lnT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R="21590"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4F81BC"/>
                      </a:solidFill>
                      <a:prstDash val="solid"/>
                    </a:lnT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4F81BC"/>
                      </a:solidFill>
                      <a:prstDash val="solid"/>
                    </a:lnT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4F81BC"/>
                      </a:solidFill>
                      <a:prstDash val="solid"/>
                    </a:lnT>
                    <a:solidFill>
                      <a:srgbClr val="E9EC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639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4F81BC"/>
                      </a:solidFill>
                      <a:prstDash val="solid"/>
                    </a:lnL>
                    <a:lnT w="12700">
                      <a:solidFill>
                        <a:srgbClr val="4F81BC"/>
                      </a:solidFill>
                      <a:prstDash val="solid"/>
                    </a:lnT>
                    <a:lnB w="12700">
                      <a:solidFill>
                        <a:srgbClr val="4F81B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12700">
                      <a:solidFill>
                        <a:srgbClr val="4F81BC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2865" marB="0">
                    <a:lnT w="12700">
                      <a:solidFill>
                        <a:srgbClr val="4F81BC"/>
                      </a:solidFill>
                      <a:prstDash val="solid"/>
                    </a:lnT>
                    <a:lnB w="12700">
                      <a:solidFill>
                        <a:srgbClr val="4F81BC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13335" algn="ctr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900" spc="-25" dirty="0">
                          <a:latin typeface="Arial MT"/>
                          <a:cs typeface="Arial MT"/>
                        </a:rPr>
                        <a:t>S6</a:t>
                      </a:r>
                      <a:endParaRPr sz="900">
                        <a:latin typeface="Arial MT"/>
                        <a:cs typeface="Arial MT"/>
                      </a:endParaRPr>
                    </a:p>
                  </a:txBody>
                  <a:tcPr marL="0" marR="0" marT="24130" marB="0">
                    <a:lnB w="12700">
                      <a:solidFill>
                        <a:srgbClr val="4F81BC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R="95885" algn="ctr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900" spc="-25" dirty="0">
                          <a:latin typeface="Arial MT"/>
                          <a:cs typeface="Arial MT"/>
                        </a:rPr>
                        <a:t>3/5</a:t>
                      </a:r>
                      <a:endParaRPr sz="900">
                        <a:latin typeface="Arial MT"/>
                        <a:cs typeface="Arial MT"/>
                      </a:endParaRPr>
                    </a:p>
                  </a:txBody>
                  <a:tcPr marL="0" marR="0" marT="24130" marB="0">
                    <a:lnB w="12700">
                      <a:solidFill>
                        <a:srgbClr val="4F81BC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R="71755" algn="ctr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900" b="1" spc="-25" dirty="0">
                          <a:latin typeface="Arial"/>
                          <a:cs typeface="Arial"/>
                        </a:rPr>
                        <a:t>11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24130" marB="0">
                    <a:lnB w="12700">
                      <a:solidFill>
                        <a:srgbClr val="4F81BC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35560" marR="21590" algn="ctr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900" spc="-50" dirty="0">
                          <a:latin typeface="Arial MT"/>
                          <a:cs typeface="Arial MT"/>
                        </a:rPr>
                        <a:t>5</a:t>
                      </a:r>
                      <a:endParaRPr sz="900">
                        <a:latin typeface="Arial MT"/>
                        <a:cs typeface="Arial MT"/>
                      </a:endParaRPr>
                    </a:p>
                  </a:txBody>
                  <a:tcPr marL="0" marR="0" marT="24130" marB="0">
                    <a:lnB w="12700">
                      <a:solidFill>
                        <a:srgbClr val="4F81BC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40640" marR="21590" algn="ctr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900" spc="-50" dirty="0">
                          <a:latin typeface="Arial MT"/>
                          <a:cs typeface="Arial MT"/>
                        </a:rPr>
                        <a:t>3</a:t>
                      </a:r>
                      <a:endParaRPr sz="900">
                        <a:latin typeface="Arial MT"/>
                        <a:cs typeface="Arial MT"/>
                      </a:endParaRPr>
                    </a:p>
                  </a:txBody>
                  <a:tcPr marL="0" marR="0" marT="24130" marB="0">
                    <a:lnB w="12700">
                      <a:solidFill>
                        <a:srgbClr val="4F81BC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900" spc="-50" dirty="0">
                          <a:latin typeface="Arial MT"/>
                          <a:cs typeface="Arial MT"/>
                        </a:rPr>
                        <a:t>3</a:t>
                      </a:r>
                      <a:endParaRPr sz="900">
                        <a:latin typeface="Arial MT"/>
                        <a:cs typeface="Arial MT"/>
                      </a:endParaRPr>
                    </a:p>
                  </a:txBody>
                  <a:tcPr marL="0" marR="0" marT="24130" marB="0">
                    <a:lnB w="12700">
                      <a:solidFill>
                        <a:srgbClr val="4F81BC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258445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900" spc="-20" dirty="0">
                          <a:latin typeface="Arial MT"/>
                          <a:cs typeface="Arial MT"/>
                        </a:rPr>
                        <a:t>Done</a:t>
                      </a:r>
                      <a:endParaRPr sz="900">
                        <a:latin typeface="Arial MT"/>
                        <a:cs typeface="Arial MT"/>
                      </a:endParaRPr>
                    </a:p>
                  </a:txBody>
                  <a:tcPr marL="0" marR="0" marT="24130" marB="0">
                    <a:lnB w="12700">
                      <a:solidFill>
                        <a:srgbClr val="4F81BC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322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4F81BC"/>
                      </a:solidFill>
                      <a:prstDash val="solid"/>
                    </a:lnL>
                    <a:lnT w="12700">
                      <a:solidFill>
                        <a:srgbClr val="4F81BC"/>
                      </a:solidFill>
                      <a:prstDash val="solid"/>
                    </a:lnT>
                    <a:lnB w="12700">
                      <a:solidFill>
                        <a:srgbClr val="4F81B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88925" marR="118745" indent="-165100">
                        <a:lnSpc>
                          <a:spcPct val="100000"/>
                        </a:lnSpc>
                        <a:spcBef>
                          <a:spcPts val="334"/>
                        </a:spcBef>
                      </a:pPr>
                      <a:r>
                        <a:rPr sz="900" dirty="0">
                          <a:latin typeface="Arial MT"/>
                          <a:cs typeface="Arial MT"/>
                        </a:rPr>
                        <a:t>Manage</a:t>
                      </a:r>
                      <a:r>
                        <a:rPr sz="900" spc="-3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spc="-10" dirty="0">
                          <a:latin typeface="Arial MT"/>
                          <a:cs typeface="Arial MT"/>
                        </a:rPr>
                        <a:t>different languages</a:t>
                      </a:r>
                      <a:endParaRPr sz="900">
                        <a:latin typeface="Arial MT"/>
                        <a:cs typeface="Arial MT"/>
                      </a:endParaRPr>
                    </a:p>
                  </a:txBody>
                  <a:tcPr marL="0" marR="0" marT="42544" marB="0">
                    <a:lnT w="12700">
                      <a:solidFill>
                        <a:srgbClr val="4F81BC"/>
                      </a:solidFill>
                      <a:prstDash val="solid"/>
                    </a:lnT>
                    <a:lnB w="12700">
                      <a:solidFill>
                        <a:srgbClr val="4F81B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 marR="181610">
                        <a:lnSpc>
                          <a:spcPct val="100000"/>
                        </a:lnSpc>
                        <a:spcBef>
                          <a:spcPts val="334"/>
                        </a:spcBef>
                      </a:pPr>
                      <a:r>
                        <a:rPr sz="900" dirty="0">
                          <a:latin typeface="Arial MT"/>
                          <a:cs typeface="Arial MT"/>
                        </a:rPr>
                        <a:t>As</a:t>
                      </a:r>
                      <a:r>
                        <a:rPr sz="900" spc="-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an</a:t>
                      </a:r>
                      <a:r>
                        <a:rPr sz="900" spc="-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analyst,</a:t>
                      </a:r>
                      <a:r>
                        <a:rPr sz="900" spc="-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I</a:t>
                      </a:r>
                      <a:r>
                        <a:rPr sz="900" spc="-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want the</a:t>
                      </a:r>
                      <a:r>
                        <a:rPr sz="900" spc="-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application</a:t>
                      </a:r>
                      <a:r>
                        <a:rPr sz="900" spc="-4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to</a:t>
                      </a:r>
                      <a:r>
                        <a:rPr sz="900" spc="-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be</a:t>
                      </a:r>
                      <a:r>
                        <a:rPr sz="900" spc="-1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able</a:t>
                      </a:r>
                      <a:r>
                        <a:rPr sz="900" spc="-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to</a:t>
                      </a:r>
                      <a:r>
                        <a:rPr sz="900" spc="-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handle</a:t>
                      </a:r>
                      <a:r>
                        <a:rPr sz="900" spc="-2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every</a:t>
                      </a:r>
                      <a:r>
                        <a:rPr sz="900" spc="-1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language</a:t>
                      </a:r>
                      <a:r>
                        <a:rPr sz="900" spc="-4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in</a:t>
                      </a:r>
                      <a:r>
                        <a:rPr sz="900" spc="-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spc="-10" dirty="0">
                          <a:latin typeface="Arial MT"/>
                          <a:cs typeface="Arial MT"/>
                        </a:rPr>
                        <a:t>scope 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in</a:t>
                      </a:r>
                      <a:r>
                        <a:rPr sz="900" spc="-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latin</a:t>
                      </a:r>
                      <a:r>
                        <a:rPr sz="9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spc="-10" dirty="0">
                          <a:latin typeface="Arial MT"/>
                          <a:cs typeface="Arial MT"/>
                        </a:rPr>
                        <a:t>alphabet</a:t>
                      </a:r>
                      <a:endParaRPr sz="900">
                        <a:latin typeface="Arial MT"/>
                        <a:cs typeface="Arial MT"/>
                      </a:endParaRPr>
                    </a:p>
                  </a:txBody>
                  <a:tcPr marL="0" marR="0" marT="42544" marB="0">
                    <a:lnT w="12700">
                      <a:solidFill>
                        <a:srgbClr val="4F81BC"/>
                      </a:solidFill>
                      <a:prstDash val="solid"/>
                    </a:lnT>
                    <a:lnB w="12700">
                      <a:solidFill>
                        <a:srgbClr val="4F81B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335" algn="ctr">
                        <a:lnSpc>
                          <a:spcPct val="100000"/>
                        </a:lnSpc>
                        <a:spcBef>
                          <a:spcPts val="875"/>
                        </a:spcBef>
                      </a:pPr>
                      <a:r>
                        <a:rPr sz="900" spc="-25" dirty="0">
                          <a:latin typeface="Arial MT"/>
                          <a:cs typeface="Arial MT"/>
                        </a:rPr>
                        <a:t>S6</a:t>
                      </a:r>
                      <a:endParaRPr sz="900">
                        <a:latin typeface="Arial MT"/>
                        <a:cs typeface="Arial MT"/>
                      </a:endParaRPr>
                    </a:p>
                  </a:txBody>
                  <a:tcPr marL="0" marR="0" marT="111125" marB="0">
                    <a:lnT w="12700">
                      <a:solidFill>
                        <a:srgbClr val="4F81BC"/>
                      </a:solidFill>
                      <a:prstDash val="solid"/>
                    </a:lnT>
                    <a:lnB w="12700">
                      <a:solidFill>
                        <a:srgbClr val="4F81B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15900" marR="48895">
                        <a:lnSpc>
                          <a:spcPct val="100000"/>
                        </a:lnSpc>
                        <a:spcBef>
                          <a:spcPts val="875"/>
                        </a:spcBef>
                      </a:pPr>
                      <a:r>
                        <a:rPr sz="900" spc="-10" dirty="0">
                          <a:latin typeface="Arial MT"/>
                          <a:cs typeface="Arial MT"/>
                        </a:rPr>
                        <a:t>3.5/5</a:t>
                      </a:r>
                      <a:endParaRPr sz="900">
                        <a:latin typeface="Arial MT"/>
                        <a:cs typeface="Arial MT"/>
                      </a:endParaRPr>
                    </a:p>
                  </a:txBody>
                  <a:tcPr marL="0" marR="0" marT="111125" marB="0">
                    <a:lnT w="12700">
                      <a:solidFill>
                        <a:srgbClr val="4F81BC"/>
                      </a:solidFill>
                      <a:prstDash val="solid"/>
                    </a:lnT>
                    <a:lnB w="12700">
                      <a:solidFill>
                        <a:srgbClr val="4F81B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2390" algn="ctr">
                        <a:lnSpc>
                          <a:spcPct val="100000"/>
                        </a:lnSpc>
                        <a:spcBef>
                          <a:spcPts val="875"/>
                        </a:spcBef>
                      </a:pPr>
                      <a:r>
                        <a:rPr sz="900" b="1" spc="-50" dirty="0">
                          <a:latin typeface="Arial"/>
                          <a:cs typeface="Arial"/>
                        </a:rPr>
                        <a:t>3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111125" marB="0">
                    <a:lnT w="12700">
                      <a:solidFill>
                        <a:srgbClr val="4F81BC"/>
                      </a:solidFill>
                      <a:prstDash val="solid"/>
                    </a:lnT>
                    <a:lnB w="12700">
                      <a:solidFill>
                        <a:srgbClr val="4F81B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5560" marR="21590" algn="ctr">
                        <a:lnSpc>
                          <a:spcPct val="100000"/>
                        </a:lnSpc>
                        <a:spcBef>
                          <a:spcPts val="875"/>
                        </a:spcBef>
                      </a:pPr>
                      <a:r>
                        <a:rPr sz="900" spc="-50" dirty="0">
                          <a:latin typeface="Arial MT"/>
                          <a:cs typeface="Arial MT"/>
                        </a:rPr>
                        <a:t>2</a:t>
                      </a:r>
                      <a:endParaRPr sz="900">
                        <a:latin typeface="Arial MT"/>
                        <a:cs typeface="Arial MT"/>
                      </a:endParaRPr>
                    </a:p>
                  </a:txBody>
                  <a:tcPr marL="0" marR="0" marT="111125" marB="0">
                    <a:lnT w="12700">
                      <a:solidFill>
                        <a:srgbClr val="4F81BC"/>
                      </a:solidFill>
                      <a:prstDash val="solid"/>
                    </a:lnT>
                    <a:lnB w="12700">
                      <a:solidFill>
                        <a:srgbClr val="4F81B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0640" marR="21590" algn="ctr">
                        <a:lnSpc>
                          <a:spcPct val="100000"/>
                        </a:lnSpc>
                        <a:spcBef>
                          <a:spcPts val="875"/>
                        </a:spcBef>
                      </a:pPr>
                      <a:r>
                        <a:rPr sz="900" spc="-50" dirty="0">
                          <a:latin typeface="Arial MT"/>
                          <a:cs typeface="Arial MT"/>
                        </a:rPr>
                        <a:t>1</a:t>
                      </a:r>
                      <a:endParaRPr sz="900">
                        <a:latin typeface="Arial MT"/>
                        <a:cs typeface="Arial MT"/>
                      </a:endParaRPr>
                    </a:p>
                  </a:txBody>
                  <a:tcPr marL="0" marR="0" marT="111125" marB="0">
                    <a:lnT w="12700">
                      <a:solidFill>
                        <a:srgbClr val="4F81BC"/>
                      </a:solidFill>
                      <a:prstDash val="solid"/>
                    </a:lnT>
                    <a:lnB w="12700">
                      <a:solidFill>
                        <a:srgbClr val="4F81B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875"/>
                        </a:spcBef>
                      </a:pPr>
                      <a:r>
                        <a:rPr sz="900" spc="-50" dirty="0">
                          <a:latin typeface="Arial MT"/>
                          <a:cs typeface="Arial MT"/>
                        </a:rPr>
                        <a:t>0</a:t>
                      </a:r>
                      <a:endParaRPr sz="900">
                        <a:latin typeface="Arial MT"/>
                        <a:cs typeface="Arial MT"/>
                      </a:endParaRPr>
                    </a:p>
                  </a:txBody>
                  <a:tcPr marL="0" marR="0" marT="111125" marB="0">
                    <a:lnT w="12700">
                      <a:solidFill>
                        <a:srgbClr val="4F81BC"/>
                      </a:solidFill>
                      <a:prstDash val="solid"/>
                    </a:lnT>
                    <a:lnB w="12700">
                      <a:solidFill>
                        <a:srgbClr val="4F81B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875"/>
                        </a:spcBef>
                      </a:pPr>
                      <a:r>
                        <a:rPr sz="900" dirty="0">
                          <a:latin typeface="Arial MT"/>
                          <a:cs typeface="Arial MT"/>
                        </a:rPr>
                        <a:t>Not</a:t>
                      </a:r>
                      <a:r>
                        <a:rPr sz="900" spc="-10" dirty="0">
                          <a:latin typeface="Arial MT"/>
                          <a:cs typeface="Arial MT"/>
                        </a:rPr>
                        <a:t> needed</a:t>
                      </a:r>
                      <a:endParaRPr sz="900" dirty="0">
                        <a:latin typeface="Arial MT"/>
                        <a:cs typeface="Arial MT"/>
                      </a:endParaRPr>
                    </a:p>
                  </a:txBody>
                  <a:tcPr marL="0" marR="0" marT="111125" marB="0">
                    <a:lnT w="12700">
                      <a:solidFill>
                        <a:srgbClr val="4F81BC"/>
                      </a:solidFill>
                      <a:prstDash val="solid"/>
                    </a:lnT>
                    <a:lnB w="12700">
                      <a:solidFill>
                        <a:srgbClr val="4F81B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020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4F81BC"/>
                      </a:solidFill>
                      <a:prstDash val="solid"/>
                    </a:lnL>
                    <a:lnT w="12700">
                      <a:solidFill>
                        <a:srgbClr val="4F81BC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900" dirty="0">
                          <a:latin typeface="Arial MT"/>
                          <a:cs typeface="Arial MT"/>
                        </a:rPr>
                        <a:t>Error</a:t>
                      </a:r>
                      <a:r>
                        <a:rPr sz="900" spc="-3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spc="-10" dirty="0">
                          <a:latin typeface="Arial MT"/>
                          <a:cs typeface="Arial MT"/>
                        </a:rPr>
                        <a:t>notification</a:t>
                      </a:r>
                      <a:endParaRPr sz="900">
                        <a:latin typeface="Arial MT"/>
                        <a:cs typeface="Arial MT"/>
                      </a:endParaRPr>
                    </a:p>
                  </a:txBody>
                  <a:tcPr marL="0" marR="0" marT="68580" marB="0">
                    <a:lnT w="12700">
                      <a:solidFill>
                        <a:srgbClr val="4F81BC"/>
                      </a:solidFill>
                      <a:prstDash val="solid"/>
                    </a:lnT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sz="900" dirty="0">
                          <a:latin typeface="Arial MT"/>
                          <a:cs typeface="Arial MT"/>
                        </a:rPr>
                        <a:t>As</a:t>
                      </a:r>
                      <a:r>
                        <a:rPr sz="9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an</a:t>
                      </a:r>
                      <a:r>
                        <a:rPr sz="900" spc="-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analyst,</a:t>
                      </a:r>
                      <a:r>
                        <a:rPr sz="900" spc="-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I</a:t>
                      </a:r>
                      <a:r>
                        <a:rPr sz="900" spc="-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want</a:t>
                      </a:r>
                      <a:r>
                        <a:rPr sz="900" spc="-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to</a:t>
                      </a:r>
                      <a:r>
                        <a:rPr sz="900" spc="-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be</a:t>
                      </a:r>
                      <a:r>
                        <a:rPr sz="900" spc="-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able</a:t>
                      </a:r>
                      <a:r>
                        <a:rPr sz="9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to</a:t>
                      </a:r>
                      <a:r>
                        <a:rPr sz="900" spc="-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know</a:t>
                      </a:r>
                      <a:r>
                        <a:rPr sz="900" spc="-2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when</a:t>
                      </a:r>
                      <a:r>
                        <a:rPr sz="900" spc="-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the</a:t>
                      </a:r>
                      <a:r>
                        <a:rPr sz="900" spc="-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data</a:t>
                      </a:r>
                      <a:r>
                        <a:rPr sz="900" spc="-2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extraction</a:t>
                      </a:r>
                      <a:r>
                        <a:rPr sz="900" spc="-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has</a:t>
                      </a:r>
                      <a:r>
                        <a:rPr sz="900" spc="-1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spc="-20" dirty="0">
                          <a:latin typeface="Arial MT"/>
                          <a:cs typeface="Arial MT"/>
                        </a:rPr>
                        <a:t>been</a:t>
                      </a:r>
                      <a:endParaRPr sz="900">
                        <a:latin typeface="Arial MT"/>
                        <a:cs typeface="Arial MT"/>
                      </a:endParaRPr>
                    </a:p>
                    <a:p>
                      <a:pPr marL="91440">
                        <a:lnSpc>
                          <a:spcPts val="1015"/>
                        </a:lnSpc>
                      </a:pPr>
                      <a:r>
                        <a:rPr sz="900" dirty="0">
                          <a:latin typeface="Arial MT"/>
                          <a:cs typeface="Arial MT"/>
                        </a:rPr>
                        <a:t>unsuccessful,</a:t>
                      </a:r>
                      <a:r>
                        <a:rPr sz="900" spc="-4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so</a:t>
                      </a:r>
                      <a:r>
                        <a:rPr sz="900" spc="-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that</a:t>
                      </a:r>
                      <a:r>
                        <a:rPr sz="900" spc="-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I</a:t>
                      </a:r>
                      <a:r>
                        <a:rPr sz="9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can</a:t>
                      </a:r>
                      <a:r>
                        <a:rPr sz="900" spc="-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relaunch</a:t>
                      </a:r>
                      <a:r>
                        <a:rPr sz="900" spc="-3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spc="-25" dirty="0">
                          <a:latin typeface="Arial MT"/>
                          <a:cs typeface="Arial MT"/>
                        </a:rPr>
                        <a:t>it</a:t>
                      </a:r>
                      <a:endParaRPr sz="900">
                        <a:latin typeface="Arial MT"/>
                        <a:cs typeface="Arial MT"/>
                      </a:endParaRPr>
                    </a:p>
                  </a:txBody>
                  <a:tcPr marL="0" marR="0" marT="0" marB="0">
                    <a:lnT w="12700">
                      <a:solidFill>
                        <a:srgbClr val="4F81BC"/>
                      </a:solidFill>
                      <a:prstDash val="solid"/>
                    </a:lnT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marL="13335" algn="ctr">
                        <a:lnSpc>
                          <a:spcPct val="100000"/>
                        </a:lnSpc>
                      </a:pPr>
                      <a:r>
                        <a:rPr sz="900" spc="-25" dirty="0">
                          <a:latin typeface="Arial MT"/>
                          <a:cs typeface="Arial MT"/>
                        </a:rPr>
                        <a:t>S6</a:t>
                      </a:r>
                      <a:endParaRPr sz="900">
                        <a:latin typeface="Arial MT"/>
                        <a:cs typeface="Arial MT"/>
                      </a:endParaRPr>
                    </a:p>
                  </a:txBody>
                  <a:tcPr marL="0" marR="0" marT="68580" marB="0">
                    <a:lnT w="12700">
                      <a:solidFill>
                        <a:srgbClr val="4F81BC"/>
                      </a:solidFill>
                      <a:prstDash val="solid"/>
                    </a:lnT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R="48895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marR="61594" algn="ctr">
                        <a:lnSpc>
                          <a:spcPct val="100000"/>
                        </a:lnSpc>
                      </a:pPr>
                      <a:r>
                        <a:rPr sz="900" spc="-25" dirty="0">
                          <a:latin typeface="Arial MT"/>
                          <a:cs typeface="Arial MT"/>
                        </a:rPr>
                        <a:t>TBC</a:t>
                      </a:r>
                      <a:endParaRPr sz="900">
                        <a:latin typeface="Arial MT"/>
                        <a:cs typeface="Arial MT"/>
                      </a:endParaRPr>
                    </a:p>
                  </a:txBody>
                  <a:tcPr marL="0" marR="0" marT="68580" marB="0">
                    <a:lnT w="12700">
                      <a:solidFill>
                        <a:srgbClr val="4F81BC"/>
                      </a:solidFill>
                      <a:prstDash val="solid"/>
                    </a:lnT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R="12065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marR="72390" algn="ctr">
                        <a:lnSpc>
                          <a:spcPct val="100000"/>
                        </a:lnSpc>
                      </a:pPr>
                      <a:r>
                        <a:rPr sz="900" b="1" spc="-50" dirty="0">
                          <a:latin typeface="Arial"/>
                          <a:cs typeface="Arial"/>
                        </a:rPr>
                        <a:t>1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T w="12700">
                      <a:solidFill>
                        <a:srgbClr val="4F81BC"/>
                      </a:solidFill>
                      <a:prstDash val="solid"/>
                    </a:lnT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R="21590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marL="35560" marR="21590" algn="ctr">
                        <a:lnSpc>
                          <a:spcPct val="100000"/>
                        </a:lnSpc>
                      </a:pPr>
                      <a:r>
                        <a:rPr sz="900" spc="-50" dirty="0">
                          <a:latin typeface="Arial MT"/>
                          <a:cs typeface="Arial MT"/>
                        </a:rPr>
                        <a:t>0</a:t>
                      </a:r>
                      <a:endParaRPr sz="900">
                        <a:latin typeface="Arial MT"/>
                        <a:cs typeface="Arial MT"/>
                      </a:endParaRPr>
                    </a:p>
                  </a:txBody>
                  <a:tcPr marL="0" marR="0" marT="68580" marB="0">
                    <a:lnT w="12700">
                      <a:solidFill>
                        <a:srgbClr val="4F81BC"/>
                      </a:solidFill>
                      <a:prstDash val="solid"/>
                    </a:lnT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R="21590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marL="40640" marR="21590" algn="ctr">
                        <a:lnSpc>
                          <a:spcPct val="100000"/>
                        </a:lnSpc>
                      </a:pPr>
                      <a:r>
                        <a:rPr sz="900" spc="-50" dirty="0">
                          <a:latin typeface="Arial MT"/>
                          <a:cs typeface="Arial MT"/>
                        </a:rPr>
                        <a:t>1</a:t>
                      </a:r>
                      <a:endParaRPr sz="900">
                        <a:latin typeface="Arial MT"/>
                        <a:cs typeface="Arial MT"/>
                      </a:endParaRPr>
                    </a:p>
                  </a:txBody>
                  <a:tcPr marL="0" marR="0" marT="68580" marB="0">
                    <a:lnT w="12700">
                      <a:solidFill>
                        <a:srgbClr val="4F81BC"/>
                      </a:solidFill>
                      <a:prstDash val="solid"/>
                    </a:lnT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marL="5080" algn="ctr">
                        <a:lnSpc>
                          <a:spcPct val="100000"/>
                        </a:lnSpc>
                      </a:pPr>
                      <a:r>
                        <a:rPr sz="900" spc="-50" dirty="0">
                          <a:latin typeface="Arial MT"/>
                          <a:cs typeface="Arial MT"/>
                        </a:rPr>
                        <a:t>0</a:t>
                      </a:r>
                      <a:endParaRPr sz="900">
                        <a:latin typeface="Arial MT"/>
                        <a:cs typeface="Arial MT"/>
                      </a:endParaRPr>
                    </a:p>
                  </a:txBody>
                  <a:tcPr marL="0" marR="0" marT="68580" marB="0">
                    <a:lnT w="12700">
                      <a:solidFill>
                        <a:srgbClr val="4F81BC"/>
                      </a:solidFill>
                      <a:prstDash val="solid"/>
                    </a:lnT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marL="98425">
                        <a:lnSpc>
                          <a:spcPct val="100000"/>
                        </a:lnSpc>
                      </a:pPr>
                      <a:r>
                        <a:rPr sz="900" dirty="0">
                          <a:latin typeface="Arial MT"/>
                          <a:cs typeface="Arial MT"/>
                        </a:rPr>
                        <a:t>Not</a:t>
                      </a:r>
                      <a:r>
                        <a:rPr sz="900" spc="-10" dirty="0">
                          <a:latin typeface="Arial MT"/>
                          <a:cs typeface="Arial MT"/>
                        </a:rPr>
                        <a:t> needed</a:t>
                      </a:r>
                      <a:endParaRPr sz="900">
                        <a:latin typeface="Arial MT"/>
                        <a:cs typeface="Arial MT"/>
                      </a:endParaRPr>
                    </a:p>
                  </a:txBody>
                  <a:tcPr marL="0" marR="0" marT="68580" marB="0">
                    <a:lnT w="12700">
                      <a:solidFill>
                        <a:srgbClr val="4F81BC"/>
                      </a:solidFill>
                      <a:prstDash val="solid"/>
                    </a:lnT>
                    <a:solidFill>
                      <a:srgbClr val="E9EC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0510">
                <a:tc>
                  <a:txBody>
                    <a:bodyPr/>
                    <a:lstStyle/>
                    <a:p>
                      <a:pPr marL="201930">
                        <a:lnSpc>
                          <a:spcPts val="1019"/>
                        </a:lnSpc>
                      </a:pPr>
                      <a:r>
                        <a:rPr sz="900" b="1" dirty="0">
                          <a:latin typeface="Arial"/>
                          <a:cs typeface="Arial"/>
                        </a:rPr>
                        <a:t>3.</a:t>
                      </a:r>
                      <a:r>
                        <a:rPr sz="900" b="1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b="1" dirty="0">
                          <a:latin typeface="Arial"/>
                          <a:cs typeface="Arial"/>
                        </a:rPr>
                        <a:t>Check</a:t>
                      </a:r>
                      <a:r>
                        <a:rPr sz="900" b="1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b="1" spc="-25" dirty="0">
                          <a:latin typeface="Arial"/>
                          <a:cs typeface="Arial"/>
                        </a:rPr>
                        <a:t>and</a:t>
                      </a:r>
                      <a:endParaRPr sz="900">
                        <a:latin typeface="Arial"/>
                        <a:cs typeface="Arial"/>
                      </a:endParaRPr>
                    </a:p>
                    <a:p>
                      <a:pPr marL="293370">
                        <a:lnSpc>
                          <a:spcPts val="1015"/>
                        </a:lnSpc>
                      </a:pPr>
                      <a:r>
                        <a:rPr sz="900" b="1" spc="-10" dirty="0">
                          <a:latin typeface="Arial"/>
                          <a:cs typeface="Arial"/>
                        </a:rPr>
                        <a:t>Complete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4F81BC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R="48895"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R="12065"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R="21590"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R="21590"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E9EC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0195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4F81BC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19"/>
                        </a:lnSpc>
                      </a:pPr>
                      <a:r>
                        <a:rPr sz="900" dirty="0">
                          <a:latin typeface="Arial MT"/>
                          <a:cs typeface="Arial MT"/>
                        </a:rPr>
                        <a:t>Visualize</a:t>
                      </a:r>
                      <a:r>
                        <a:rPr sz="900" spc="-3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spc="-10" dirty="0">
                          <a:latin typeface="Arial MT"/>
                          <a:cs typeface="Arial MT"/>
                        </a:rPr>
                        <a:t>textual</a:t>
                      </a:r>
                      <a:endParaRPr sz="900">
                        <a:latin typeface="Arial MT"/>
                        <a:cs typeface="Arial MT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900" spc="-10" dirty="0">
                          <a:latin typeface="Arial MT"/>
                          <a:cs typeface="Arial MT"/>
                        </a:rPr>
                        <a:t>notes</a:t>
                      </a:r>
                      <a:endParaRPr sz="900">
                        <a:latin typeface="Arial MT"/>
                        <a:cs typeface="Arial MT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ts val="1019"/>
                        </a:lnSpc>
                      </a:pPr>
                      <a:r>
                        <a:rPr sz="900" dirty="0">
                          <a:latin typeface="Arial MT"/>
                          <a:cs typeface="Arial MT"/>
                        </a:rPr>
                        <a:t>As</a:t>
                      </a:r>
                      <a:r>
                        <a:rPr sz="9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an</a:t>
                      </a:r>
                      <a:r>
                        <a:rPr sz="9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analyst,</a:t>
                      </a:r>
                      <a:r>
                        <a:rPr sz="9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I</a:t>
                      </a:r>
                      <a:r>
                        <a:rPr sz="900" spc="-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want</a:t>
                      </a:r>
                      <a:r>
                        <a:rPr sz="900" spc="-1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to</a:t>
                      </a:r>
                      <a:r>
                        <a:rPr sz="900" spc="-1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visualize</a:t>
                      </a:r>
                      <a:r>
                        <a:rPr sz="900" spc="-3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relevant</a:t>
                      </a:r>
                      <a:r>
                        <a:rPr sz="900" spc="-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textual</a:t>
                      </a:r>
                      <a:r>
                        <a:rPr sz="9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notes</a:t>
                      </a:r>
                      <a:r>
                        <a:rPr sz="900" spc="-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for</a:t>
                      </a:r>
                      <a:r>
                        <a:rPr sz="900" spc="-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defined</a:t>
                      </a:r>
                      <a:r>
                        <a:rPr sz="900" spc="-3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items</a:t>
                      </a:r>
                      <a:r>
                        <a:rPr sz="900" spc="-3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that</a:t>
                      </a:r>
                      <a:r>
                        <a:rPr sz="900" spc="-3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spc="-20" dirty="0">
                          <a:latin typeface="Arial MT"/>
                          <a:cs typeface="Arial MT"/>
                        </a:rPr>
                        <a:t>have</a:t>
                      </a:r>
                      <a:endParaRPr sz="900">
                        <a:latin typeface="Arial MT"/>
                        <a:cs typeface="Arial MT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sz="900" dirty="0">
                          <a:latin typeface="Arial MT"/>
                          <a:cs typeface="Arial MT"/>
                        </a:rPr>
                        <a:t>not</a:t>
                      </a:r>
                      <a:r>
                        <a:rPr sz="900" spc="-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been</a:t>
                      </a:r>
                      <a:r>
                        <a:rPr sz="9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found</a:t>
                      </a:r>
                      <a:r>
                        <a:rPr sz="900" spc="-1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in</a:t>
                      </a:r>
                      <a:r>
                        <a:rPr sz="900" spc="-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tables</a:t>
                      </a:r>
                      <a:r>
                        <a:rPr sz="9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so</a:t>
                      </a:r>
                      <a:r>
                        <a:rPr sz="900" spc="-1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that</a:t>
                      </a:r>
                      <a:r>
                        <a:rPr sz="900" spc="-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I</a:t>
                      </a:r>
                      <a:r>
                        <a:rPr sz="900" spc="-1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can</a:t>
                      </a:r>
                      <a:r>
                        <a:rPr sz="900" spc="-1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quickly</a:t>
                      </a:r>
                      <a:r>
                        <a:rPr sz="900" spc="-3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fill</a:t>
                      </a:r>
                      <a:r>
                        <a:rPr sz="900" spc="-1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them</a:t>
                      </a:r>
                      <a:r>
                        <a:rPr sz="9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spc="-10" dirty="0">
                          <a:latin typeface="Arial MT"/>
                          <a:cs typeface="Arial MT"/>
                        </a:rPr>
                        <a:t>manually</a:t>
                      </a:r>
                      <a:endParaRPr sz="900">
                        <a:latin typeface="Arial MT"/>
                        <a:cs typeface="Arial MT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3335" algn="ctr">
                        <a:lnSpc>
                          <a:spcPct val="100000"/>
                        </a:lnSpc>
                        <a:spcBef>
                          <a:spcPts val="475"/>
                        </a:spcBef>
                      </a:pPr>
                      <a:r>
                        <a:rPr sz="900" spc="-25" dirty="0">
                          <a:latin typeface="Arial MT"/>
                          <a:cs typeface="Arial MT"/>
                        </a:rPr>
                        <a:t>S6</a:t>
                      </a:r>
                      <a:endParaRPr sz="900">
                        <a:latin typeface="Arial MT"/>
                        <a:cs typeface="Arial MT"/>
                      </a:endParaRPr>
                    </a:p>
                  </a:txBody>
                  <a:tcPr marL="0" marR="0" marT="60325" marB="0"/>
                </a:tc>
                <a:tc>
                  <a:txBody>
                    <a:bodyPr/>
                    <a:lstStyle/>
                    <a:p>
                      <a:pPr marR="60960" algn="ctr">
                        <a:lnSpc>
                          <a:spcPct val="100000"/>
                        </a:lnSpc>
                        <a:spcBef>
                          <a:spcPts val="475"/>
                        </a:spcBef>
                      </a:pPr>
                      <a:r>
                        <a:rPr sz="900" spc="-25" dirty="0">
                          <a:latin typeface="Arial MT"/>
                          <a:cs typeface="Arial MT"/>
                        </a:rPr>
                        <a:t>TBC</a:t>
                      </a:r>
                      <a:endParaRPr sz="900">
                        <a:latin typeface="Arial MT"/>
                        <a:cs typeface="Arial MT"/>
                      </a:endParaRPr>
                    </a:p>
                  </a:txBody>
                  <a:tcPr marL="0" marR="0" marT="60325" marB="0"/>
                </a:tc>
                <a:tc>
                  <a:txBody>
                    <a:bodyPr/>
                    <a:lstStyle/>
                    <a:p>
                      <a:pPr marR="72390" algn="ctr">
                        <a:lnSpc>
                          <a:spcPct val="100000"/>
                        </a:lnSpc>
                        <a:spcBef>
                          <a:spcPts val="475"/>
                        </a:spcBef>
                      </a:pPr>
                      <a:r>
                        <a:rPr sz="900" b="1" spc="-50" dirty="0">
                          <a:latin typeface="Arial"/>
                          <a:cs typeface="Arial"/>
                        </a:rPr>
                        <a:t>3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60325" marB="0"/>
                </a:tc>
                <a:tc>
                  <a:txBody>
                    <a:bodyPr/>
                    <a:lstStyle/>
                    <a:p>
                      <a:pPr marL="35560" marR="21590" algn="ctr">
                        <a:lnSpc>
                          <a:spcPct val="100000"/>
                        </a:lnSpc>
                        <a:spcBef>
                          <a:spcPts val="475"/>
                        </a:spcBef>
                      </a:pPr>
                      <a:r>
                        <a:rPr sz="900" spc="-50" dirty="0">
                          <a:latin typeface="Arial MT"/>
                          <a:cs typeface="Arial MT"/>
                        </a:rPr>
                        <a:t>0</a:t>
                      </a:r>
                      <a:endParaRPr sz="900">
                        <a:latin typeface="Arial MT"/>
                        <a:cs typeface="Arial MT"/>
                      </a:endParaRPr>
                    </a:p>
                  </a:txBody>
                  <a:tcPr marL="0" marR="0" marT="60325" marB="0"/>
                </a:tc>
                <a:tc>
                  <a:txBody>
                    <a:bodyPr/>
                    <a:lstStyle/>
                    <a:p>
                      <a:pPr marL="40640" marR="21590" algn="ctr">
                        <a:lnSpc>
                          <a:spcPct val="100000"/>
                        </a:lnSpc>
                        <a:spcBef>
                          <a:spcPts val="475"/>
                        </a:spcBef>
                      </a:pPr>
                      <a:r>
                        <a:rPr sz="900" spc="-50" dirty="0">
                          <a:latin typeface="Arial MT"/>
                          <a:cs typeface="Arial MT"/>
                        </a:rPr>
                        <a:t>0</a:t>
                      </a:r>
                      <a:endParaRPr sz="900">
                        <a:latin typeface="Arial MT"/>
                        <a:cs typeface="Arial MT"/>
                      </a:endParaRPr>
                    </a:p>
                  </a:txBody>
                  <a:tcPr marL="0" marR="0" marT="60325" marB="0"/>
                </a:tc>
                <a:tc>
                  <a:txBody>
                    <a:bodyPr/>
                    <a:lstStyle/>
                    <a:p>
                      <a:pPr marL="5715" algn="ctr">
                        <a:lnSpc>
                          <a:spcPct val="100000"/>
                        </a:lnSpc>
                        <a:spcBef>
                          <a:spcPts val="475"/>
                        </a:spcBef>
                      </a:pPr>
                      <a:r>
                        <a:rPr sz="900" spc="-50" dirty="0">
                          <a:latin typeface="Arial MT"/>
                          <a:cs typeface="Arial MT"/>
                        </a:rPr>
                        <a:t>3</a:t>
                      </a:r>
                      <a:endParaRPr sz="900">
                        <a:latin typeface="Arial MT"/>
                        <a:cs typeface="Arial MT"/>
                      </a:endParaRPr>
                    </a:p>
                  </a:txBody>
                  <a:tcPr marL="0" marR="0" marT="60325" marB="0"/>
                </a:tc>
                <a:tc>
                  <a:txBody>
                    <a:bodyPr/>
                    <a:lstStyle/>
                    <a:p>
                      <a:pPr marL="25400">
                        <a:lnSpc>
                          <a:spcPct val="100000"/>
                        </a:lnSpc>
                        <a:spcBef>
                          <a:spcPts val="475"/>
                        </a:spcBef>
                      </a:pPr>
                      <a:r>
                        <a:rPr sz="900" dirty="0">
                          <a:latin typeface="Arial MT"/>
                          <a:cs typeface="Arial MT"/>
                        </a:rPr>
                        <a:t>To</a:t>
                      </a:r>
                      <a:r>
                        <a:rPr sz="900" spc="-2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be</a:t>
                      </a:r>
                      <a:r>
                        <a:rPr sz="900" spc="-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spc="-10" dirty="0">
                          <a:latin typeface="Arial MT"/>
                          <a:cs typeface="Arial MT"/>
                        </a:rPr>
                        <a:t>updated</a:t>
                      </a:r>
                      <a:endParaRPr sz="900">
                        <a:latin typeface="Arial MT"/>
                        <a:cs typeface="Arial MT"/>
                      </a:endParaRPr>
                    </a:p>
                  </a:txBody>
                  <a:tcPr marL="0" marR="0" marT="60325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9090">
                <a:tc gridSpan="10">
                  <a:txBody>
                    <a:bodyPr/>
                    <a:lstStyle/>
                    <a:p>
                      <a:pPr marL="1408430">
                        <a:lnSpc>
                          <a:spcPts val="910"/>
                        </a:lnSpc>
                        <a:spcBef>
                          <a:spcPts val="780"/>
                        </a:spcBef>
                      </a:pPr>
                      <a:r>
                        <a:rPr sz="900" dirty="0">
                          <a:latin typeface="Arial MT"/>
                          <a:cs typeface="Arial MT"/>
                        </a:rPr>
                        <a:t>Read</a:t>
                      </a:r>
                      <a:r>
                        <a:rPr sz="900" spc="-3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spc="-20" dirty="0">
                          <a:latin typeface="Arial MT"/>
                          <a:cs typeface="Arial MT"/>
                        </a:rPr>
                        <a:t>only</a:t>
                      </a:r>
                      <a:endParaRPr sz="900">
                        <a:latin typeface="Arial MT"/>
                        <a:cs typeface="Arial MT"/>
                      </a:endParaRPr>
                    </a:p>
                    <a:p>
                      <a:pPr marL="3710940">
                        <a:lnSpc>
                          <a:spcPts val="880"/>
                        </a:lnSpc>
                      </a:pPr>
                      <a:r>
                        <a:rPr sz="900" b="1" dirty="0">
                          <a:solidFill>
                            <a:srgbClr val="C00000"/>
                          </a:solidFill>
                          <a:latin typeface="Arial"/>
                          <a:cs typeface="Arial"/>
                        </a:rPr>
                        <a:t>The</a:t>
                      </a:r>
                      <a:r>
                        <a:rPr sz="900" b="1" spc="-75" dirty="0">
                          <a:solidFill>
                            <a:srgbClr val="C000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b="1" dirty="0">
                          <a:solidFill>
                            <a:srgbClr val="C00000"/>
                          </a:solidFill>
                          <a:latin typeface="Arial"/>
                          <a:cs typeface="Arial"/>
                        </a:rPr>
                        <a:t>character</a:t>
                      </a:r>
                      <a:r>
                        <a:rPr sz="900" b="1" spc="-35" dirty="0">
                          <a:solidFill>
                            <a:srgbClr val="C000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b="1" spc="-10" dirty="0">
                          <a:solidFill>
                            <a:srgbClr val="C00000"/>
                          </a:solidFill>
                          <a:latin typeface="Arial"/>
                          <a:cs typeface="Arial"/>
                        </a:rPr>
                        <a:t>always</a:t>
                      </a:r>
                      <a:r>
                        <a:rPr sz="900" b="1" spc="-25" dirty="0">
                          <a:solidFill>
                            <a:srgbClr val="C000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b="1" spc="-10" dirty="0">
                          <a:solidFill>
                            <a:srgbClr val="C00000"/>
                          </a:solidFill>
                          <a:latin typeface="Arial"/>
                          <a:cs typeface="Arial"/>
                        </a:rPr>
                        <a:t>appears</a:t>
                      </a:r>
                      <a:r>
                        <a:rPr sz="900" b="1" spc="-20" dirty="0">
                          <a:solidFill>
                            <a:srgbClr val="C000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b="1" spc="-35" dirty="0">
                          <a:solidFill>
                            <a:srgbClr val="C00000"/>
                          </a:solidFill>
                          <a:latin typeface="Arial"/>
                          <a:cs typeface="Arial"/>
                        </a:rPr>
                        <a:t>in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99060" marB="0">
                    <a:lnL w="12700">
                      <a:solidFill>
                        <a:srgbClr val="4F81BC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3909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900" b="1" dirty="0">
                          <a:latin typeface="Arial"/>
                          <a:cs typeface="Arial"/>
                        </a:rPr>
                        <a:t>Manage</a:t>
                      </a:r>
                      <a:r>
                        <a:rPr sz="900" b="1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b="1" spc="-10" dirty="0">
                          <a:latin typeface="Arial"/>
                          <a:cs typeface="Arial"/>
                        </a:rPr>
                        <a:t>access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4F81BC"/>
                      </a:solidFill>
                      <a:prstDash val="solid"/>
                    </a:lnL>
                  </a:tcPr>
                </a:tc>
                <a:tc gridSpan="9">
                  <a:txBody>
                    <a:bodyPr/>
                    <a:lstStyle/>
                    <a:p>
                      <a:pPr marL="2600325">
                        <a:lnSpc>
                          <a:spcPts val="1015"/>
                        </a:lnSpc>
                      </a:pPr>
                      <a:r>
                        <a:rPr sz="900" b="1" dirty="0">
                          <a:solidFill>
                            <a:srgbClr val="C00000"/>
                          </a:solidFill>
                          <a:latin typeface="Arial"/>
                          <a:cs typeface="Arial"/>
                        </a:rPr>
                        <a:t>the</a:t>
                      </a:r>
                      <a:r>
                        <a:rPr sz="900" b="1" spc="5" dirty="0">
                          <a:solidFill>
                            <a:srgbClr val="C000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b="1" spc="-20" dirty="0">
                          <a:solidFill>
                            <a:srgbClr val="C00000"/>
                          </a:solidFill>
                          <a:latin typeface="Arial"/>
                          <a:cs typeface="Arial"/>
                        </a:rPr>
                        <a:t>user</a:t>
                      </a:r>
                      <a:r>
                        <a:rPr sz="900" b="1" spc="-10" dirty="0">
                          <a:solidFill>
                            <a:srgbClr val="C000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b="1" dirty="0">
                          <a:solidFill>
                            <a:srgbClr val="C00000"/>
                          </a:solidFill>
                          <a:latin typeface="Arial"/>
                          <a:cs typeface="Arial"/>
                        </a:rPr>
                        <a:t>stories</a:t>
                      </a:r>
                      <a:r>
                        <a:rPr sz="900" b="1" spc="30" dirty="0">
                          <a:solidFill>
                            <a:srgbClr val="C000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b="1" spc="-25" dirty="0">
                          <a:solidFill>
                            <a:srgbClr val="C00000"/>
                          </a:solidFill>
                          <a:latin typeface="Arial"/>
                          <a:cs typeface="Arial"/>
                        </a:rPr>
                        <a:t>because</a:t>
                      </a:r>
                      <a:r>
                        <a:rPr sz="900" b="1" dirty="0">
                          <a:solidFill>
                            <a:srgbClr val="C000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b="1" spc="-25" dirty="0">
                          <a:solidFill>
                            <a:srgbClr val="C00000"/>
                          </a:solidFill>
                          <a:latin typeface="Arial"/>
                          <a:cs typeface="Arial"/>
                        </a:rPr>
                        <a:t>it</a:t>
                      </a:r>
                      <a:endParaRPr sz="900" dirty="0">
                        <a:latin typeface="Arial"/>
                        <a:cs typeface="Arial"/>
                      </a:endParaRPr>
                    </a:p>
                    <a:p>
                      <a:pPr marL="2600325" marR="6388100" indent="-2477770">
                        <a:lnSpc>
                          <a:spcPct val="100000"/>
                        </a:lnSpc>
                        <a:tabLst>
                          <a:tab pos="2600325" algn="l"/>
                        </a:tabLst>
                      </a:pPr>
                      <a:r>
                        <a:rPr sz="1350" baseline="15432" dirty="0">
                          <a:latin typeface="Arial MT"/>
                          <a:cs typeface="Arial MT"/>
                        </a:rPr>
                        <a:t>Read</a:t>
                      </a:r>
                      <a:r>
                        <a:rPr sz="1350" spc="-44" baseline="15432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350" baseline="15432" dirty="0">
                          <a:latin typeface="Arial MT"/>
                          <a:cs typeface="Arial MT"/>
                        </a:rPr>
                        <a:t>and</a:t>
                      </a:r>
                      <a:r>
                        <a:rPr sz="1350" spc="-22" baseline="15432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350" spc="-15" baseline="15432" dirty="0">
                          <a:latin typeface="Arial MT"/>
                          <a:cs typeface="Arial MT"/>
                        </a:rPr>
                        <a:t>modify</a:t>
                      </a:r>
                      <a:r>
                        <a:rPr sz="1350" baseline="15432" dirty="0">
                          <a:latin typeface="Arial MT"/>
                          <a:cs typeface="Arial MT"/>
                        </a:rPr>
                        <a:t>	</a:t>
                      </a:r>
                      <a:r>
                        <a:rPr sz="900" b="1" dirty="0">
                          <a:solidFill>
                            <a:srgbClr val="C00000"/>
                          </a:solidFill>
                          <a:latin typeface="Arial"/>
                          <a:cs typeface="Arial"/>
                        </a:rPr>
                        <a:t>identifies</a:t>
                      </a:r>
                      <a:r>
                        <a:rPr sz="900" b="1" spc="45" dirty="0">
                          <a:solidFill>
                            <a:srgbClr val="C000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b="1" dirty="0">
                          <a:solidFill>
                            <a:srgbClr val="C00000"/>
                          </a:solidFill>
                          <a:latin typeface="Arial"/>
                          <a:cs typeface="Arial"/>
                        </a:rPr>
                        <a:t>the</a:t>
                      </a:r>
                      <a:r>
                        <a:rPr sz="900" b="1" spc="25" dirty="0">
                          <a:solidFill>
                            <a:srgbClr val="C000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b="1" spc="-10" dirty="0">
                          <a:solidFill>
                            <a:srgbClr val="C00000"/>
                          </a:solidFill>
                          <a:latin typeface="Arial"/>
                          <a:cs typeface="Arial"/>
                        </a:rPr>
                        <a:t>end</a:t>
                      </a:r>
                      <a:r>
                        <a:rPr sz="900" b="1" spc="-5" dirty="0">
                          <a:solidFill>
                            <a:srgbClr val="C000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b="1" spc="-10" dirty="0">
                          <a:solidFill>
                            <a:srgbClr val="C00000"/>
                          </a:solidFill>
                          <a:latin typeface="Arial"/>
                          <a:cs typeface="Arial"/>
                        </a:rPr>
                        <a:t>user</a:t>
                      </a:r>
                      <a:r>
                        <a:rPr sz="900" b="1" spc="20" dirty="0">
                          <a:solidFill>
                            <a:srgbClr val="C000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b="1" dirty="0">
                          <a:solidFill>
                            <a:srgbClr val="C00000"/>
                          </a:solidFill>
                          <a:latin typeface="Arial"/>
                          <a:cs typeface="Arial"/>
                        </a:rPr>
                        <a:t>of</a:t>
                      </a:r>
                      <a:r>
                        <a:rPr sz="900" b="1" spc="10" dirty="0">
                          <a:solidFill>
                            <a:srgbClr val="C000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b="1" spc="-25" dirty="0">
                          <a:solidFill>
                            <a:srgbClr val="C00000"/>
                          </a:solidFill>
                          <a:latin typeface="Arial"/>
                          <a:cs typeface="Arial"/>
                        </a:rPr>
                        <a:t>the </a:t>
                      </a:r>
                      <a:r>
                        <a:rPr sz="900" b="1" spc="-10" dirty="0">
                          <a:solidFill>
                            <a:srgbClr val="C00000"/>
                          </a:solidFill>
                          <a:latin typeface="Arial"/>
                          <a:cs typeface="Arial"/>
                        </a:rPr>
                        <a:t>feature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T w="12700">
                      <a:solidFill>
                        <a:srgbClr val="4F81BC"/>
                      </a:solidFill>
                      <a:prstDash val="solid"/>
                    </a:lnT>
                    <a:lnB w="12700">
                      <a:solidFill>
                        <a:srgbClr val="4F81BC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39090">
                <a:tc gridSpan="10">
                  <a:txBody>
                    <a:bodyPr/>
                    <a:lstStyle/>
                    <a:p>
                      <a:pPr marL="1308100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900" dirty="0">
                          <a:latin typeface="Arial MT"/>
                          <a:cs typeface="Arial MT"/>
                        </a:rPr>
                        <a:t>Admin</a:t>
                      </a:r>
                      <a:r>
                        <a:rPr sz="900" spc="-3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spc="-10" dirty="0">
                          <a:latin typeface="Arial MT"/>
                          <a:cs typeface="Arial MT"/>
                        </a:rPr>
                        <a:t>access</a:t>
                      </a:r>
                      <a:endParaRPr sz="900">
                        <a:latin typeface="Arial MT"/>
                        <a:cs typeface="Arial MT"/>
                      </a:endParaRPr>
                    </a:p>
                  </a:txBody>
                  <a:tcPr marL="0" marR="0" marT="99060" marB="0">
                    <a:lnL w="12700">
                      <a:solidFill>
                        <a:srgbClr val="4F81BC"/>
                      </a:solidFill>
                      <a:prstDash val="solid"/>
                    </a:lnL>
                    <a:lnB w="12700">
                      <a:solidFill>
                        <a:srgbClr val="4F81BC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2415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4F81BC"/>
                      </a:solidFill>
                      <a:prstDash val="solid"/>
                    </a:lnL>
                    <a:lnT w="12700">
                      <a:solidFill>
                        <a:srgbClr val="4F81BC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85"/>
                        </a:lnSpc>
                        <a:spcBef>
                          <a:spcPts val="780"/>
                        </a:spcBef>
                      </a:pPr>
                      <a:r>
                        <a:rPr sz="900" dirty="0">
                          <a:latin typeface="Arial MT"/>
                          <a:cs typeface="Arial MT"/>
                        </a:rPr>
                        <a:t>Track</a:t>
                      </a:r>
                      <a:r>
                        <a:rPr sz="9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the</a:t>
                      </a:r>
                      <a:r>
                        <a:rPr sz="900" spc="-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spc="-10" dirty="0">
                          <a:latin typeface="Arial MT"/>
                          <a:cs typeface="Arial MT"/>
                        </a:rPr>
                        <a:t>accuracy</a:t>
                      </a:r>
                      <a:endParaRPr sz="900">
                        <a:latin typeface="Arial MT"/>
                        <a:cs typeface="Arial MT"/>
                      </a:endParaRPr>
                    </a:p>
                  </a:txBody>
                  <a:tcPr marL="0" marR="0" marT="99060" marB="0">
                    <a:lnT w="12700">
                      <a:solidFill>
                        <a:srgbClr val="4F81BC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4F81BC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4F81BC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80975">
                        <a:lnSpc>
                          <a:spcPts val="685"/>
                        </a:lnSpc>
                        <a:spcBef>
                          <a:spcPts val="985"/>
                        </a:spcBef>
                      </a:pPr>
                      <a:r>
                        <a:rPr sz="900" b="1" dirty="0">
                          <a:solidFill>
                            <a:srgbClr val="F79546"/>
                          </a:solidFill>
                          <a:latin typeface="Arial"/>
                          <a:cs typeface="Arial"/>
                        </a:rPr>
                        <a:t>The</a:t>
                      </a:r>
                      <a:r>
                        <a:rPr sz="900" b="1" spc="-20" dirty="0">
                          <a:solidFill>
                            <a:srgbClr val="F7954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b="1" dirty="0">
                          <a:solidFill>
                            <a:srgbClr val="F79546"/>
                          </a:solidFill>
                          <a:latin typeface="Arial"/>
                          <a:cs typeface="Arial"/>
                        </a:rPr>
                        <a:t>MVP</a:t>
                      </a:r>
                      <a:r>
                        <a:rPr sz="900" b="1" spc="5" dirty="0">
                          <a:solidFill>
                            <a:srgbClr val="F7954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b="1" spc="-25" dirty="0">
                          <a:solidFill>
                            <a:srgbClr val="F79546"/>
                          </a:solidFill>
                          <a:latin typeface="Arial"/>
                          <a:cs typeface="Arial"/>
                        </a:rPr>
                        <a:t>is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125095" marB="0">
                    <a:lnT w="12700">
                      <a:solidFill>
                        <a:srgbClr val="4F81BC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R="2540" algn="r">
                        <a:lnSpc>
                          <a:spcPts val="685"/>
                        </a:lnSpc>
                        <a:spcBef>
                          <a:spcPts val="985"/>
                        </a:spcBef>
                      </a:pPr>
                      <a:r>
                        <a:rPr sz="900" b="1" dirty="0">
                          <a:solidFill>
                            <a:srgbClr val="F79546"/>
                          </a:solidFill>
                          <a:latin typeface="Arial"/>
                          <a:cs typeface="Arial"/>
                        </a:rPr>
                        <a:t>a</a:t>
                      </a:r>
                      <a:r>
                        <a:rPr sz="900" b="1" spc="-45" dirty="0">
                          <a:solidFill>
                            <a:srgbClr val="F7954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b="1" spc="-10" dirty="0">
                          <a:solidFill>
                            <a:srgbClr val="F79546"/>
                          </a:solidFill>
                          <a:latin typeface="Arial"/>
                          <a:cs typeface="Arial"/>
                        </a:rPr>
                        <a:t>subset</a:t>
                      </a:r>
                      <a:r>
                        <a:rPr sz="900" b="1" spc="-45" dirty="0">
                          <a:solidFill>
                            <a:srgbClr val="F7954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b="1" spc="-25" dirty="0">
                          <a:solidFill>
                            <a:srgbClr val="F79546"/>
                          </a:solidFill>
                          <a:latin typeface="Arial"/>
                          <a:cs typeface="Arial"/>
                        </a:rPr>
                        <a:t>of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125095" marB="0">
                    <a:lnT w="12700">
                      <a:solidFill>
                        <a:srgbClr val="4F81BC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270" marR="21590" algn="ctr">
                        <a:lnSpc>
                          <a:spcPts val="685"/>
                        </a:lnSpc>
                        <a:spcBef>
                          <a:spcPts val="985"/>
                        </a:spcBef>
                      </a:pPr>
                      <a:r>
                        <a:rPr sz="900" b="1" dirty="0">
                          <a:solidFill>
                            <a:srgbClr val="F79546"/>
                          </a:solidFill>
                          <a:latin typeface="Arial"/>
                          <a:cs typeface="Arial"/>
                        </a:rPr>
                        <a:t>the</a:t>
                      </a:r>
                      <a:r>
                        <a:rPr sz="900" b="1" spc="15" dirty="0">
                          <a:solidFill>
                            <a:srgbClr val="F7954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b="1" spc="-20" dirty="0">
                          <a:solidFill>
                            <a:srgbClr val="F79546"/>
                          </a:solidFill>
                          <a:latin typeface="Arial"/>
                          <a:cs typeface="Arial"/>
                        </a:rPr>
                        <a:t>epics</a:t>
                      </a:r>
                      <a:r>
                        <a:rPr sz="900" b="1" spc="10" dirty="0">
                          <a:solidFill>
                            <a:srgbClr val="F7954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b="1" spc="45" dirty="0">
                          <a:solidFill>
                            <a:srgbClr val="F79546"/>
                          </a:solidFill>
                          <a:latin typeface="Arial"/>
                          <a:cs typeface="Arial"/>
                        </a:rPr>
                        <a:t>t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125095" marB="0">
                    <a:lnT w="12700">
                      <a:solidFill>
                        <a:srgbClr val="4F81BC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R="32384" algn="r">
                        <a:lnSpc>
                          <a:spcPts val="685"/>
                        </a:lnSpc>
                        <a:spcBef>
                          <a:spcPts val="985"/>
                        </a:spcBef>
                      </a:pPr>
                      <a:r>
                        <a:rPr sz="900" b="1" dirty="0">
                          <a:solidFill>
                            <a:srgbClr val="F79546"/>
                          </a:solidFill>
                          <a:latin typeface="Arial"/>
                          <a:cs typeface="Arial"/>
                        </a:rPr>
                        <a:t>o</a:t>
                      </a:r>
                      <a:r>
                        <a:rPr sz="900" b="1" spc="-30" dirty="0">
                          <a:solidFill>
                            <a:srgbClr val="F7954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b="1" dirty="0">
                          <a:solidFill>
                            <a:srgbClr val="F79546"/>
                          </a:solidFill>
                          <a:latin typeface="Arial"/>
                          <a:cs typeface="Arial"/>
                        </a:rPr>
                        <a:t>be</a:t>
                      </a:r>
                      <a:r>
                        <a:rPr sz="900" b="1" spc="-45" dirty="0">
                          <a:solidFill>
                            <a:srgbClr val="F7954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b="1" spc="-10" dirty="0">
                          <a:solidFill>
                            <a:srgbClr val="F79546"/>
                          </a:solidFill>
                          <a:latin typeface="Arial"/>
                          <a:cs typeface="Arial"/>
                        </a:rPr>
                        <a:t>developed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125095" marB="0">
                    <a:lnT w="12700">
                      <a:solidFill>
                        <a:srgbClr val="4F81BC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40640">
                        <a:lnSpc>
                          <a:spcPts val="685"/>
                        </a:lnSpc>
                        <a:spcBef>
                          <a:spcPts val="985"/>
                        </a:spcBef>
                      </a:pPr>
                      <a:r>
                        <a:rPr sz="900" b="1" spc="-40" dirty="0">
                          <a:solidFill>
                            <a:srgbClr val="F79546"/>
                          </a:solidFill>
                          <a:latin typeface="Arial"/>
                          <a:cs typeface="Arial"/>
                        </a:rPr>
                        <a:t>Epics</a:t>
                      </a:r>
                      <a:r>
                        <a:rPr sz="900" b="1" spc="45" dirty="0">
                          <a:solidFill>
                            <a:srgbClr val="F7954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b="1" dirty="0">
                          <a:solidFill>
                            <a:srgbClr val="F79546"/>
                          </a:solidFill>
                          <a:latin typeface="Arial"/>
                          <a:cs typeface="Arial"/>
                        </a:rPr>
                        <a:t>that</a:t>
                      </a:r>
                      <a:r>
                        <a:rPr sz="900" b="1" spc="50" dirty="0">
                          <a:solidFill>
                            <a:srgbClr val="F7954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b="1" spc="-25" dirty="0">
                          <a:solidFill>
                            <a:srgbClr val="F79546"/>
                          </a:solidFill>
                          <a:latin typeface="Arial"/>
                          <a:cs typeface="Arial"/>
                        </a:rPr>
                        <a:t>are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125095" marB="0">
                    <a:lnT w="12700">
                      <a:solidFill>
                        <a:srgbClr val="4F81BC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24130">
                        <a:lnSpc>
                          <a:spcPts val="685"/>
                        </a:lnSpc>
                        <a:spcBef>
                          <a:spcPts val="985"/>
                        </a:spcBef>
                      </a:pPr>
                      <a:r>
                        <a:rPr sz="900" b="1" spc="-25" dirty="0">
                          <a:solidFill>
                            <a:srgbClr val="F79546"/>
                          </a:solidFill>
                          <a:latin typeface="Arial"/>
                          <a:cs typeface="Arial"/>
                        </a:rPr>
                        <a:t>not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125095" marB="0">
                    <a:lnT w="12700">
                      <a:solidFill>
                        <a:srgbClr val="4F81BC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37490">
                <a:tc>
                  <a:txBody>
                    <a:bodyPr/>
                    <a:lstStyle/>
                    <a:p>
                      <a:pPr algn="ctr">
                        <a:lnSpc>
                          <a:spcPts val="890"/>
                        </a:lnSpc>
                      </a:pPr>
                      <a:r>
                        <a:rPr sz="900" b="1" dirty="0">
                          <a:latin typeface="Arial"/>
                          <a:cs typeface="Arial"/>
                        </a:rPr>
                        <a:t>Dashboard</a:t>
                      </a:r>
                      <a:r>
                        <a:rPr sz="900" b="1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b="1" spc="-25" dirty="0">
                          <a:latin typeface="Arial"/>
                          <a:cs typeface="Arial"/>
                        </a:rPr>
                        <a:t>and</a:t>
                      </a:r>
                      <a:endParaRPr sz="900">
                        <a:latin typeface="Arial"/>
                        <a:cs typeface="Arial"/>
                      </a:endParaRPr>
                    </a:p>
                    <a:p>
                      <a:pPr algn="ctr">
                        <a:lnSpc>
                          <a:spcPts val="885"/>
                        </a:lnSpc>
                      </a:pPr>
                      <a:r>
                        <a:rPr sz="900" b="1" spc="-20" dirty="0">
                          <a:latin typeface="Arial"/>
                          <a:cs typeface="Arial"/>
                        </a:rPr>
                        <a:t>KPIs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4F81BC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80975" marR="1206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900" b="1" dirty="0">
                          <a:solidFill>
                            <a:srgbClr val="F79546"/>
                          </a:solidFill>
                          <a:latin typeface="Arial"/>
                          <a:cs typeface="Arial"/>
                        </a:rPr>
                        <a:t>part</a:t>
                      </a:r>
                      <a:r>
                        <a:rPr sz="900" b="1" spc="50" dirty="0">
                          <a:solidFill>
                            <a:srgbClr val="F7954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b="1" dirty="0">
                          <a:solidFill>
                            <a:srgbClr val="F79546"/>
                          </a:solidFill>
                          <a:latin typeface="Arial"/>
                          <a:cs typeface="Arial"/>
                        </a:rPr>
                        <a:t>of</a:t>
                      </a:r>
                      <a:r>
                        <a:rPr sz="900" b="1" spc="30" dirty="0">
                          <a:solidFill>
                            <a:srgbClr val="F7954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b="1" spc="-25" dirty="0">
                          <a:solidFill>
                            <a:srgbClr val="F79546"/>
                          </a:solidFill>
                          <a:latin typeface="Arial"/>
                          <a:cs typeface="Arial"/>
                        </a:rPr>
                        <a:t>the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7465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900" b="1" dirty="0">
                          <a:solidFill>
                            <a:srgbClr val="F79546"/>
                          </a:solidFill>
                          <a:latin typeface="Arial"/>
                          <a:cs typeface="Arial"/>
                        </a:rPr>
                        <a:t>MVP</a:t>
                      </a:r>
                      <a:r>
                        <a:rPr sz="900" b="1" spc="5" dirty="0">
                          <a:solidFill>
                            <a:srgbClr val="F7954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b="1" dirty="0">
                          <a:solidFill>
                            <a:srgbClr val="F79546"/>
                          </a:solidFill>
                          <a:latin typeface="Arial"/>
                          <a:cs typeface="Arial"/>
                        </a:rPr>
                        <a:t>are</a:t>
                      </a:r>
                      <a:r>
                        <a:rPr sz="900" b="1" spc="20" dirty="0">
                          <a:solidFill>
                            <a:srgbClr val="F7954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b="1" spc="-25" dirty="0">
                          <a:solidFill>
                            <a:srgbClr val="F79546"/>
                          </a:solidFill>
                          <a:latin typeface="Arial"/>
                          <a:cs typeface="Arial"/>
                        </a:rPr>
                        <a:t>no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7465" marB="0"/>
                </a:tc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900" b="1" spc="95" dirty="0">
                          <a:solidFill>
                            <a:srgbClr val="F79546"/>
                          </a:solidFill>
                          <a:latin typeface="Arial"/>
                          <a:cs typeface="Arial"/>
                        </a:rPr>
                        <a:t>t</a:t>
                      </a:r>
                      <a:r>
                        <a:rPr sz="900" b="1" spc="-10" dirty="0">
                          <a:solidFill>
                            <a:srgbClr val="F7954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b="1" dirty="0">
                          <a:solidFill>
                            <a:srgbClr val="F79546"/>
                          </a:solidFill>
                          <a:latin typeface="Arial"/>
                          <a:cs typeface="Arial"/>
                        </a:rPr>
                        <a:t>to be</a:t>
                      </a:r>
                      <a:r>
                        <a:rPr sz="900" b="1" spc="-5" dirty="0">
                          <a:solidFill>
                            <a:srgbClr val="F7954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b="1" spc="-20" dirty="0">
                          <a:solidFill>
                            <a:srgbClr val="F79546"/>
                          </a:solidFill>
                          <a:latin typeface="Arial"/>
                          <a:cs typeface="Arial"/>
                        </a:rPr>
                        <a:t>deta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7465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900" b="1" dirty="0">
                          <a:solidFill>
                            <a:srgbClr val="F79546"/>
                          </a:solidFill>
                          <a:latin typeface="Arial"/>
                          <a:cs typeface="Arial"/>
                        </a:rPr>
                        <a:t>iled through</a:t>
                      </a:r>
                      <a:r>
                        <a:rPr sz="900" b="1" spc="-10" dirty="0">
                          <a:solidFill>
                            <a:srgbClr val="F7954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b="1" spc="-25" dirty="0">
                          <a:solidFill>
                            <a:srgbClr val="F79546"/>
                          </a:solidFill>
                          <a:latin typeface="Arial"/>
                          <a:cs typeface="Arial"/>
                        </a:rPr>
                        <a:t>us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7465" marB="0"/>
                </a:tc>
                <a:tc>
                  <a:txBody>
                    <a:bodyPr/>
                    <a:lstStyle/>
                    <a:p>
                      <a:pPr marL="1968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900" b="1" dirty="0">
                          <a:solidFill>
                            <a:srgbClr val="F79546"/>
                          </a:solidFill>
                          <a:latin typeface="Arial"/>
                          <a:cs typeface="Arial"/>
                        </a:rPr>
                        <a:t>er</a:t>
                      </a:r>
                      <a:r>
                        <a:rPr sz="900" b="1" spc="-5" dirty="0">
                          <a:solidFill>
                            <a:srgbClr val="F7954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b="1" spc="-10" dirty="0">
                          <a:solidFill>
                            <a:srgbClr val="F79546"/>
                          </a:solidFill>
                          <a:latin typeface="Arial"/>
                          <a:cs typeface="Arial"/>
                        </a:rPr>
                        <a:t>stories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746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152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4F81BC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90"/>
                        </a:lnSpc>
                      </a:pPr>
                      <a:r>
                        <a:rPr sz="900" dirty="0">
                          <a:latin typeface="Arial MT"/>
                          <a:cs typeface="Arial MT"/>
                        </a:rPr>
                        <a:t>Visualize</a:t>
                      </a:r>
                      <a:r>
                        <a:rPr sz="900" spc="-4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spc="-10" dirty="0">
                          <a:latin typeface="Arial MT"/>
                          <a:cs typeface="Arial MT"/>
                        </a:rPr>
                        <a:t>results</a:t>
                      </a:r>
                      <a:endParaRPr sz="900">
                        <a:latin typeface="Arial MT"/>
                        <a:cs typeface="Arial MT"/>
                      </a:endParaRPr>
                    </a:p>
                  </a:txBody>
                  <a:tcPr marL="0" marR="0" marT="0" marB="0"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R="48895"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R="12065"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R="21590"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R="21590"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E9EC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grpSp>
        <p:nvGrpSpPr>
          <p:cNvPr id="24" name="object 24"/>
          <p:cNvGrpSpPr/>
          <p:nvPr/>
        </p:nvGrpSpPr>
        <p:grpSpPr>
          <a:xfrm>
            <a:off x="6748526" y="210565"/>
            <a:ext cx="4762500" cy="432434"/>
            <a:chOff x="6748526" y="210565"/>
            <a:chExt cx="4762500" cy="432434"/>
          </a:xfrm>
        </p:grpSpPr>
        <p:sp>
          <p:nvSpPr>
            <p:cNvPr id="25" name="object 25"/>
            <p:cNvSpPr/>
            <p:nvPr/>
          </p:nvSpPr>
          <p:spPr>
            <a:xfrm>
              <a:off x="6761226" y="223265"/>
              <a:ext cx="4737100" cy="407034"/>
            </a:xfrm>
            <a:custGeom>
              <a:avLst/>
              <a:gdLst/>
              <a:ahLst/>
              <a:cxnLst/>
              <a:rect l="l" t="t" r="r" b="b"/>
              <a:pathLst>
                <a:path w="4737100" h="407034">
                  <a:moveTo>
                    <a:pt x="0" y="67817"/>
                  </a:moveTo>
                  <a:lnTo>
                    <a:pt x="5328" y="41415"/>
                  </a:lnTo>
                  <a:lnTo>
                    <a:pt x="19859" y="19859"/>
                  </a:lnTo>
                  <a:lnTo>
                    <a:pt x="41415" y="5328"/>
                  </a:lnTo>
                  <a:lnTo>
                    <a:pt x="67818" y="0"/>
                  </a:lnTo>
                  <a:lnTo>
                    <a:pt x="4668774" y="0"/>
                  </a:lnTo>
                  <a:lnTo>
                    <a:pt x="4695176" y="5328"/>
                  </a:lnTo>
                  <a:lnTo>
                    <a:pt x="4716732" y="19859"/>
                  </a:lnTo>
                  <a:lnTo>
                    <a:pt x="4731263" y="41415"/>
                  </a:lnTo>
                  <a:lnTo>
                    <a:pt x="4736592" y="67817"/>
                  </a:lnTo>
                  <a:lnTo>
                    <a:pt x="4736592" y="339089"/>
                  </a:lnTo>
                  <a:lnTo>
                    <a:pt x="4731263" y="365492"/>
                  </a:lnTo>
                  <a:lnTo>
                    <a:pt x="4716732" y="387048"/>
                  </a:lnTo>
                  <a:lnTo>
                    <a:pt x="4695176" y="401579"/>
                  </a:lnTo>
                  <a:lnTo>
                    <a:pt x="4668774" y="406907"/>
                  </a:lnTo>
                  <a:lnTo>
                    <a:pt x="67818" y="406907"/>
                  </a:lnTo>
                  <a:lnTo>
                    <a:pt x="41415" y="401579"/>
                  </a:lnTo>
                  <a:lnTo>
                    <a:pt x="19859" y="387048"/>
                  </a:lnTo>
                  <a:lnTo>
                    <a:pt x="5328" y="365492"/>
                  </a:lnTo>
                  <a:lnTo>
                    <a:pt x="0" y="339089"/>
                  </a:lnTo>
                  <a:lnTo>
                    <a:pt x="0" y="67817"/>
                  </a:lnTo>
                  <a:close/>
                </a:path>
              </a:pathLst>
            </a:custGeom>
            <a:ln w="25400">
              <a:solidFill>
                <a:srgbClr val="4F81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8822436" y="292607"/>
              <a:ext cx="1569720" cy="264160"/>
            </a:xfrm>
            <a:custGeom>
              <a:avLst/>
              <a:gdLst/>
              <a:ahLst/>
              <a:cxnLst/>
              <a:rect l="l" t="t" r="r" b="b"/>
              <a:pathLst>
                <a:path w="1569720" h="264159">
                  <a:moveTo>
                    <a:pt x="1525397" y="0"/>
                  </a:moveTo>
                  <a:lnTo>
                    <a:pt x="0" y="0"/>
                  </a:lnTo>
                  <a:lnTo>
                    <a:pt x="0" y="263652"/>
                  </a:lnTo>
                  <a:lnTo>
                    <a:pt x="1525397" y="263652"/>
                  </a:lnTo>
                  <a:lnTo>
                    <a:pt x="1569720" y="131826"/>
                  </a:lnTo>
                  <a:lnTo>
                    <a:pt x="1525397" y="0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8846566" y="325373"/>
            <a:ext cx="82169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10" dirty="0">
                <a:solidFill>
                  <a:srgbClr val="FFFFFF"/>
                </a:solidFill>
                <a:latin typeface="Arial"/>
                <a:cs typeface="Arial"/>
              </a:rPr>
              <a:t>Development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7592568" y="266700"/>
            <a:ext cx="1254760" cy="381000"/>
            <a:chOff x="7592568" y="266700"/>
            <a:chExt cx="1254760" cy="381000"/>
          </a:xfrm>
        </p:grpSpPr>
        <p:pic>
          <p:nvPicPr>
            <p:cNvPr id="29" name="object 2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592568" y="266700"/>
              <a:ext cx="1254264" cy="370332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623048" y="278879"/>
              <a:ext cx="726948" cy="368820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7618476" y="292607"/>
              <a:ext cx="1152525" cy="268605"/>
            </a:xfrm>
            <a:custGeom>
              <a:avLst/>
              <a:gdLst/>
              <a:ahLst/>
              <a:cxnLst/>
              <a:rect l="l" t="t" r="r" b="b"/>
              <a:pathLst>
                <a:path w="1152525" h="268605">
                  <a:moveTo>
                    <a:pt x="1102741" y="0"/>
                  </a:moveTo>
                  <a:lnTo>
                    <a:pt x="0" y="0"/>
                  </a:lnTo>
                  <a:lnTo>
                    <a:pt x="0" y="268224"/>
                  </a:lnTo>
                  <a:lnTo>
                    <a:pt x="1102741" y="268224"/>
                  </a:lnTo>
                  <a:lnTo>
                    <a:pt x="1152144" y="134112"/>
                  </a:lnTo>
                  <a:lnTo>
                    <a:pt x="1102741" y="0"/>
                  </a:lnTo>
                  <a:close/>
                </a:path>
              </a:pathLst>
            </a:custGeom>
            <a:solidFill>
              <a:srgbClr val="006F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7713980" y="327405"/>
            <a:ext cx="49784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dirty="0">
                <a:solidFill>
                  <a:srgbClr val="FFFFFF"/>
                </a:solidFill>
                <a:latin typeface="Arial"/>
                <a:cs typeface="Arial"/>
              </a:rPr>
              <a:t>Sprint</a:t>
            </a:r>
            <a:r>
              <a:rPr sz="1000" b="1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b="1" spc="-50" dirty="0">
                <a:solidFill>
                  <a:srgbClr val="FFFFFF"/>
                </a:solidFill>
                <a:latin typeface="Arial"/>
                <a:cs typeface="Arial"/>
              </a:rPr>
              <a:t>0</a:t>
            </a:r>
            <a:endParaRPr sz="1000">
              <a:latin typeface="Arial"/>
              <a:cs typeface="Arial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10443971" y="291084"/>
            <a:ext cx="981710" cy="268605"/>
          </a:xfrm>
          <a:custGeom>
            <a:avLst/>
            <a:gdLst/>
            <a:ahLst/>
            <a:cxnLst/>
            <a:rect l="l" t="t" r="r" b="b"/>
            <a:pathLst>
              <a:path w="981709" h="268605">
                <a:moveTo>
                  <a:pt x="932052" y="0"/>
                </a:moveTo>
                <a:lnTo>
                  <a:pt x="0" y="0"/>
                </a:lnTo>
                <a:lnTo>
                  <a:pt x="0" y="268224"/>
                </a:lnTo>
                <a:lnTo>
                  <a:pt x="932052" y="268224"/>
                </a:lnTo>
                <a:lnTo>
                  <a:pt x="981455" y="134112"/>
                </a:lnTo>
                <a:lnTo>
                  <a:pt x="932052" y="0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10540745" y="325881"/>
            <a:ext cx="39941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10" dirty="0">
                <a:solidFill>
                  <a:srgbClr val="FFFFFF"/>
                </a:solidFill>
                <a:latin typeface="Arial"/>
                <a:cs typeface="Arial"/>
              </a:rPr>
              <a:t>Indus.</a:t>
            </a:r>
            <a:endParaRPr sz="1000">
              <a:latin typeface="Arial"/>
              <a:cs typeface="Arial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6832092" y="292608"/>
            <a:ext cx="741045" cy="268605"/>
          </a:xfrm>
          <a:custGeom>
            <a:avLst/>
            <a:gdLst/>
            <a:ahLst/>
            <a:cxnLst/>
            <a:rect l="l" t="t" r="r" b="b"/>
            <a:pathLst>
              <a:path w="741045" h="268605">
                <a:moveTo>
                  <a:pt x="691260" y="0"/>
                </a:moveTo>
                <a:lnTo>
                  <a:pt x="0" y="0"/>
                </a:lnTo>
                <a:lnTo>
                  <a:pt x="0" y="268224"/>
                </a:lnTo>
                <a:lnTo>
                  <a:pt x="691260" y="268224"/>
                </a:lnTo>
                <a:lnTo>
                  <a:pt x="740663" y="134112"/>
                </a:lnTo>
                <a:lnTo>
                  <a:pt x="691260" y="0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6856856" y="327152"/>
            <a:ext cx="51117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10" dirty="0">
                <a:solidFill>
                  <a:srgbClr val="FFFFFF"/>
                </a:solidFill>
                <a:latin typeface="Arial"/>
                <a:cs typeface="Arial"/>
              </a:rPr>
              <a:t>Ideation</a:t>
            </a:r>
            <a:endParaRPr sz="1000">
              <a:latin typeface="Arial"/>
              <a:cs typeface="Arial"/>
            </a:endParaRPr>
          </a:p>
        </p:txBody>
      </p:sp>
      <p:sp>
        <p:nvSpPr>
          <p:cNvPr id="37" name="object 3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553845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z="1300" spc="-25" dirty="0">
                <a:solidFill>
                  <a:srgbClr val="00396F"/>
                </a:solidFill>
                <a:latin typeface="Arial MT"/>
                <a:cs typeface="Arial MT"/>
              </a:rPr>
              <a:t>14</a:t>
            </a:fld>
            <a:endParaRPr sz="13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/>
              <a:t>Architectural</a:t>
            </a:r>
            <a:r>
              <a:rPr spc="-35" dirty="0"/>
              <a:t> </a:t>
            </a:r>
            <a:r>
              <a:rPr spc="-10" dirty="0"/>
              <a:t>diagram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8739" y="849629"/>
            <a:ext cx="1582420" cy="3111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393065" indent="-380365">
              <a:lnSpc>
                <a:spcPct val="100000"/>
              </a:lnSpc>
              <a:spcBef>
                <a:spcPts val="120"/>
              </a:spcBef>
              <a:buClr>
                <a:srgbClr val="00396F"/>
              </a:buClr>
              <a:buSzPct val="97297"/>
              <a:buFont typeface="Arial MT"/>
              <a:buChar char="•"/>
              <a:tabLst>
                <a:tab pos="393065" algn="l"/>
              </a:tabLst>
            </a:pPr>
            <a:r>
              <a:rPr sz="1850" b="1" spc="-10" dirty="0">
                <a:latin typeface="Arial"/>
                <a:cs typeface="Arial"/>
              </a:rPr>
              <a:t>Illustration</a:t>
            </a:r>
            <a:endParaRPr sz="185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39546" y="1832610"/>
            <a:ext cx="0" cy="4448175"/>
          </a:xfrm>
          <a:custGeom>
            <a:avLst/>
            <a:gdLst/>
            <a:ahLst/>
            <a:cxnLst/>
            <a:rect l="l" t="t" r="r" b="b"/>
            <a:pathLst>
              <a:path h="4448175">
                <a:moveTo>
                  <a:pt x="0" y="4447641"/>
                </a:moveTo>
                <a:lnTo>
                  <a:pt x="0" y="0"/>
                </a:lnTo>
              </a:path>
            </a:pathLst>
          </a:custGeom>
          <a:ln w="28575">
            <a:solidFill>
              <a:srgbClr val="C0504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5486400" y="1760220"/>
            <a:ext cx="6335395" cy="4181475"/>
            <a:chOff x="5486400" y="1760220"/>
            <a:chExt cx="6335395" cy="418147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86400" y="1760220"/>
              <a:ext cx="6335267" cy="3265932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5797295" y="3275076"/>
              <a:ext cx="1050290" cy="681355"/>
            </a:xfrm>
            <a:custGeom>
              <a:avLst/>
              <a:gdLst/>
              <a:ahLst/>
              <a:cxnLst/>
              <a:rect l="l" t="t" r="r" b="b"/>
              <a:pathLst>
                <a:path w="1050290" h="681354">
                  <a:moveTo>
                    <a:pt x="1050036" y="0"/>
                  </a:moveTo>
                  <a:lnTo>
                    <a:pt x="0" y="0"/>
                  </a:lnTo>
                  <a:lnTo>
                    <a:pt x="0" y="681228"/>
                  </a:lnTo>
                  <a:lnTo>
                    <a:pt x="1050036" y="681228"/>
                  </a:lnTo>
                  <a:lnTo>
                    <a:pt x="1050036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971031" y="2092452"/>
              <a:ext cx="218440" cy="160020"/>
            </a:xfrm>
            <a:custGeom>
              <a:avLst/>
              <a:gdLst/>
              <a:ahLst/>
              <a:cxnLst/>
              <a:rect l="l" t="t" r="r" b="b"/>
              <a:pathLst>
                <a:path w="218439" h="160019">
                  <a:moveTo>
                    <a:pt x="217932" y="0"/>
                  </a:moveTo>
                  <a:lnTo>
                    <a:pt x="0" y="0"/>
                  </a:lnTo>
                  <a:lnTo>
                    <a:pt x="0" y="160020"/>
                  </a:lnTo>
                  <a:lnTo>
                    <a:pt x="217932" y="160020"/>
                  </a:lnTo>
                  <a:lnTo>
                    <a:pt x="21793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500359" y="5439155"/>
              <a:ext cx="576072" cy="431291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0257282" y="5054346"/>
              <a:ext cx="1226820" cy="887094"/>
            </a:xfrm>
            <a:custGeom>
              <a:avLst/>
              <a:gdLst/>
              <a:ahLst/>
              <a:cxnLst/>
              <a:rect l="l" t="t" r="r" b="b"/>
              <a:pathLst>
                <a:path w="1226820" h="887095">
                  <a:moveTo>
                    <a:pt x="1226820" y="0"/>
                  </a:moveTo>
                  <a:lnTo>
                    <a:pt x="0" y="0"/>
                  </a:lnTo>
                  <a:lnTo>
                    <a:pt x="0" y="886967"/>
                  </a:lnTo>
                  <a:lnTo>
                    <a:pt x="1226820" y="886967"/>
                  </a:lnTo>
                  <a:lnTo>
                    <a:pt x="122682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0257281" y="5054346"/>
            <a:ext cx="1226820" cy="887094"/>
          </a:xfrm>
          <a:prstGeom prst="rect">
            <a:avLst/>
          </a:prstGeom>
          <a:ln w="19050">
            <a:solidFill>
              <a:srgbClr val="D9D9D9"/>
            </a:solidFill>
          </a:ln>
        </p:spPr>
        <p:txBody>
          <a:bodyPr vert="horz" wrap="square" lIns="0" tIns="44450" rIns="0" bIns="0" rtlCol="0">
            <a:spAutoFit/>
          </a:bodyPr>
          <a:lstStyle/>
          <a:p>
            <a:pPr marL="213360">
              <a:lnSpc>
                <a:spcPct val="100000"/>
              </a:lnSpc>
              <a:spcBef>
                <a:spcPts val="350"/>
              </a:spcBef>
            </a:pPr>
            <a:r>
              <a:rPr sz="1000" dirty="0">
                <a:latin typeface="Tahoma"/>
                <a:cs typeface="Tahoma"/>
              </a:rPr>
              <a:t>User </a:t>
            </a:r>
            <a:r>
              <a:rPr sz="1000" spc="-10" dirty="0">
                <a:latin typeface="Tahoma"/>
                <a:cs typeface="Tahoma"/>
              </a:rPr>
              <a:t>feedback</a:t>
            </a:r>
            <a:endParaRPr sz="1000">
              <a:latin typeface="Tahoma"/>
              <a:cs typeface="Tahoma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6077711" y="3363467"/>
            <a:ext cx="4965700" cy="2456815"/>
            <a:chOff x="6077711" y="3363467"/>
            <a:chExt cx="4965700" cy="2456815"/>
          </a:xfrm>
        </p:grpSpPr>
        <p:sp>
          <p:nvSpPr>
            <p:cNvPr id="13" name="object 13"/>
            <p:cNvSpPr/>
            <p:nvPr/>
          </p:nvSpPr>
          <p:spPr>
            <a:xfrm>
              <a:off x="6301739" y="5497067"/>
              <a:ext cx="3955415" cy="0"/>
            </a:xfrm>
            <a:custGeom>
              <a:avLst/>
              <a:gdLst/>
              <a:ahLst/>
              <a:cxnLst/>
              <a:rect l="l" t="t" r="r" b="b"/>
              <a:pathLst>
                <a:path w="3955415">
                  <a:moveTo>
                    <a:pt x="3955288" y="0"/>
                  </a:moveTo>
                  <a:lnTo>
                    <a:pt x="0" y="0"/>
                  </a:lnTo>
                </a:path>
              </a:pathLst>
            </a:custGeom>
            <a:ln w="9525">
              <a:solidFill>
                <a:srgbClr val="5858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6263640" y="3363467"/>
              <a:ext cx="4645660" cy="2134235"/>
            </a:xfrm>
            <a:custGeom>
              <a:avLst/>
              <a:gdLst/>
              <a:ahLst/>
              <a:cxnLst/>
              <a:rect l="l" t="t" r="r" b="b"/>
              <a:pathLst>
                <a:path w="4645659" h="2134235">
                  <a:moveTo>
                    <a:pt x="76200" y="964692"/>
                  </a:moveTo>
                  <a:lnTo>
                    <a:pt x="69850" y="951992"/>
                  </a:lnTo>
                  <a:lnTo>
                    <a:pt x="38100" y="888492"/>
                  </a:lnTo>
                  <a:lnTo>
                    <a:pt x="0" y="964692"/>
                  </a:lnTo>
                  <a:lnTo>
                    <a:pt x="31750" y="964692"/>
                  </a:lnTo>
                  <a:lnTo>
                    <a:pt x="31750" y="2133854"/>
                  </a:lnTo>
                  <a:lnTo>
                    <a:pt x="44450" y="2133854"/>
                  </a:lnTo>
                  <a:lnTo>
                    <a:pt x="44450" y="964692"/>
                  </a:lnTo>
                  <a:lnTo>
                    <a:pt x="76200" y="964692"/>
                  </a:lnTo>
                  <a:close/>
                </a:path>
                <a:path w="4645659" h="2134235">
                  <a:moveTo>
                    <a:pt x="76200" y="76200"/>
                  </a:moveTo>
                  <a:lnTo>
                    <a:pt x="69850" y="63500"/>
                  </a:lnTo>
                  <a:lnTo>
                    <a:pt x="38100" y="0"/>
                  </a:lnTo>
                  <a:lnTo>
                    <a:pt x="0" y="76200"/>
                  </a:lnTo>
                  <a:lnTo>
                    <a:pt x="31750" y="76200"/>
                  </a:lnTo>
                  <a:lnTo>
                    <a:pt x="31750" y="338201"/>
                  </a:lnTo>
                  <a:lnTo>
                    <a:pt x="44450" y="338201"/>
                  </a:lnTo>
                  <a:lnTo>
                    <a:pt x="44450" y="76200"/>
                  </a:lnTo>
                  <a:lnTo>
                    <a:pt x="76200" y="76200"/>
                  </a:lnTo>
                  <a:close/>
                </a:path>
                <a:path w="4645659" h="2134235">
                  <a:moveTo>
                    <a:pt x="4645152" y="1613916"/>
                  </a:moveTo>
                  <a:lnTo>
                    <a:pt x="4613402" y="1613916"/>
                  </a:lnTo>
                  <a:lnTo>
                    <a:pt x="4613402" y="1245108"/>
                  </a:lnTo>
                  <a:lnTo>
                    <a:pt x="4600702" y="1245108"/>
                  </a:lnTo>
                  <a:lnTo>
                    <a:pt x="4600702" y="1613916"/>
                  </a:lnTo>
                  <a:lnTo>
                    <a:pt x="4568952" y="1613916"/>
                  </a:lnTo>
                  <a:lnTo>
                    <a:pt x="4607052" y="1690116"/>
                  </a:lnTo>
                  <a:lnTo>
                    <a:pt x="4638802" y="1626616"/>
                  </a:lnTo>
                  <a:lnTo>
                    <a:pt x="4645152" y="1613916"/>
                  </a:lnTo>
                  <a:close/>
                </a:path>
              </a:pathLst>
            </a:custGeom>
            <a:solidFill>
              <a:srgbClr val="5858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608564" y="5417819"/>
              <a:ext cx="434340" cy="402336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077711" y="3761231"/>
              <a:ext cx="431291" cy="431292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7209281" y="1579625"/>
            <a:ext cx="1202690" cy="307975"/>
          </a:xfrm>
          <a:prstGeom prst="rect">
            <a:avLst/>
          </a:prstGeom>
          <a:solidFill>
            <a:srgbClr val="F1F1F1"/>
          </a:solidFill>
          <a:ln w="19050">
            <a:solidFill>
              <a:srgbClr val="D9D9D9"/>
            </a:solidFill>
          </a:ln>
        </p:spPr>
        <p:txBody>
          <a:bodyPr vert="horz" wrap="square" lIns="0" tIns="43815" rIns="0" bIns="0" rtlCol="0">
            <a:spAutoFit/>
          </a:bodyPr>
          <a:lstStyle/>
          <a:p>
            <a:pPr marL="229235">
              <a:lnSpc>
                <a:spcPct val="100000"/>
              </a:lnSpc>
              <a:spcBef>
                <a:spcPts val="345"/>
              </a:spcBef>
            </a:pPr>
            <a:r>
              <a:rPr sz="1000" dirty="0">
                <a:latin typeface="Tahoma"/>
                <a:cs typeface="Tahoma"/>
              </a:rPr>
              <a:t>External</a:t>
            </a:r>
            <a:r>
              <a:rPr sz="1000" spc="-70" dirty="0">
                <a:latin typeface="Tahoma"/>
                <a:cs typeface="Tahoma"/>
              </a:rPr>
              <a:t> </a:t>
            </a:r>
            <a:r>
              <a:rPr sz="1000" spc="-20" dirty="0">
                <a:latin typeface="Tahoma"/>
                <a:cs typeface="Tahoma"/>
              </a:rPr>
              <a:t>APIs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904747" y="2345181"/>
            <a:ext cx="3959860" cy="17024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84785" marR="5080" indent="-172720">
              <a:lnSpc>
                <a:spcPct val="100000"/>
              </a:lnSpc>
              <a:spcBef>
                <a:spcPts val="95"/>
              </a:spcBef>
              <a:buClr>
                <a:srgbClr val="2D8F79"/>
              </a:buClr>
              <a:buChar char="•"/>
              <a:tabLst>
                <a:tab pos="184785" algn="l"/>
              </a:tabLst>
            </a:pPr>
            <a:r>
              <a:rPr sz="1600" dirty="0">
                <a:latin typeface="Arial MT"/>
                <a:cs typeface="Arial MT"/>
              </a:rPr>
              <a:t>Understanding</a:t>
            </a:r>
            <a:r>
              <a:rPr sz="1600" spc="-4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the</a:t>
            </a:r>
            <a:r>
              <a:rPr sz="1600" spc="-3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services</a:t>
            </a:r>
            <a:r>
              <a:rPr sz="1600" spc="-5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to</a:t>
            </a:r>
            <a:r>
              <a:rPr sz="1600" spc="-2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be</a:t>
            </a:r>
            <a:r>
              <a:rPr sz="1600" spc="-4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used</a:t>
            </a:r>
            <a:r>
              <a:rPr sz="1600" spc="-35" dirty="0">
                <a:latin typeface="Arial MT"/>
                <a:cs typeface="Arial MT"/>
              </a:rPr>
              <a:t> </a:t>
            </a:r>
            <a:r>
              <a:rPr sz="1600" spc="-25" dirty="0">
                <a:latin typeface="Arial MT"/>
                <a:cs typeface="Arial MT"/>
              </a:rPr>
              <a:t>for </a:t>
            </a:r>
            <a:r>
              <a:rPr sz="1600" dirty="0">
                <a:latin typeface="Arial MT"/>
                <a:cs typeface="Arial MT"/>
              </a:rPr>
              <a:t>data</a:t>
            </a:r>
            <a:r>
              <a:rPr sz="1600" spc="-25" dirty="0">
                <a:latin typeface="Arial MT"/>
                <a:cs typeface="Arial MT"/>
              </a:rPr>
              <a:t> </a:t>
            </a:r>
            <a:r>
              <a:rPr sz="1600" b="1" spc="-10" dirty="0">
                <a:latin typeface="Arial"/>
                <a:cs typeface="Arial"/>
              </a:rPr>
              <a:t>storage</a:t>
            </a:r>
            <a:endParaRPr sz="1600">
              <a:latin typeface="Arial"/>
              <a:cs typeface="Arial"/>
            </a:endParaRPr>
          </a:p>
          <a:p>
            <a:pPr marL="185420" indent="-172720">
              <a:lnSpc>
                <a:spcPct val="100000"/>
              </a:lnSpc>
              <a:spcBef>
                <a:spcPts val="1800"/>
              </a:spcBef>
              <a:buClr>
                <a:srgbClr val="2D8F79"/>
              </a:buClr>
              <a:buChar char="•"/>
              <a:tabLst>
                <a:tab pos="185420" algn="l"/>
              </a:tabLst>
            </a:pPr>
            <a:r>
              <a:rPr sz="1600" dirty="0">
                <a:latin typeface="Arial MT"/>
                <a:cs typeface="Arial MT"/>
              </a:rPr>
              <a:t>Use</a:t>
            </a:r>
            <a:r>
              <a:rPr sz="1600" spc="-2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of</a:t>
            </a:r>
            <a:r>
              <a:rPr sz="1600" spc="-5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appropriate</a:t>
            </a:r>
            <a:r>
              <a:rPr sz="1600" spc="-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tools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for</a:t>
            </a:r>
            <a:r>
              <a:rPr sz="1600" spc="-5" dirty="0">
                <a:latin typeface="Arial MT"/>
                <a:cs typeface="Arial MT"/>
              </a:rPr>
              <a:t> </a:t>
            </a:r>
            <a:r>
              <a:rPr sz="1600" spc="-20" dirty="0">
                <a:latin typeface="Arial MT"/>
                <a:cs typeface="Arial MT"/>
              </a:rPr>
              <a:t>data</a:t>
            </a:r>
            <a:endParaRPr sz="1600">
              <a:latin typeface="Arial MT"/>
              <a:cs typeface="Arial MT"/>
            </a:endParaRPr>
          </a:p>
          <a:p>
            <a:pPr marL="184785">
              <a:lnSpc>
                <a:spcPct val="100000"/>
              </a:lnSpc>
              <a:spcBef>
                <a:spcPts val="5"/>
              </a:spcBef>
            </a:pPr>
            <a:r>
              <a:rPr sz="1600" b="1" spc="-10" dirty="0">
                <a:latin typeface="Arial"/>
                <a:cs typeface="Arial"/>
              </a:rPr>
              <a:t>processing</a:t>
            </a:r>
            <a:endParaRPr sz="1600">
              <a:latin typeface="Arial"/>
              <a:cs typeface="Arial"/>
            </a:endParaRPr>
          </a:p>
          <a:p>
            <a:pPr marL="185420" indent="-172720">
              <a:lnSpc>
                <a:spcPct val="100000"/>
              </a:lnSpc>
              <a:spcBef>
                <a:spcPts val="1800"/>
              </a:spcBef>
              <a:buClr>
                <a:srgbClr val="2D8F79"/>
              </a:buClr>
              <a:buChar char="•"/>
              <a:tabLst>
                <a:tab pos="185420" algn="l"/>
              </a:tabLst>
            </a:pPr>
            <a:r>
              <a:rPr sz="1600" spc="-10" dirty="0">
                <a:latin typeface="Arial MT"/>
                <a:cs typeface="Arial MT"/>
              </a:rPr>
              <a:t>Implementation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of</a:t>
            </a:r>
            <a:r>
              <a:rPr sz="1600" spc="-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an</a:t>
            </a:r>
            <a:r>
              <a:rPr sz="1600" spc="-2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ingestion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logic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361947" y="4022216"/>
            <a:ext cx="3258820" cy="1244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86055" indent="-173355">
              <a:lnSpc>
                <a:spcPct val="100000"/>
              </a:lnSpc>
              <a:spcBef>
                <a:spcPts val="95"/>
              </a:spcBef>
              <a:buClr>
                <a:srgbClr val="2D8F79"/>
              </a:buClr>
              <a:buChar char="•"/>
              <a:tabLst>
                <a:tab pos="186055" algn="l"/>
              </a:tabLst>
            </a:pPr>
            <a:r>
              <a:rPr sz="1600" dirty="0">
                <a:latin typeface="Arial MT"/>
                <a:cs typeface="Arial MT"/>
              </a:rPr>
              <a:t>Customer</a:t>
            </a:r>
            <a:r>
              <a:rPr sz="1600" spc="-2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data</a:t>
            </a:r>
            <a:r>
              <a:rPr sz="1600" spc="-50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sources</a:t>
            </a:r>
            <a:endParaRPr sz="1600">
              <a:latin typeface="Arial MT"/>
              <a:cs typeface="Arial MT"/>
            </a:endParaRPr>
          </a:p>
          <a:p>
            <a:pPr marL="186055" indent="-173355">
              <a:lnSpc>
                <a:spcPct val="100000"/>
              </a:lnSpc>
              <a:buClr>
                <a:srgbClr val="2D8F79"/>
              </a:buClr>
              <a:buChar char="•"/>
              <a:tabLst>
                <a:tab pos="186055" algn="l"/>
              </a:tabLst>
            </a:pPr>
            <a:r>
              <a:rPr sz="1600" spc="-10" dirty="0">
                <a:latin typeface="Arial MT"/>
                <a:cs typeface="Arial MT"/>
              </a:rPr>
              <a:t>External</a:t>
            </a:r>
            <a:r>
              <a:rPr sz="1600" spc="-8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APIs</a:t>
            </a:r>
            <a:r>
              <a:rPr sz="1600" spc="-2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from</a:t>
            </a:r>
            <a:r>
              <a:rPr sz="1600" spc="2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Data</a:t>
            </a:r>
            <a:r>
              <a:rPr sz="1600" spc="-25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providers</a:t>
            </a:r>
            <a:endParaRPr sz="1600">
              <a:latin typeface="Arial MT"/>
              <a:cs typeface="Arial MT"/>
            </a:endParaRPr>
          </a:p>
          <a:p>
            <a:pPr marL="184785" marR="60325" indent="-172720">
              <a:lnSpc>
                <a:spcPct val="100000"/>
              </a:lnSpc>
              <a:buClr>
                <a:srgbClr val="2D8F79"/>
              </a:buClr>
              <a:buChar char="•"/>
              <a:tabLst>
                <a:tab pos="184785" algn="l"/>
              </a:tabLst>
            </a:pPr>
            <a:r>
              <a:rPr sz="1600" dirty="0">
                <a:latin typeface="Arial MT"/>
                <a:cs typeface="Arial MT"/>
              </a:rPr>
              <a:t>Integration</a:t>
            </a:r>
            <a:r>
              <a:rPr sz="1600" spc="-2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of</a:t>
            </a:r>
            <a:r>
              <a:rPr sz="1600" spc="-3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a</a:t>
            </a:r>
            <a:r>
              <a:rPr sz="1600" spc="-40" dirty="0">
                <a:latin typeface="Arial MT"/>
                <a:cs typeface="Arial MT"/>
              </a:rPr>
              <a:t> </a:t>
            </a:r>
            <a:r>
              <a:rPr sz="1600" b="1" dirty="0">
                <a:latin typeface="Arial"/>
                <a:cs typeface="Arial"/>
              </a:rPr>
              <a:t>feedback</a:t>
            </a:r>
            <a:r>
              <a:rPr sz="1600" b="1" spc="-25" dirty="0">
                <a:latin typeface="Arial"/>
                <a:cs typeface="Arial"/>
              </a:rPr>
              <a:t> </a:t>
            </a:r>
            <a:r>
              <a:rPr sz="1600" b="1" dirty="0">
                <a:latin typeface="Arial"/>
                <a:cs typeface="Arial"/>
              </a:rPr>
              <a:t>loop</a:t>
            </a:r>
            <a:r>
              <a:rPr sz="1600" b="1" spc="-35" dirty="0">
                <a:latin typeface="Arial"/>
                <a:cs typeface="Arial"/>
              </a:rPr>
              <a:t> </a:t>
            </a:r>
            <a:r>
              <a:rPr sz="1600" spc="-25" dirty="0">
                <a:latin typeface="Arial MT"/>
                <a:cs typeface="Arial MT"/>
              </a:rPr>
              <a:t>to </a:t>
            </a:r>
            <a:r>
              <a:rPr sz="1600" dirty="0">
                <a:latin typeface="Arial MT"/>
                <a:cs typeface="Arial MT"/>
              </a:rPr>
              <a:t>improve</a:t>
            </a:r>
            <a:r>
              <a:rPr sz="1600" spc="-4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/</a:t>
            </a:r>
            <a:r>
              <a:rPr sz="1600" spc="-2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correct</a:t>
            </a:r>
            <a:r>
              <a:rPr sz="1600" spc="-20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association algorithms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904747" y="5470347"/>
            <a:ext cx="3669029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85420" indent="-172720">
              <a:lnSpc>
                <a:spcPct val="100000"/>
              </a:lnSpc>
              <a:spcBef>
                <a:spcPts val="95"/>
              </a:spcBef>
              <a:buClr>
                <a:srgbClr val="2D8F79"/>
              </a:buClr>
              <a:buFont typeface="Arial MT"/>
              <a:buChar char="•"/>
              <a:tabLst>
                <a:tab pos="185420" algn="l"/>
              </a:tabLst>
            </a:pPr>
            <a:r>
              <a:rPr sz="1600" b="1" dirty="0">
                <a:latin typeface="Arial"/>
                <a:cs typeface="Arial"/>
              </a:rPr>
              <a:t>Automated</a:t>
            </a:r>
            <a:r>
              <a:rPr sz="1600" b="1" spc="-65" dirty="0">
                <a:latin typeface="Arial"/>
                <a:cs typeface="Arial"/>
              </a:rPr>
              <a:t> </a:t>
            </a:r>
            <a:r>
              <a:rPr sz="1600" b="1" dirty="0">
                <a:latin typeface="Arial"/>
                <a:cs typeface="Arial"/>
              </a:rPr>
              <a:t>architecture</a:t>
            </a:r>
            <a:r>
              <a:rPr sz="1600" b="1" spc="-80" dirty="0">
                <a:latin typeface="Arial"/>
                <a:cs typeface="Arial"/>
              </a:rPr>
              <a:t> </a:t>
            </a:r>
            <a:r>
              <a:rPr sz="1600" b="1" spc="-10" dirty="0">
                <a:latin typeface="Arial"/>
                <a:cs typeface="Arial"/>
              </a:rPr>
              <a:t>deployment</a:t>
            </a:r>
            <a:endParaRPr sz="16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361947" y="5714187"/>
            <a:ext cx="330454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84785" marR="5080" indent="-172720">
              <a:lnSpc>
                <a:spcPct val="100000"/>
              </a:lnSpc>
              <a:spcBef>
                <a:spcPts val="95"/>
              </a:spcBef>
              <a:buClr>
                <a:srgbClr val="2D8F79"/>
              </a:buClr>
              <a:buChar char="•"/>
              <a:tabLst>
                <a:tab pos="184785" algn="l"/>
              </a:tabLst>
            </a:pPr>
            <a:r>
              <a:rPr sz="1600" dirty="0">
                <a:latin typeface="Arial MT"/>
                <a:cs typeface="Arial MT"/>
              </a:rPr>
              <a:t>CI/CD</a:t>
            </a:r>
            <a:r>
              <a:rPr sz="1600" spc="-2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from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DEV</a:t>
            </a:r>
            <a:r>
              <a:rPr sz="1600" spc="-2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to</a:t>
            </a:r>
            <a:r>
              <a:rPr sz="1600" spc="-2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PROD</a:t>
            </a:r>
            <a:r>
              <a:rPr sz="1600" spc="-3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in</a:t>
            </a:r>
            <a:r>
              <a:rPr sz="1600" spc="-35" dirty="0">
                <a:latin typeface="Arial MT"/>
                <a:cs typeface="Arial MT"/>
              </a:rPr>
              <a:t> </a:t>
            </a:r>
            <a:r>
              <a:rPr sz="1600" spc="-20" dirty="0">
                <a:latin typeface="Arial MT"/>
                <a:cs typeface="Arial MT"/>
              </a:rPr>
              <a:t>close </a:t>
            </a:r>
            <a:r>
              <a:rPr sz="1600" dirty="0">
                <a:latin typeface="Arial MT"/>
                <a:cs typeface="Arial MT"/>
              </a:rPr>
              <a:t>collaboration</a:t>
            </a:r>
            <a:r>
              <a:rPr sz="1600" spc="-6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with</a:t>
            </a:r>
            <a:r>
              <a:rPr sz="1600" spc="-4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DevOps</a:t>
            </a:r>
            <a:r>
              <a:rPr sz="1600" spc="-55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teams</a:t>
            </a:r>
            <a:endParaRPr sz="1600">
              <a:latin typeface="Arial MT"/>
              <a:cs typeface="Arial MT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237870" y="1211707"/>
            <a:ext cx="1540510" cy="4481830"/>
            <a:chOff x="237870" y="1211707"/>
            <a:chExt cx="1540510" cy="4481830"/>
          </a:xfrm>
        </p:grpSpPr>
        <p:pic>
          <p:nvPicPr>
            <p:cNvPr id="23" name="object 2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61313" y="2411222"/>
              <a:ext cx="162560" cy="162560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61313" y="3112261"/>
              <a:ext cx="162560" cy="162560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61313" y="3842258"/>
              <a:ext cx="162560" cy="162560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61313" y="5530850"/>
              <a:ext cx="162560" cy="162559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37870" y="1211707"/>
              <a:ext cx="1540510" cy="824483"/>
            </a:xfrm>
            <a:prstGeom prst="rect">
              <a:avLst/>
            </a:prstGeom>
          </p:spPr>
        </p:pic>
      </p:grpSp>
      <p:grpSp>
        <p:nvGrpSpPr>
          <p:cNvPr id="28" name="object 28"/>
          <p:cNvGrpSpPr/>
          <p:nvPr/>
        </p:nvGrpSpPr>
        <p:grpSpPr>
          <a:xfrm>
            <a:off x="6748526" y="210565"/>
            <a:ext cx="4762500" cy="432434"/>
            <a:chOff x="6748526" y="210565"/>
            <a:chExt cx="4762500" cy="432434"/>
          </a:xfrm>
        </p:grpSpPr>
        <p:sp>
          <p:nvSpPr>
            <p:cNvPr id="29" name="object 29"/>
            <p:cNvSpPr/>
            <p:nvPr/>
          </p:nvSpPr>
          <p:spPr>
            <a:xfrm>
              <a:off x="6761226" y="223265"/>
              <a:ext cx="4737100" cy="407034"/>
            </a:xfrm>
            <a:custGeom>
              <a:avLst/>
              <a:gdLst/>
              <a:ahLst/>
              <a:cxnLst/>
              <a:rect l="l" t="t" r="r" b="b"/>
              <a:pathLst>
                <a:path w="4737100" h="407034">
                  <a:moveTo>
                    <a:pt x="0" y="67817"/>
                  </a:moveTo>
                  <a:lnTo>
                    <a:pt x="5328" y="41415"/>
                  </a:lnTo>
                  <a:lnTo>
                    <a:pt x="19859" y="19859"/>
                  </a:lnTo>
                  <a:lnTo>
                    <a:pt x="41415" y="5328"/>
                  </a:lnTo>
                  <a:lnTo>
                    <a:pt x="67818" y="0"/>
                  </a:lnTo>
                  <a:lnTo>
                    <a:pt x="4668774" y="0"/>
                  </a:lnTo>
                  <a:lnTo>
                    <a:pt x="4695176" y="5328"/>
                  </a:lnTo>
                  <a:lnTo>
                    <a:pt x="4716732" y="19859"/>
                  </a:lnTo>
                  <a:lnTo>
                    <a:pt x="4731263" y="41415"/>
                  </a:lnTo>
                  <a:lnTo>
                    <a:pt x="4736592" y="67817"/>
                  </a:lnTo>
                  <a:lnTo>
                    <a:pt x="4736592" y="339089"/>
                  </a:lnTo>
                  <a:lnTo>
                    <a:pt x="4731263" y="365492"/>
                  </a:lnTo>
                  <a:lnTo>
                    <a:pt x="4716732" y="387048"/>
                  </a:lnTo>
                  <a:lnTo>
                    <a:pt x="4695176" y="401579"/>
                  </a:lnTo>
                  <a:lnTo>
                    <a:pt x="4668774" y="406907"/>
                  </a:lnTo>
                  <a:lnTo>
                    <a:pt x="67818" y="406907"/>
                  </a:lnTo>
                  <a:lnTo>
                    <a:pt x="41415" y="401579"/>
                  </a:lnTo>
                  <a:lnTo>
                    <a:pt x="19859" y="387048"/>
                  </a:lnTo>
                  <a:lnTo>
                    <a:pt x="5328" y="365492"/>
                  </a:lnTo>
                  <a:lnTo>
                    <a:pt x="0" y="339089"/>
                  </a:lnTo>
                  <a:lnTo>
                    <a:pt x="0" y="67817"/>
                  </a:lnTo>
                  <a:close/>
                </a:path>
              </a:pathLst>
            </a:custGeom>
            <a:ln w="25400">
              <a:solidFill>
                <a:srgbClr val="4F81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8822436" y="292607"/>
              <a:ext cx="1569720" cy="264160"/>
            </a:xfrm>
            <a:custGeom>
              <a:avLst/>
              <a:gdLst/>
              <a:ahLst/>
              <a:cxnLst/>
              <a:rect l="l" t="t" r="r" b="b"/>
              <a:pathLst>
                <a:path w="1569720" h="264159">
                  <a:moveTo>
                    <a:pt x="1525397" y="0"/>
                  </a:moveTo>
                  <a:lnTo>
                    <a:pt x="0" y="0"/>
                  </a:lnTo>
                  <a:lnTo>
                    <a:pt x="0" y="263652"/>
                  </a:lnTo>
                  <a:lnTo>
                    <a:pt x="1525397" y="263652"/>
                  </a:lnTo>
                  <a:lnTo>
                    <a:pt x="1569720" y="131826"/>
                  </a:lnTo>
                  <a:lnTo>
                    <a:pt x="1525397" y="0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8846566" y="325373"/>
            <a:ext cx="82169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10" dirty="0">
                <a:solidFill>
                  <a:srgbClr val="FFFFFF"/>
                </a:solidFill>
                <a:latin typeface="Arial"/>
                <a:cs typeface="Arial"/>
              </a:rPr>
              <a:t>Development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7592568" y="266700"/>
            <a:ext cx="1254760" cy="381000"/>
            <a:chOff x="7592568" y="266700"/>
            <a:chExt cx="1254760" cy="381000"/>
          </a:xfrm>
        </p:grpSpPr>
        <p:pic>
          <p:nvPicPr>
            <p:cNvPr id="33" name="object 3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592568" y="266700"/>
              <a:ext cx="1254264" cy="370332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623048" y="278879"/>
              <a:ext cx="726948" cy="368820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7618476" y="292607"/>
              <a:ext cx="1152525" cy="268605"/>
            </a:xfrm>
            <a:custGeom>
              <a:avLst/>
              <a:gdLst/>
              <a:ahLst/>
              <a:cxnLst/>
              <a:rect l="l" t="t" r="r" b="b"/>
              <a:pathLst>
                <a:path w="1152525" h="268605">
                  <a:moveTo>
                    <a:pt x="1102741" y="0"/>
                  </a:moveTo>
                  <a:lnTo>
                    <a:pt x="0" y="0"/>
                  </a:lnTo>
                  <a:lnTo>
                    <a:pt x="0" y="268224"/>
                  </a:lnTo>
                  <a:lnTo>
                    <a:pt x="1102741" y="268224"/>
                  </a:lnTo>
                  <a:lnTo>
                    <a:pt x="1152144" y="134112"/>
                  </a:lnTo>
                  <a:lnTo>
                    <a:pt x="1102741" y="0"/>
                  </a:lnTo>
                  <a:close/>
                </a:path>
              </a:pathLst>
            </a:custGeom>
            <a:solidFill>
              <a:srgbClr val="006F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7713980" y="327405"/>
            <a:ext cx="49784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dirty="0">
                <a:solidFill>
                  <a:srgbClr val="FFFFFF"/>
                </a:solidFill>
                <a:latin typeface="Arial"/>
                <a:cs typeface="Arial"/>
              </a:rPr>
              <a:t>Sprint</a:t>
            </a:r>
            <a:r>
              <a:rPr sz="1000" b="1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b="1" spc="-50" dirty="0">
                <a:solidFill>
                  <a:srgbClr val="FFFFFF"/>
                </a:solidFill>
                <a:latin typeface="Arial"/>
                <a:cs typeface="Arial"/>
              </a:rPr>
              <a:t>0</a:t>
            </a:r>
            <a:endParaRPr sz="1000">
              <a:latin typeface="Arial"/>
              <a:cs typeface="Arial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10443971" y="291084"/>
            <a:ext cx="981710" cy="268605"/>
          </a:xfrm>
          <a:custGeom>
            <a:avLst/>
            <a:gdLst/>
            <a:ahLst/>
            <a:cxnLst/>
            <a:rect l="l" t="t" r="r" b="b"/>
            <a:pathLst>
              <a:path w="981709" h="268605">
                <a:moveTo>
                  <a:pt x="932052" y="0"/>
                </a:moveTo>
                <a:lnTo>
                  <a:pt x="0" y="0"/>
                </a:lnTo>
                <a:lnTo>
                  <a:pt x="0" y="268224"/>
                </a:lnTo>
                <a:lnTo>
                  <a:pt x="932052" y="268224"/>
                </a:lnTo>
                <a:lnTo>
                  <a:pt x="981455" y="134112"/>
                </a:lnTo>
                <a:lnTo>
                  <a:pt x="932052" y="0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10540745" y="325881"/>
            <a:ext cx="39941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10" dirty="0">
                <a:solidFill>
                  <a:srgbClr val="FFFFFF"/>
                </a:solidFill>
                <a:latin typeface="Arial"/>
                <a:cs typeface="Arial"/>
              </a:rPr>
              <a:t>Indus.</a:t>
            </a:r>
            <a:endParaRPr sz="1000">
              <a:latin typeface="Arial"/>
              <a:cs typeface="Arial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6832092" y="292608"/>
            <a:ext cx="741045" cy="268605"/>
          </a:xfrm>
          <a:custGeom>
            <a:avLst/>
            <a:gdLst/>
            <a:ahLst/>
            <a:cxnLst/>
            <a:rect l="l" t="t" r="r" b="b"/>
            <a:pathLst>
              <a:path w="741045" h="268605">
                <a:moveTo>
                  <a:pt x="691260" y="0"/>
                </a:moveTo>
                <a:lnTo>
                  <a:pt x="0" y="0"/>
                </a:lnTo>
                <a:lnTo>
                  <a:pt x="0" y="268224"/>
                </a:lnTo>
                <a:lnTo>
                  <a:pt x="691260" y="268224"/>
                </a:lnTo>
                <a:lnTo>
                  <a:pt x="740663" y="134112"/>
                </a:lnTo>
                <a:lnTo>
                  <a:pt x="691260" y="0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6856856" y="327152"/>
            <a:ext cx="51117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10" dirty="0">
                <a:solidFill>
                  <a:srgbClr val="FFFFFF"/>
                </a:solidFill>
                <a:latin typeface="Arial"/>
                <a:cs typeface="Arial"/>
              </a:rPr>
              <a:t>Ideation</a:t>
            </a:r>
            <a:endParaRPr sz="1000">
              <a:latin typeface="Arial"/>
              <a:cs typeface="Arial"/>
            </a:endParaRPr>
          </a:p>
        </p:txBody>
      </p:sp>
      <p:sp>
        <p:nvSpPr>
          <p:cNvPr id="41" name="object 4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553845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z="1300" spc="-25" dirty="0">
                <a:solidFill>
                  <a:srgbClr val="00396F"/>
                </a:solidFill>
                <a:latin typeface="Arial MT"/>
                <a:cs typeface="Arial MT"/>
              </a:rPr>
              <a:t>15</a:t>
            </a:fld>
            <a:endParaRPr sz="13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9676" y="75945"/>
            <a:ext cx="5091430" cy="124587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85"/>
              </a:spcBef>
            </a:pPr>
            <a:r>
              <a:rPr dirty="0"/>
              <a:t>Once</a:t>
            </a:r>
            <a:r>
              <a:rPr spc="-10" dirty="0"/>
              <a:t> </a:t>
            </a:r>
            <a:r>
              <a:rPr dirty="0"/>
              <a:t>the</a:t>
            </a:r>
            <a:r>
              <a:rPr spc="-15" dirty="0"/>
              <a:t> </a:t>
            </a:r>
            <a:r>
              <a:rPr dirty="0"/>
              <a:t>sprint</a:t>
            </a:r>
            <a:r>
              <a:rPr spc="5" dirty="0"/>
              <a:t> </a:t>
            </a:r>
            <a:r>
              <a:rPr dirty="0"/>
              <a:t>0</a:t>
            </a:r>
            <a:r>
              <a:rPr spc="-25" dirty="0"/>
              <a:t> </a:t>
            </a:r>
            <a:r>
              <a:rPr dirty="0"/>
              <a:t>has</a:t>
            </a:r>
            <a:r>
              <a:rPr spc="10" dirty="0"/>
              <a:t> </a:t>
            </a:r>
            <a:r>
              <a:rPr dirty="0"/>
              <a:t>passed</a:t>
            </a:r>
            <a:r>
              <a:rPr spc="20" dirty="0"/>
              <a:t> </a:t>
            </a:r>
            <a:r>
              <a:rPr spc="-25" dirty="0"/>
              <a:t>and </a:t>
            </a:r>
            <a:r>
              <a:rPr dirty="0"/>
              <a:t>the</a:t>
            </a:r>
            <a:r>
              <a:rPr spc="-25" dirty="0"/>
              <a:t> </a:t>
            </a:r>
            <a:r>
              <a:rPr dirty="0"/>
              <a:t>need</a:t>
            </a:r>
            <a:r>
              <a:rPr spc="-5" dirty="0"/>
              <a:t> </a:t>
            </a:r>
            <a:r>
              <a:rPr dirty="0"/>
              <a:t>has</a:t>
            </a:r>
            <a:r>
              <a:rPr spc="-5" dirty="0"/>
              <a:t> </a:t>
            </a:r>
            <a:r>
              <a:rPr dirty="0"/>
              <a:t>been</a:t>
            </a:r>
            <a:r>
              <a:rPr spc="-5" dirty="0"/>
              <a:t> </a:t>
            </a:r>
            <a:r>
              <a:rPr dirty="0"/>
              <a:t>identified,</a:t>
            </a:r>
            <a:r>
              <a:rPr spc="5" dirty="0"/>
              <a:t> </a:t>
            </a:r>
            <a:r>
              <a:rPr spc="-25" dirty="0"/>
              <a:t>the </a:t>
            </a:r>
            <a:r>
              <a:rPr dirty="0"/>
              <a:t>development</a:t>
            </a:r>
            <a:r>
              <a:rPr spc="30" dirty="0"/>
              <a:t> </a:t>
            </a:r>
            <a:r>
              <a:rPr dirty="0"/>
              <a:t>pipe</a:t>
            </a:r>
            <a:r>
              <a:rPr spc="20" dirty="0"/>
              <a:t> </a:t>
            </a:r>
            <a:r>
              <a:rPr dirty="0"/>
              <a:t>is</a:t>
            </a:r>
            <a:r>
              <a:rPr spc="-15" dirty="0"/>
              <a:t> </a:t>
            </a:r>
            <a:r>
              <a:rPr dirty="0"/>
              <a:t>set</a:t>
            </a:r>
            <a:r>
              <a:rPr spc="-10" dirty="0"/>
              <a:t> </a:t>
            </a:r>
            <a:r>
              <a:rPr spc="-25" dirty="0"/>
              <a:t>up</a:t>
            </a:r>
          </a:p>
        </p:txBody>
      </p:sp>
      <p:sp>
        <p:nvSpPr>
          <p:cNvPr id="3" name="object 3"/>
          <p:cNvSpPr/>
          <p:nvPr/>
        </p:nvSpPr>
        <p:spPr>
          <a:xfrm>
            <a:off x="1579625" y="3665982"/>
            <a:ext cx="1492250" cy="948055"/>
          </a:xfrm>
          <a:custGeom>
            <a:avLst/>
            <a:gdLst/>
            <a:ahLst/>
            <a:cxnLst/>
            <a:rect l="l" t="t" r="r" b="b"/>
            <a:pathLst>
              <a:path w="1492250" h="948054">
                <a:moveTo>
                  <a:pt x="0" y="0"/>
                </a:moveTo>
                <a:lnTo>
                  <a:pt x="1374013" y="0"/>
                </a:lnTo>
                <a:lnTo>
                  <a:pt x="1491996" y="473964"/>
                </a:lnTo>
                <a:lnTo>
                  <a:pt x="1374013" y="947928"/>
                </a:lnTo>
                <a:lnTo>
                  <a:pt x="0" y="947928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4F81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773682" y="3846957"/>
            <a:ext cx="1042669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61620">
              <a:lnSpc>
                <a:spcPct val="100000"/>
              </a:lnSpc>
              <a:spcBef>
                <a:spcPts val="100"/>
              </a:spcBef>
            </a:pPr>
            <a:r>
              <a:rPr sz="1800" b="1" spc="-20" dirty="0">
                <a:latin typeface="Arial"/>
                <a:cs typeface="Arial"/>
              </a:rPr>
              <a:t>Data </a:t>
            </a:r>
            <a:r>
              <a:rPr sz="1800" b="1" spc="-10" dirty="0">
                <a:latin typeface="Arial"/>
                <a:cs typeface="Arial"/>
              </a:rPr>
              <a:t>ingestion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135629" y="3665982"/>
            <a:ext cx="3558540" cy="948055"/>
          </a:xfrm>
          <a:custGeom>
            <a:avLst/>
            <a:gdLst/>
            <a:ahLst/>
            <a:cxnLst/>
            <a:rect l="l" t="t" r="r" b="b"/>
            <a:pathLst>
              <a:path w="3558540" h="948054">
                <a:moveTo>
                  <a:pt x="0" y="0"/>
                </a:moveTo>
                <a:lnTo>
                  <a:pt x="3440556" y="0"/>
                </a:lnTo>
                <a:lnTo>
                  <a:pt x="3558540" y="473964"/>
                </a:lnTo>
                <a:lnTo>
                  <a:pt x="3440556" y="947928"/>
                </a:lnTo>
                <a:lnTo>
                  <a:pt x="0" y="947928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rgbClr val="4F81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855211" y="3984117"/>
            <a:ext cx="20574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Arial"/>
                <a:cs typeface="Arial"/>
              </a:rPr>
              <a:t>Model</a:t>
            </a:r>
            <a:r>
              <a:rPr sz="1800" b="1" spc="-3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and</a:t>
            </a:r>
            <a:r>
              <a:rPr sz="1800" b="1" spc="-15" dirty="0">
                <a:latin typeface="Arial"/>
                <a:cs typeface="Arial"/>
              </a:rPr>
              <a:t> </a:t>
            </a:r>
            <a:r>
              <a:rPr sz="1800" b="1" spc="-10" dirty="0">
                <a:latin typeface="Arial"/>
                <a:cs typeface="Arial"/>
              </a:rPr>
              <a:t>training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758178" y="3665982"/>
            <a:ext cx="3046730" cy="948055"/>
          </a:xfrm>
          <a:custGeom>
            <a:avLst/>
            <a:gdLst/>
            <a:ahLst/>
            <a:cxnLst/>
            <a:rect l="l" t="t" r="r" b="b"/>
            <a:pathLst>
              <a:path w="3046729" h="948054">
                <a:moveTo>
                  <a:pt x="0" y="0"/>
                </a:moveTo>
                <a:lnTo>
                  <a:pt x="2928493" y="0"/>
                </a:lnTo>
                <a:lnTo>
                  <a:pt x="3046476" y="473964"/>
                </a:lnTo>
                <a:lnTo>
                  <a:pt x="2928493" y="947928"/>
                </a:lnTo>
                <a:lnTo>
                  <a:pt x="0" y="947928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rgbClr val="4F81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6962902" y="3846957"/>
            <a:ext cx="25774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99770" marR="5080" indent="-687705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Arial"/>
                <a:cs typeface="Arial"/>
              </a:rPr>
              <a:t>Preparation</a:t>
            </a:r>
            <a:r>
              <a:rPr sz="1800" b="1" spc="-4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of</a:t>
            </a:r>
            <a:r>
              <a:rPr sz="1800" b="1" spc="-3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data</a:t>
            </a:r>
            <a:r>
              <a:rPr sz="1800" b="1" spc="-40" dirty="0">
                <a:latin typeface="Arial"/>
                <a:cs typeface="Arial"/>
              </a:rPr>
              <a:t> </a:t>
            </a:r>
            <a:r>
              <a:rPr sz="1800" b="1" spc="-25" dirty="0">
                <a:latin typeface="Arial"/>
                <a:cs typeface="Arial"/>
              </a:rPr>
              <a:t>and </a:t>
            </a:r>
            <a:r>
              <a:rPr sz="1800" b="1" dirty="0">
                <a:latin typeface="Arial"/>
                <a:cs typeface="Arial"/>
              </a:rPr>
              <a:t>its</a:t>
            </a:r>
            <a:r>
              <a:rPr sz="1800" b="1" spc="-10" dirty="0">
                <a:latin typeface="Arial"/>
                <a:cs typeface="Arial"/>
              </a:rPr>
              <a:t> transfer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9873233" y="3665982"/>
            <a:ext cx="2078989" cy="948055"/>
          </a:xfrm>
          <a:custGeom>
            <a:avLst/>
            <a:gdLst/>
            <a:ahLst/>
            <a:cxnLst/>
            <a:rect l="l" t="t" r="r" b="b"/>
            <a:pathLst>
              <a:path w="2078990" h="948054">
                <a:moveTo>
                  <a:pt x="0" y="0"/>
                </a:moveTo>
                <a:lnTo>
                  <a:pt x="1960752" y="0"/>
                </a:lnTo>
                <a:lnTo>
                  <a:pt x="2078736" y="473964"/>
                </a:lnTo>
                <a:lnTo>
                  <a:pt x="1960752" y="947928"/>
                </a:lnTo>
                <a:lnTo>
                  <a:pt x="0" y="947928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4F81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0037826" y="3709796"/>
            <a:ext cx="1689100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indent="-635" algn="ctr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latin typeface="Arial"/>
                <a:cs typeface="Arial"/>
              </a:rPr>
              <a:t>Restitution (cartography, </a:t>
            </a:r>
            <a:r>
              <a:rPr sz="1800" b="1" dirty="0">
                <a:latin typeface="Arial"/>
                <a:cs typeface="Arial"/>
              </a:rPr>
              <a:t>graphs,</a:t>
            </a:r>
            <a:r>
              <a:rPr sz="1800" b="1" spc="-10" dirty="0">
                <a:latin typeface="Arial"/>
                <a:cs typeface="Arial"/>
              </a:rPr>
              <a:t> KPIs...)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1400555" y="4664964"/>
            <a:ext cx="10551160" cy="585470"/>
            <a:chOff x="1400555" y="4664964"/>
            <a:chExt cx="10551160" cy="585470"/>
          </a:xfrm>
        </p:grpSpPr>
        <p:sp>
          <p:nvSpPr>
            <p:cNvPr id="12" name="object 12"/>
            <p:cNvSpPr/>
            <p:nvPr/>
          </p:nvSpPr>
          <p:spPr>
            <a:xfrm>
              <a:off x="1560575" y="4754880"/>
              <a:ext cx="1676400" cy="405765"/>
            </a:xfrm>
            <a:custGeom>
              <a:avLst/>
              <a:gdLst/>
              <a:ahLst/>
              <a:cxnLst/>
              <a:rect l="l" t="t" r="r" b="b"/>
              <a:pathLst>
                <a:path w="1676400" h="405764">
                  <a:moveTo>
                    <a:pt x="1676400" y="0"/>
                  </a:moveTo>
                  <a:lnTo>
                    <a:pt x="0" y="0"/>
                  </a:lnTo>
                  <a:lnTo>
                    <a:pt x="0" y="405384"/>
                  </a:lnTo>
                  <a:lnTo>
                    <a:pt x="1676400" y="405384"/>
                  </a:lnTo>
                  <a:lnTo>
                    <a:pt x="1676400" y="0"/>
                  </a:lnTo>
                  <a:close/>
                </a:path>
              </a:pathLst>
            </a:custGeom>
            <a:solidFill>
              <a:srgbClr val="EB6C4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00555" y="4664964"/>
              <a:ext cx="580644" cy="585216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3059468" y="4665789"/>
              <a:ext cx="3701415" cy="528955"/>
            </a:xfrm>
            <a:custGeom>
              <a:avLst/>
              <a:gdLst/>
              <a:ahLst/>
              <a:cxnLst/>
              <a:rect l="l" t="t" r="r" b="b"/>
              <a:pathLst>
                <a:path w="3701415" h="528954">
                  <a:moveTo>
                    <a:pt x="3700996" y="89090"/>
                  </a:moveTo>
                  <a:lnTo>
                    <a:pt x="501586" y="89090"/>
                  </a:lnTo>
                  <a:lnTo>
                    <a:pt x="498538" y="85534"/>
                  </a:lnTo>
                  <a:lnTo>
                    <a:pt x="464515" y="56337"/>
                  </a:lnTo>
                  <a:lnTo>
                    <a:pt x="426250" y="32588"/>
                  </a:lnTo>
                  <a:lnTo>
                    <a:pt x="384352" y="14884"/>
                  </a:lnTo>
                  <a:lnTo>
                    <a:pt x="339407" y="3810"/>
                  </a:lnTo>
                  <a:lnTo>
                    <a:pt x="292036" y="0"/>
                  </a:lnTo>
                  <a:lnTo>
                    <a:pt x="244678" y="3810"/>
                  </a:lnTo>
                  <a:lnTo>
                    <a:pt x="199732" y="14884"/>
                  </a:lnTo>
                  <a:lnTo>
                    <a:pt x="157835" y="32588"/>
                  </a:lnTo>
                  <a:lnTo>
                    <a:pt x="119570" y="56337"/>
                  </a:lnTo>
                  <a:lnTo>
                    <a:pt x="85547" y="85534"/>
                  </a:lnTo>
                  <a:lnTo>
                    <a:pt x="56349" y="119557"/>
                  </a:lnTo>
                  <a:lnTo>
                    <a:pt x="32600" y="157822"/>
                  </a:lnTo>
                  <a:lnTo>
                    <a:pt x="14897" y="199732"/>
                  </a:lnTo>
                  <a:lnTo>
                    <a:pt x="3822" y="244665"/>
                  </a:lnTo>
                  <a:lnTo>
                    <a:pt x="0" y="292036"/>
                  </a:lnTo>
                  <a:lnTo>
                    <a:pt x="3784" y="339102"/>
                  </a:lnTo>
                  <a:lnTo>
                    <a:pt x="14706" y="383781"/>
                  </a:lnTo>
                  <a:lnTo>
                    <a:pt x="32207" y="425462"/>
                  </a:lnTo>
                  <a:lnTo>
                    <a:pt x="55676" y="463575"/>
                  </a:lnTo>
                  <a:lnTo>
                    <a:pt x="84531" y="497522"/>
                  </a:lnTo>
                  <a:lnTo>
                    <a:pt x="118643" y="520433"/>
                  </a:lnTo>
                  <a:lnTo>
                    <a:pt x="157060" y="528701"/>
                  </a:lnTo>
                  <a:lnTo>
                    <a:pt x="199186" y="527799"/>
                  </a:lnTo>
                  <a:lnTo>
                    <a:pt x="244373" y="523240"/>
                  </a:lnTo>
                  <a:lnTo>
                    <a:pt x="292036" y="520509"/>
                  </a:lnTo>
                  <a:lnTo>
                    <a:pt x="339712" y="523240"/>
                  </a:lnTo>
                  <a:lnTo>
                    <a:pt x="384898" y="527799"/>
                  </a:lnTo>
                  <a:lnTo>
                    <a:pt x="427012" y="528701"/>
                  </a:lnTo>
                  <a:lnTo>
                    <a:pt x="465442" y="520433"/>
                  </a:lnTo>
                  <a:lnTo>
                    <a:pt x="499554" y="497522"/>
                  </a:lnTo>
                  <a:lnTo>
                    <a:pt x="502132" y="494474"/>
                  </a:lnTo>
                  <a:lnTo>
                    <a:pt x="3700996" y="494474"/>
                  </a:lnTo>
                  <a:lnTo>
                    <a:pt x="3700996" y="89090"/>
                  </a:lnTo>
                  <a:close/>
                </a:path>
              </a:pathLst>
            </a:custGeom>
            <a:solidFill>
              <a:srgbClr val="5BBB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238958" y="4756858"/>
              <a:ext cx="405130" cy="438150"/>
            </a:xfrm>
            <a:custGeom>
              <a:avLst/>
              <a:gdLst/>
              <a:ahLst/>
              <a:cxnLst/>
              <a:rect l="l" t="t" r="r" b="b"/>
              <a:pathLst>
                <a:path w="405129" h="438150">
                  <a:moveTo>
                    <a:pt x="228660" y="0"/>
                  </a:moveTo>
                  <a:lnTo>
                    <a:pt x="0" y="196471"/>
                  </a:lnTo>
                  <a:lnTo>
                    <a:pt x="205283" y="401758"/>
                  </a:lnTo>
                  <a:lnTo>
                    <a:pt x="225827" y="437945"/>
                  </a:lnTo>
                  <a:lnTo>
                    <a:pt x="276254" y="432723"/>
                  </a:lnTo>
                  <a:lnTo>
                    <a:pt x="320065" y="406443"/>
                  </a:lnTo>
                  <a:lnTo>
                    <a:pt x="348919" y="372499"/>
                  </a:lnTo>
                  <a:lnTo>
                    <a:pt x="372391" y="334389"/>
                  </a:lnTo>
                  <a:lnTo>
                    <a:pt x="389889" y="292702"/>
                  </a:lnTo>
                  <a:lnTo>
                    <a:pt x="400821" y="248028"/>
                  </a:lnTo>
                  <a:lnTo>
                    <a:pt x="404597" y="200958"/>
                  </a:lnTo>
                  <a:lnTo>
                    <a:pt x="404307" y="187797"/>
                  </a:lnTo>
                  <a:lnTo>
                    <a:pt x="403446" y="174786"/>
                  </a:lnTo>
                  <a:lnTo>
                    <a:pt x="228660" y="0"/>
                  </a:lnTo>
                  <a:close/>
                </a:path>
              </a:pathLst>
            </a:custGeom>
            <a:solidFill>
              <a:srgbClr val="2F91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203793" y="4705770"/>
              <a:ext cx="295910" cy="284480"/>
            </a:xfrm>
            <a:custGeom>
              <a:avLst/>
              <a:gdLst/>
              <a:ahLst/>
              <a:cxnLst/>
              <a:rect l="l" t="t" r="r" b="b"/>
              <a:pathLst>
                <a:path w="295910" h="284479">
                  <a:moveTo>
                    <a:pt x="147722" y="0"/>
                  </a:moveTo>
                  <a:lnTo>
                    <a:pt x="95064" y="8532"/>
                  </a:lnTo>
                  <a:lnTo>
                    <a:pt x="32363" y="50226"/>
                  </a:lnTo>
                  <a:lnTo>
                    <a:pt x="9865" y="87287"/>
                  </a:lnTo>
                  <a:lnTo>
                    <a:pt x="0" y="137173"/>
                  </a:lnTo>
                  <a:lnTo>
                    <a:pt x="7815" y="201395"/>
                  </a:lnTo>
                  <a:lnTo>
                    <a:pt x="42799" y="254799"/>
                  </a:lnTo>
                  <a:lnTo>
                    <a:pt x="84285" y="280603"/>
                  </a:lnTo>
                  <a:lnTo>
                    <a:pt x="102822" y="284026"/>
                  </a:lnTo>
                  <a:lnTo>
                    <a:pt x="116153" y="279363"/>
                  </a:lnTo>
                  <a:lnTo>
                    <a:pt x="129409" y="269216"/>
                  </a:lnTo>
                  <a:lnTo>
                    <a:pt x="147722" y="256190"/>
                  </a:lnTo>
                  <a:lnTo>
                    <a:pt x="166040" y="269216"/>
                  </a:lnTo>
                  <a:lnTo>
                    <a:pt x="179299" y="279363"/>
                  </a:lnTo>
                  <a:lnTo>
                    <a:pt x="192631" y="284026"/>
                  </a:lnTo>
                  <a:lnTo>
                    <a:pt x="229940" y="271359"/>
                  </a:lnTo>
                  <a:lnTo>
                    <a:pt x="273740" y="231339"/>
                  </a:lnTo>
                  <a:lnTo>
                    <a:pt x="295445" y="137173"/>
                  </a:lnTo>
                  <a:lnTo>
                    <a:pt x="285581" y="87287"/>
                  </a:lnTo>
                  <a:lnTo>
                    <a:pt x="263084" y="50226"/>
                  </a:lnTo>
                  <a:lnTo>
                    <a:pt x="233003" y="24478"/>
                  </a:lnTo>
                  <a:lnTo>
                    <a:pt x="200384" y="8532"/>
                  </a:lnTo>
                  <a:lnTo>
                    <a:pt x="170274" y="877"/>
                  </a:lnTo>
                  <a:lnTo>
                    <a:pt x="147722" y="0"/>
                  </a:lnTo>
                  <a:close/>
                </a:path>
              </a:pathLst>
            </a:custGeom>
            <a:solidFill>
              <a:srgbClr val="51515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351515" y="4705770"/>
              <a:ext cx="147955" cy="284480"/>
            </a:xfrm>
            <a:custGeom>
              <a:avLst/>
              <a:gdLst/>
              <a:ahLst/>
              <a:cxnLst/>
              <a:rect l="l" t="t" r="r" b="b"/>
              <a:pathLst>
                <a:path w="147954" h="284479">
                  <a:moveTo>
                    <a:pt x="0" y="0"/>
                  </a:moveTo>
                  <a:lnTo>
                    <a:pt x="0" y="256181"/>
                  </a:lnTo>
                  <a:lnTo>
                    <a:pt x="18312" y="269212"/>
                  </a:lnTo>
                  <a:lnTo>
                    <a:pt x="31568" y="279361"/>
                  </a:lnTo>
                  <a:lnTo>
                    <a:pt x="44899" y="284026"/>
                  </a:lnTo>
                  <a:lnTo>
                    <a:pt x="63436" y="280603"/>
                  </a:lnTo>
                  <a:lnTo>
                    <a:pt x="82214" y="271359"/>
                  </a:lnTo>
                  <a:lnTo>
                    <a:pt x="104930" y="254799"/>
                  </a:lnTo>
                  <a:lnTo>
                    <a:pt x="126017" y="231339"/>
                  </a:lnTo>
                  <a:lnTo>
                    <a:pt x="139907" y="201395"/>
                  </a:lnTo>
                  <a:lnTo>
                    <a:pt x="147722" y="137173"/>
                  </a:lnTo>
                  <a:lnTo>
                    <a:pt x="137857" y="87287"/>
                  </a:lnTo>
                  <a:lnTo>
                    <a:pt x="115359" y="50226"/>
                  </a:lnTo>
                  <a:lnTo>
                    <a:pt x="85276" y="24478"/>
                  </a:lnTo>
                  <a:lnTo>
                    <a:pt x="52657" y="8532"/>
                  </a:lnTo>
                  <a:lnTo>
                    <a:pt x="22549" y="8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C3C3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3287603" y="4951228"/>
              <a:ext cx="64135" cy="85090"/>
            </a:xfrm>
            <a:custGeom>
              <a:avLst/>
              <a:gdLst/>
              <a:ahLst/>
              <a:cxnLst/>
              <a:rect l="l" t="t" r="r" b="b"/>
              <a:pathLst>
                <a:path w="64135" h="85089">
                  <a:moveTo>
                    <a:pt x="0" y="85095"/>
                  </a:moveTo>
                  <a:lnTo>
                    <a:pt x="63912" y="85095"/>
                  </a:lnTo>
                  <a:lnTo>
                    <a:pt x="63912" y="0"/>
                  </a:lnTo>
                  <a:lnTo>
                    <a:pt x="0" y="0"/>
                  </a:lnTo>
                  <a:lnTo>
                    <a:pt x="0" y="85095"/>
                  </a:lnTo>
                  <a:close/>
                </a:path>
              </a:pathLst>
            </a:custGeom>
            <a:solidFill>
              <a:srgbClr val="EAA6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351515" y="4951238"/>
              <a:ext cx="64135" cy="85090"/>
            </a:xfrm>
            <a:custGeom>
              <a:avLst/>
              <a:gdLst/>
              <a:ahLst/>
              <a:cxnLst/>
              <a:rect l="l" t="t" r="r" b="b"/>
              <a:pathLst>
                <a:path w="64135" h="85089">
                  <a:moveTo>
                    <a:pt x="0" y="85086"/>
                  </a:moveTo>
                  <a:lnTo>
                    <a:pt x="63917" y="85086"/>
                  </a:lnTo>
                  <a:lnTo>
                    <a:pt x="63917" y="0"/>
                  </a:lnTo>
                  <a:lnTo>
                    <a:pt x="0" y="0"/>
                  </a:lnTo>
                  <a:lnTo>
                    <a:pt x="0" y="85086"/>
                  </a:lnTo>
                  <a:close/>
                </a:path>
              </a:pathLst>
            </a:custGeom>
            <a:solidFill>
              <a:srgbClr val="D28B5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3287603" y="5036324"/>
              <a:ext cx="64135" cy="135890"/>
            </a:xfrm>
            <a:custGeom>
              <a:avLst/>
              <a:gdLst/>
              <a:ahLst/>
              <a:cxnLst/>
              <a:rect l="l" t="t" r="r" b="b"/>
              <a:pathLst>
                <a:path w="64135" h="135889">
                  <a:moveTo>
                    <a:pt x="0" y="135572"/>
                  </a:moveTo>
                  <a:lnTo>
                    <a:pt x="63912" y="135572"/>
                  </a:lnTo>
                  <a:lnTo>
                    <a:pt x="63912" y="0"/>
                  </a:lnTo>
                  <a:lnTo>
                    <a:pt x="0" y="0"/>
                  </a:lnTo>
                  <a:lnTo>
                    <a:pt x="0" y="135572"/>
                  </a:lnTo>
                  <a:close/>
                </a:path>
              </a:pathLst>
            </a:custGeom>
            <a:solidFill>
              <a:srgbClr val="FFC3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3351515" y="5036324"/>
              <a:ext cx="64135" cy="135890"/>
            </a:xfrm>
            <a:custGeom>
              <a:avLst/>
              <a:gdLst/>
              <a:ahLst/>
              <a:cxnLst/>
              <a:rect l="l" t="t" r="r" b="b"/>
              <a:pathLst>
                <a:path w="64135" h="135889">
                  <a:moveTo>
                    <a:pt x="63917" y="0"/>
                  </a:moveTo>
                  <a:lnTo>
                    <a:pt x="0" y="0"/>
                  </a:lnTo>
                  <a:lnTo>
                    <a:pt x="0" y="135572"/>
                  </a:lnTo>
                  <a:lnTo>
                    <a:pt x="63917" y="135572"/>
                  </a:lnTo>
                  <a:lnTo>
                    <a:pt x="63917" y="0"/>
                  </a:lnTo>
                  <a:close/>
                </a:path>
              </a:pathLst>
            </a:custGeom>
            <a:solidFill>
              <a:srgbClr val="EAA6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3144010" y="5036321"/>
              <a:ext cx="415290" cy="213995"/>
            </a:xfrm>
            <a:custGeom>
              <a:avLst/>
              <a:gdLst/>
              <a:ahLst/>
              <a:cxnLst/>
              <a:rect l="l" t="t" r="r" b="b"/>
              <a:pathLst>
                <a:path w="415289" h="213995">
                  <a:moveTo>
                    <a:pt x="348505" y="0"/>
                  </a:moveTo>
                  <a:lnTo>
                    <a:pt x="271426" y="0"/>
                  </a:lnTo>
                  <a:lnTo>
                    <a:pt x="207505" y="81870"/>
                  </a:lnTo>
                  <a:lnTo>
                    <a:pt x="143592" y="0"/>
                  </a:lnTo>
                  <a:lnTo>
                    <a:pt x="66504" y="0"/>
                  </a:lnTo>
                  <a:lnTo>
                    <a:pt x="40616" y="5227"/>
                  </a:lnTo>
                  <a:lnTo>
                    <a:pt x="19477" y="19483"/>
                  </a:lnTo>
                  <a:lnTo>
                    <a:pt x="5225" y="40626"/>
                  </a:lnTo>
                  <a:lnTo>
                    <a:pt x="0" y="66517"/>
                  </a:lnTo>
                  <a:lnTo>
                    <a:pt x="0" y="126980"/>
                  </a:lnTo>
                  <a:lnTo>
                    <a:pt x="34110" y="156504"/>
                  </a:lnTo>
                  <a:lnTo>
                    <a:pt x="72529" y="180534"/>
                  </a:lnTo>
                  <a:lnTo>
                    <a:pt x="114644" y="198457"/>
                  </a:lnTo>
                  <a:lnTo>
                    <a:pt x="159840" y="209660"/>
                  </a:lnTo>
                  <a:lnTo>
                    <a:pt x="207505" y="213531"/>
                  </a:lnTo>
                  <a:lnTo>
                    <a:pt x="255169" y="209660"/>
                  </a:lnTo>
                  <a:lnTo>
                    <a:pt x="300366" y="198457"/>
                  </a:lnTo>
                  <a:lnTo>
                    <a:pt x="342481" y="180534"/>
                  </a:lnTo>
                  <a:lnTo>
                    <a:pt x="380901" y="156504"/>
                  </a:lnTo>
                  <a:lnTo>
                    <a:pt x="415013" y="126980"/>
                  </a:lnTo>
                  <a:lnTo>
                    <a:pt x="415013" y="66517"/>
                  </a:lnTo>
                  <a:lnTo>
                    <a:pt x="409787" y="40626"/>
                  </a:lnTo>
                  <a:lnTo>
                    <a:pt x="395534" y="19483"/>
                  </a:lnTo>
                  <a:lnTo>
                    <a:pt x="374394" y="5227"/>
                  </a:lnTo>
                  <a:lnTo>
                    <a:pt x="348505" y="0"/>
                  </a:lnTo>
                  <a:close/>
                </a:path>
              </a:pathLst>
            </a:custGeom>
            <a:solidFill>
              <a:srgbClr val="DD45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3351515" y="5036321"/>
              <a:ext cx="207645" cy="213995"/>
            </a:xfrm>
            <a:custGeom>
              <a:avLst/>
              <a:gdLst/>
              <a:ahLst/>
              <a:cxnLst/>
              <a:rect l="l" t="t" r="r" b="b"/>
              <a:pathLst>
                <a:path w="207645" h="213995">
                  <a:moveTo>
                    <a:pt x="141000" y="0"/>
                  </a:moveTo>
                  <a:lnTo>
                    <a:pt x="63921" y="0"/>
                  </a:lnTo>
                  <a:lnTo>
                    <a:pt x="0" y="81870"/>
                  </a:lnTo>
                  <a:lnTo>
                    <a:pt x="0" y="213531"/>
                  </a:lnTo>
                  <a:lnTo>
                    <a:pt x="47664" y="209660"/>
                  </a:lnTo>
                  <a:lnTo>
                    <a:pt x="92860" y="198457"/>
                  </a:lnTo>
                  <a:lnTo>
                    <a:pt x="134975" y="180534"/>
                  </a:lnTo>
                  <a:lnTo>
                    <a:pt x="173395" y="156504"/>
                  </a:lnTo>
                  <a:lnTo>
                    <a:pt x="207508" y="126980"/>
                  </a:lnTo>
                  <a:lnTo>
                    <a:pt x="207508" y="66517"/>
                  </a:lnTo>
                  <a:lnTo>
                    <a:pt x="202281" y="40626"/>
                  </a:lnTo>
                  <a:lnTo>
                    <a:pt x="188029" y="19483"/>
                  </a:lnTo>
                  <a:lnTo>
                    <a:pt x="166889" y="5227"/>
                  </a:lnTo>
                  <a:lnTo>
                    <a:pt x="141000" y="0"/>
                  </a:lnTo>
                  <a:close/>
                </a:path>
              </a:pathLst>
            </a:custGeom>
            <a:solidFill>
              <a:srgbClr val="C1205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3387517" y="5139020"/>
              <a:ext cx="56515" cy="79375"/>
            </a:xfrm>
            <a:custGeom>
              <a:avLst/>
              <a:gdLst/>
              <a:ahLst/>
              <a:cxnLst/>
              <a:rect l="l" t="t" r="r" b="b"/>
              <a:pathLst>
                <a:path w="56514" h="79375">
                  <a:moveTo>
                    <a:pt x="35554" y="0"/>
                  </a:moveTo>
                  <a:lnTo>
                    <a:pt x="1583" y="24964"/>
                  </a:lnTo>
                  <a:lnTo>
                    <a:pt x="0" y="38991"/>
                  </a:lnTo>
                  <a:lnTo>
                    <a:pt x="5253" y="54242"/>
                  </a:lnTo>
                  <a:lnTo>
                    <a:pt x="14773" y="67012"/>
                  </a:lnTo>
                  <a:lnTo>
                    <a:pt x="23900" y="75786"/>
                  </a:lnTo>
                  <a:lnTo>
                    <a:pt x="27977" y="79048"/>
                  </a:lnTo>
                  <a:lnTo>
                    <a:pt x="34187" y="72679"/>
                  </a:lnTo>
                  <a:lnTo>
                    <a:pt x="46635" y="56040"/>
                  </a:lnTo>
                  <a:lnTo>
                    <a:pt x="56047" y="32832"/>
                  </a:lnTo>
                  <a:lnTo>
                    <a:pt x="53150" y="6759"/>
                  </a:lnTo>
                  <a:lnTo>
                    <a:pt x="35554" y="0"/>
                  </a:lnTo>
                  <a:close/>
                </a:path>
              </a:pathLst>
            </a:custGeom>
            <a:solidFill>
              <a:srgbClr val="3C3C3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3232570" y="4751002"/>
              <a:ext cx="238125" cy="245110"/>
            </a:xfrm>
            <a:custGeom>
              <a:avLst/>
              <a:gdLst/>
              <a:ahLst/>
              <a:cxnLst/>
              <a:rect l="l" t="t" r="r" b="b"/>
              <a:pathLst>
                <a:path w="238125" h="245110">
                  <a:moveTo>
                    <a:pt x="118945" y="0"/>
                  </a:moveTo>
                  <a:lnTo>
                    <a:pt x="85167" y="4737"/>
                  </a:lnTo>
                  <a:lnTo>
                    <a:pt x="53628" y="20001"/>
                  </a:lnTo>
                  <a:lnTo>
                    <a:pt x="29579" y="47372"/>
                  </a:lnTo>
                  <a:lnTo>
                    <a:pt x="18271" y="88429"/>
                  </a:lnTo>
                  <a:lnTo>
                    <a:pt x="10416" y="92236"/>
                  </a:lnTo>
                  <a:lnTo>
                    <a:pt x="4372" y="99370"/>
                  </a:lnTo>
                  <a:lnTo>
                    <a:pt x="710" y="108363"/>
                  </a:lnTo>
                  <a:lnTo>
                    <a:pt x="0" y="117747"/>
                  </a:lnTo>
                  <a:lnTo>
                    <a:pt x="1958" y="145325"/>
                  </a:lnTo>
                  <a:lnTo>
                    <a:pt x="4674" y="154114"/>
                  </a:lnTo>
                  <a:lnTo>
                    <a:pt x="10267" y="160935"/>
                  </a:lnTo>
                  <a:lnTo>
                    <a:pt x="17920" y="165111"/>
                  </a:lnTo>
                  <a:lnTo>
                    <a:pt x="26817" y="165964"/>
                  </a:lnTo>
                  <a:lnTo>
                    <a:pt x="28947" y="165726"/>
                  </a:lnTo>
                  <a:lnTo>
                    <a:pt x="50130" y="206102"/>
                  </a:lnTo>
                  <a:lnTo>
                    <a:pt x="73992" y="229100"/>
                  </a:lnTo>
                  <a:lnTo>
                    <a:pt x="97831" y="240126"/>
                  </a:lnTo>
                  <a:lnTo>
                    <a:pt x="118945" y="244583"/>
                  </a:lnTo>
                  <a:lnTo>
                    <a:pt x="140065" y="240126"/>
                  </a:lnTo>
                  <a:lnTo>
                    <a:pt x="163906" y="229100"/>
                  </a:lnTo>
                  <a:lnTo>
                    <a:pt x="187769" y="206102"/>
                  </a:lnTo>
                  <a:lnTo>
                    <a:pt x="208953" y="165726"/>
                  </a:lnTo>
                  <a:lnTo>
                    <a:pt x="211073" y="165964"/>
                  </a:lnTo>
                  <a:lnTo>
                    <a:pt x="237890" y="117747"/>
                  </a:lnTo>
                  <a:lnTo>
                    <a:pt x="237181" y="108363"/>
                  </a:lnTo>
                  <a:lnTo>
                    <a:pt x="233521" y="99370"/>
                  </a:lnTo>
                  <a:lnTo>
                    <a:pt x="227478" y="92236"/>
                  </a:lnTo>
                  <a:lnTo>
                    <a:pt x="219619" y="88429"/>
                  </a:lnTo>
                  <a:lnTo>
                    <a:pt x="208311" y="47372"/>
                  </a:lnTo>
                  <a:lnTo>
                    <a:pt x="184262" y="20001"/>
                  </a:lnTo>
                  <a:lnTo>
                    <a:pt x="152723" y="4737"/>
                  </a:lnTo>
                  <a:lnTo>
                    <a:pt x="118945" y="0"/>
                  </a:lnTo>
                  <a:close/>
                </a:path>
              </a:pathLst>
            </a:custGeom>
            <a:solidFill>
              <a:srgbClr val="FFC3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3351515" y="4751002"/>
              <a:ext cx="119380" cy="245110"/>
            </a:xfrm>
            <a:custGeom>
              <a:avLst/>
              <a:gdLst/>
              <a:ahLst/>
              <a:cxnLst/>
              <a:rect l="l" t="t" r="r" b="b"/>
              <a:pathLst>
                <a:path w="119379" h="245110">
                  <a:moveTo>
                    <a:pt x="0" y="0"/>
                  </a:moveTo>
                  <a:lnTo>
                    <a:pt x="0" y="244583"/>
                  </a:lnTo>
                  <a:lnTo>
                    <a:pt x="13466" y="242112"/>
                  </a:lnTo>
                  <a:lnTo>
                    <a:pt x="60252" y="216244"/>
                  </a:lnTo>
                  <a:lnTo>
                    <a:pt x="83238" y="181803"/>
                  </a:lnTo>
                  <a:lnTo>
                    <a:pt x="90007" y="165726"/>
                  </a:lnTo>
                  <a:lnTo>
                    <a:pt x="92127" y="165964"/>
                  </a:lnTo>
                  <a:lnTo>
                    <a:pt x="118945" y="117747"/>
                  </a:lnTo>
                  <a:lnTo>
                    <a:pt x="118236" y="108363"/>
                  </a:lnTo>
                  <a:lnTo>
                    <a:pt x="114576" y="99370"/>
                  </a:lnTo>
                  <a:lnTo>
                    <a:pt x="108532" y="92236"/>
                  </a:lnTo>
                  <a:lnTo>
                    <a:pt x="100673" y="88429"/>
                  </a:lnTo>
                  <a:lnTo>
                    <a:pt x="89365" y="47372"/>
                  </a:lnTo>
                  <a:lnTo>
                    <a:pt x="65316" y="20001"/>
                  </a:lnTo>
                  <a:lnTo>
                    <a:pt x="33777" y="47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AA6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3235441" y="4725239"/>
              <a:ext cx="232410" cy="162560"/>
            </a:xfrm>
            <a:custGeom>
              <a:avLst/>
              <a:gdLst/>
              <a:ahLst/>
              <a:cxnLst/>
              <a:rect l="l" t="t" r="r" b="b"/>
              <a:pathLst>
                <a:path w="232410" h="162560">
                  <a:moveTo>
                    <a:pt x="162405" y="0"/>
                  </a:moveTo>
                  <a:lnTo>
                    <a:pt x="116074" y="1094"/>
                  </a:lnTo>
                  <a:lnTo>
                    <a:pt x="69748" y="0"/>
                  </a:lnTo>
                  <a:lnTo>
                    <a:pt x="33246" y="15540"/>
                  </a:lnTo>
                  <a:lnTo>
                    <a:pt x="9139" y="42968"/>
                  </a:lnTo>
                  <a:lnTo>
                    <a:pt x="0" y="77536"/>
                  </a:lnTo>
                  <a:lnTo>
                    <a:pt x="5306" y="111520"/>
                  </a:lnTo>
                  <a:lnTo>
                    <a:pt x="18019" y="138365"/>
                  </a:lnTo>
                  <a:lnTo>
                    <a:pt x="30932" y="155996"/>
                  </a:lnTo>
                  <a:lnTo>
                    <a:pt x="36837" y="162334"/>
                  </a:lnTo>
                  <a:lnTo>
                    <a:pt x="38863" y="136187"/>
                  </a:lnTo>
                  <a:lnTo>
                    <a:pt x="45829" y="117448"/>
                  </a:lnTo>
                  <a:lnTo>
                    <a:pt x="57613" y="104610"/>
                  </a:lnTo>
                  <a:lnTo>
                    <a:pt x="87881" y="89053"/>
                  </a:lnTo>
                  <a:lnTo>
                    <a:pt x="99893" y="79514"/>
                  </a:lnTo>
                  <a:lnTo>
                    <a:pt x="109500" y="69692"/>
                  </a:lnTo>
                  <a:lnTo>
                    <a:pt x="116074" y="61726"/>
                  </a:lnTo>
                  <a:lnTo>
                    <a:pt x="122650" y="69692"/>
                  </a:lnTo>
                  <a:lnTo>
                    <a:pt x="132259" y="79514"/>
                  </a:lnTo>
                  <a:lnTo>
                    <a:pt x="144271" y="89053"/>
                  </a:lnTo>
                  <a:lnTo>
                    <a:pt x="174539" y="104610"/>
                  </a:lnTo>
                  <a:lnTo>
                    <a:pt x="186322" y="117448"/>
                  </a:lnTo>
                  <a:lnTo>
                    <a:pt x="193286" y="136187"/>
                  </a:lnTo>
                  <a:lnTo>
                    <a:pt x="195311" y="162334"/>
                  </a:lnTo>
                  <a:lnTo>
                    <a:pt x="201216" y="155996"/>
                  </a:lnTo>
                  <a:lnTo>
                    <a:pt x="214129" y="138365"/>
                  </a:lnTo>
                  <a:lnTo>
                    <a:pt x="226842" y="111520"/>
                  </a:lnTo>
                  <a:lnTo>
                    <a:pt x="232148" y="77536"/>
                  </a:lnTo>
                  <a:lnTo>
                    <a:pt x="223014" y="42968"/>
                  </a:lnTo>
                  <a:lnTo>
                    <a:pt x="198909" y="15540"/>
                  </a:lnTo>
                  <a:lnTo>
                    <a:pt x="162405" y="0"/>
                  </a:lnTo>
                  <a:close/>
                </a:path>
              </a:pathLst>
            </a:custGeom>
            <a:solidFill>
              <a:srgbClr val="51515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3351504" y="4725238"/>
              <a:ext cx="121285" cy="411480"/>
            </a:xfrm>
            <a:custGeom>
              <a:avLst/>
              <a:gdLst/>
              <a:ahLst/>
              <a:cxnLst/>
              <a:rect l="l" t="t" r="r" b="b"/>
              <a:pathLst>
                <a:path w="121285" h="411479">
                  <a:moveTo>
                    <a:pt x="116078" y="77558"/>
                  </a:moveTo>
                  <a:lnTo>
                    <a:pt x="106946" y="42976"/>
                  </a:lnTo>
                  <a:lnTo>
                    <a:pt x="82842" y="15544"/>
                  </a:lnTo>
                  <a:lnTo>
                    <a:pt x="46329" y="0"/>
                  </a:lnTo>
                  <a:lnTo>
                    <a:pt x="0" y="1092"/>
                  </a:lnTo>
                  <a:lnTo>
                    <a:pt x="0" y="61734"/>
                  </a:lnTo>
                  <a:lnTo>
                    <a:pt x="6578" y="69697"/>
                  </a:lnTo>
                  <a:lnTo>
                    <a:pt x="16192" y="79527"/>
                  </a:lnTo>
                  <a:lnTo>
                    <a:pt x="28206" y="89065"/>
                  </a:lnTo>
                  <a:lnTo>
                    <a:pt x="58470" y="104622"/>
                  </a:lnTo>
                  <a:lnTo>
                    <a:pt x="70243" y="117449"/>
                  </a:lnTo>
                  <a:lnTo>
                    <a:pt x="77216" y="136194"/>
                  </a:lnTo>
                  <a:lnTo>
                    <a:pt x="79248" y="162344"/>
                  </a:lnTo>
                  <a:lnTo>
                    <a:pt x="85153" y="156006"/>
                  </a:lnTo>
                  <a:lnTo>
                    <a:pt x="98056" y="138379"/>
                  </a:lnTo>
                  <a:lnTo>
                    <a:pt x="110769" y="111531"/>
                  </a:lnTo>
                  <a:lnTo>
                    <a:pt x="116078" y="77558"/>
                  </a:lnTo>
                  <a:close/>
                </a:path>
                <a:path w="121285" h="411479">
                  <a:moveTo>
                    <a:pt x="120815" y="255905"/>
                  </a:moveTo>
                  <a:lnTo>
                    <a:pt x="119976" y="234937"/>
                  </a:lnTo>
                  <a:lnTo>
                    <a:pt x="116192" y="219646"/>
                  </a:lnTo>
                  <a:lnTo>
                    <a:pt x="113944" y="213728"/>
                  </a:lnTo>
                  <a:lnTo>
                    <a:pt x="67551" y="245973"/>
                  </a:lnTo>
                  <a:lnTo>
                    <a:pt x="65392" y="247929"/>
                  </a:lnTo>
                  <a:lnTo>
                    <a:pt x="63550" y="250164"/>
                  </a:lnTo>
                  <a:lnTo>
                    <a:pt x="54978" y="264553"/>
                  </a:lnTo>
                  <a:lnTo>
                    <a:pt x="52971" y="277469"/>
                  </a:lnTo>
                  <a:lnTo>
                    <a:pt x="55638" y="288658"/>
                  </a:lnTo>
                  <a:lnTo>
                    <a:pt x="61099" y="297853"/>
                  </a:lnTo>
                  <a:lnTo>
                    <a:pt x="57975" y="301155"/>
                  </a:lnTo>
                  <a:lnTo>
                    <a:pt x="56629" y="302983"/>
                  </a:lnTo>
                  <a:lnTo>
                    <a:pt x="49707" y="316522"/>
                  </a:lnTo>
                  <a:lnTo>
                    <a:pt x="48514" y="328663"/>
                  </a:lnTo>
                  <a:lnTo>
                    <a:pt x="51384" y="339191"/>
                  </a:lnTo>
                  <a:lnTo>
                    <a:pt x="56705" y="347891"/>
                  </a:lnTo>
                  <a:lnTo>
                    <a:pt x="55194" y="349491"/>
                  </a:lnTo>
                  <a:lnTo>
                    <a:pt x="43853" y="374408"/>
                  </a:lnTo>
                  <a:lnTo>
                    <a:pt x="49136" y="393979"/>
                  </a:lnTo>
                  <a:lnTo>
                    <a:pt x="60248" y="406768"/>
                  </a:lnTo>
                  <a:lnTo>
                    <a:pt x="66344" y="411353"/>
                  </a:lnTo>
                  <a:lnTo>
                    <a:pt x="94881" y="393204"/>
                  </a:lnTo>
                  <a:lnTo>
                    <a:pt x="108610" y="370916"/>
                  </a:lnTo>
                  <a:lnTo>
                    <a:pt x="112014" y="348221"/>
                  </a:lnTo>
                  <a:lnTo>
                    <a:pt x="109601" y="328853"/>
                  </a:lnTo>
                  <a:lnTo>
                    <a:pt x="114642" y="315391"/>
                  </a:lnTo>
                  <a:lnTo>
                    <a:pt x="116509" y="302069"/>
                  </a:lnTo>
                  <a:lnTo>
                    <a:pt x="116078" y="289636"/>
                  </a:lnTo>
                  <a:lnTo>
                    <a:pt x="114249" y="278828"/>
                  </a:lnTo>
                  <a:lnTo>
                    <a:pt x="120815" y="255905"/>
                  </a:lnTo>
                  <a:close/>
                </a:path>
              </a:pathLst>
            </a:custGeom>
            <a:solidFill>
              <a:srgbClr val="3C3C3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3396263" y="5118077"/>
              <a:ext cx="52705" cy="30480"/>
            </a:xfrm>
            <a:custGeom>
              <a:avLst/>
              <a:gdLst/>
              <a:ahLst/>
              <a:cxnLst/>
              <a:rect l="l" t="t" r="r" b="b"/>
              <a:pathLst>
                <a:path w="52704" h="30479">
                  <a:moveTo>
                    <a:pt x="48416" y="0"/>
                  </a:moveTo>
                  <a:lnTo>
                    <a:pt x="3812" y="0"/>
                  </a:lnTo>
                  <a:lnTo>
                    <a:pt x="0" y="3812"/>
                  </a:lnTo>
                  <a:lnTo>
                    <a:pt x="0" y="26437"/>
                  </a:lnTo>
                  <a:lnTo>
                    <a:pt x="3812" y="30249"/>
                  </a:lnTo>
                  <a:lnTo>
                    <a:pt x="43710" y="30249"/>
                  </a:lnTo>
                  <a:lnTo>
                    <a:pt x="48416" y="30249"/>
                  </a:lnTo>
                  <a:lnTo>
                    <a:pt x="52228" y="26437"/>
                  </a:lnTo>
                  <a:lnTo>
                    <a:pt x="52228" y="3812"/>
                  </a:lnTo>
                  <a:lnTo>
                    <a:pt x="48416" y="0"/>
                  </a:lnTo>
                  <a:close/>
                </a:path>
              </a:pathLst>
            </a:custGeom>
            <a:solidFill>
              <a:srgbClr val="24825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6760464" y="4754880"/>
              <a:ext cx="3112135" cy="405765"/>
            </a:xfrm>
            <a:custGeom>
              <a:avLst/>
              <a:gdLst/>
              <a:ahLst/>
              <a:cxnLst/>
              <a:rect l="l" t="t" r="r" b="b"/>
              <a:pathLst>
                <a:path w="3112134" h="405764">
                  <a:moveTo>
                    <a:pt x="0" y="405384"/>
                  </a:moveTo>
                  <a:lnTo>
                    <a:pt x="3112007" y="405384"/>
                  </a:lnTo>
                  <a:lnTo>
                    <a:pt x="3112007" y="0"/>
                  </a:lnTo>
                  <a:lnTo>
                    <a:pt x="0" y="0"/>
                  </a:lnTo>
                  <a:lnTo>
                    <a:pt x="0" y="405384"/>
                  </a:lnTo>
                  <a:close/>
                </a:path>
              </a:pathLst>
            </a:custGeom>
            <a:solidFill>
              <a:srgbClr val="EB6C4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26352" y="4664964"/>
              <a:ext cx="580644" cy="585216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9872472" y="4754880"/>
              <a:ext cx="2078989" cy="405765"/>
            </a:xfrm>
            <a:custGeom>
              <a:avLst/>
              <a:gdLst/>
              <a:ahLst/>
              <a:cxnLst/>
              <a:rect l="l" t="t" r="r" b="b"/>
              <a:pathLst>
                <a:path w="2078990" h="405764">
                  <a:moveTo>
                    <a:pt x="2078735" y="0"/>
                  </a:moveTo>
                  <a:lnTo>
                    <a:pt x="0" y="0"/>
                  </a:lnTo>
                  <a:lnTo>
                    <a:pt x="0" y="405384"/>
                  </a:lnTo>
                  <a:lnTo>
                    <a:pt x="2078735" y="405384"/>
                  </a:lnTo>
                  <a:lnTo>
                    <a:pt x="2078735" y="0"/>
                  </a:lnTo>
                  <a:close/>
                </a:path>
              </a:pathLst>
            </a:custGeom>
            <a:solidFill>
              <a:srgbClr val="CAE1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2028189" y="4755260"/>
            <a:ext cx="99231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  <a:tabLst>
                <a:tab pos="1677035" algn="l"/>
                <a:tab pos="5200650" algn="l"/>
                <a:tab pos="8312784" algn="l"/>
              </a:tabLst>
            </a:pPr>
            <a:r>
              <a:rPr sz="2400" b="1" spc="-25" dirty="0">
                <a:solidFill>
                  <a:srgbClr val="FFFFFF"/>
                </a:solidFill>
                <a:latin typeface="Arial"/>
                <a:cs typeface="Arial"/>
              </a:rPr>
              <a:t>DE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sz="2400" b="1" spc="-25" dirty="0">
                <a:solidFill>
                  <a:srgbClr val="FFFFFF"/>
                </a:solidFill>
                <a:latin typeface="Arial"/>
                <a:cs typeface="Arial"/>
              </a:rPr>
              <a:t>DS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sz="2400" b="1" spc="-25" dirty="0">
                <a:solidFill>
                  <a:srgbClr val="FFFFFF"/>
                </a:solidFill>
                <a:latin typeface="Arial"/>
                <a:cs typeface="Arial"/>
              </a:rPr>
              <a:t>DE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sz="2400" b="1" dirty="0">
                <a:latin typeface="Arial"/>
                <a:cs typeface="Arial"/>
              </a:rPr>
              <a:t>Dev</a:t>
            </a:r>
            <a:r>
              <a:rPr sz="2400" b="1" spc="-50" dirty="0">
                <a:latin typeface="Arial"/>
                <a:cs typeface="Arial"/>
              </a:rPr>
              <a:t> </a:t>
            </a:r>
            <a:r>
              <a:rPr sz="2400" b="1" spc="-10" dirty="0">
                <a:latin typeface="Arial"/>
                <a:cs typeface="Arial"/>
              </a:rPr>
              <a:t>Front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1560575" y="4668824"/>
            <a:ext cx="10391140" cy="1073785"/>
            <a:chOff x="1560575" y="4668824"/>
            <a:chExt cx="10391140" cy="1073785"/>
          </a:xfrm>
        </p:grpSpPr>
        <p:sp>
          <p:nvSpPr>
            <p:cNvPr id="35" name="object 35"/>
            <p:cNvSpPr/>
            <p:nvPr/>
          </p:nvSpPr>
          <p:spPr>
            <a:xfrm>
              <a:off x="9693452" y="4669594"/>
              <a:ext cx="519430" cy="565785"/>
            </a:xfrm>
            <a:custGeom>
              <a:avLst/>
              <a:gdLst/>
              <a:ahLst/>
              <a:cxnLst/>
              <a:rect l="l" t="t" r="r" b="b"/>
              <a:pathLst>
                <a:path w="519429" h="565785">
                  <a:moveTo>
                    <a:pt x="271430" y="0"/>
                  </a:moveTo>
                  <a:lnTo>
                    <a:pt x="222160" y="7791"/>
                  </a:lnTo>
                  <a:lnTo>
                    <a:pt x="175984" y="23404"/>
                  </a:lnTo>
                  <a:lnTo>
                    <a:pt x="133624" y="46120"/>
                  </a:lnTo>
                  <a:lnTo>
                    <a:pt x="95801" y="75218"/>
                  </a:lnTo>
                  <a:lnTo>
                    <a:pt x="63237" y="109979"/>
                  </a:lnTo>
                  <a:lnTo>
                    <a:pt x="36653" y="149685"/>
                  </a:lnTo>
                  <a:lnTo>
                    <a:pt x="16771" y="193614"/>
                  </a:lnTo>
                  <a:lnTo>
                    <a:pt x="4313" y="241049"/>
                  </a:lnTo>
                  <a:lnTo>
                    <a:pt x="0" y="291269"/>
                  </a:lnTo>
                  <a:lnTo>
                    <a:pt x="3828" y="338936"/>
                  </a:lnTo>
                  <a:lnTo>
                    <a:pt x="14939" y="384041"/>
                  </a:lnTo>
                  <a:lnTo>
                    <a:pt x="32777" y="426024"/>
                  </a:lnTo>
                  <a:lnTo>
                    <a:pt x="56781" y="464330"/>
                  </a:lnTo>
                  <a:lnTo>
                    <a:pt x="86395" y="498401"/>
                  </a:lnTo>
                  <a:lnTo>
                    <a:pt x="293400" y="565433"/>
                  </a:lnTo>
                  <a:lnTo>
                    <a:pt x="403601" y="533727"/>
                  </a:lnTo>
                  <a:lnTo>
                    <a:pt x="436646" y="503688"/>
                  </a:lnTo>
                  <a:lnTo>
                    <a:pt x="464934" y="469112"/>
                  </a:lnTo>
                  <a:lnTo>
                    <a:pt x="487907" y="430553"/>
                  </a:lnTo>
                  <a:lnTo>
                    <a:pt x="505008" y="388569"/>
                  </a:lnTo>
                  <a:lnTo>
                    <a:pt x="515678" y="343715"/>
                  </a:lnTo>
                  <a:lnTo>
                    <a:pt x="519358" y="296546"/>
                  </a:lnTo>
                  <a:lnTo>
                    <a:pt x="515498" y="248239"/>
                  </a:lnTo>
                  <a:lnTo>
                    <a:pt x="504316" y="202378"/>
                  </a:lnTo>
                  <a:lnTo>
                    <a:pt x="486413" y="159559"/>
                  </a:lnTo>
                  <a:lnTo>
                    <a:pt x="462389" y="120380"/>
                  </a:lnTo>
                  <a:lnTo>
                    <a:pt x="432842" y="85438"/>
                  </a:lnTo>
                  <a:lnTo>
                    <a:pt x="398373" y="55332"/>
                  </a:lnTo>
                  <a:lnTo>
                    <a:pt x="359581" y="30658"/>
                  </a:lnTo>
                  <a:lnTo>
                    <a:pt x="317067" y="12015"/>
                  </a:lnTo>
                  <a:lnTo>
                    <a:pt x="271430" y="0"/>
                  </a:lnTo>
                  <a:close/>
                </a:path>
              </a:pathLst>
            </a:custGeom>
            <a:solidFill>
              <a:srgbClr val="CAE1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9949032" y="4668824"/>
              <a:ext cx="330200" cy="546735"/>
            </a:xfrm>
            <a:custGeom>
              <a:avLst/>
              <a:gdLst/>
              <a:ahLst/>
              <a:cxnLst/>
              <a:rect l="l" t="t" r="r" b="b"/>
              <a:pathLst>
                <a:path w="330200" h="546735">
                  <a:moveTo>
                    <a:pt x="37219" y="0"/>
                  </a:moveTo>
                  <a:lnTo>
                    <a:pt x="27798" y="147"/>
                  </a:lnTo>
                  <a:lnTo>
                    <a:pt x="18452" y="588"/>
                  </a:lnTo>
                  <a:lnTo>
                    <a:pt x="9185" y="1319"/>
                  </a:lnTo>
                  <a:lnTo>
                    <a:pt x="0" y="2338"/>
                  </a:lnTo>
                  <a:lnTo>
                    <a:pt x="46725" y="12179"/>
                  </a:lnTo>
                  <a:lnTo>
                    <a:pt x="90382" y="29115"/>
                  </a:lnTo>
                  <a:lnTo>
                    <a:pt x="130320" y="52501"/>
                  </a:lnTo>
                  <a:lnTo>
                    <a:pt x="165894" y="81689"/>
                  </a:lnTo>
                  <a:lnTo>
                    <a:pt x="196453" y="116032"/>
                  </a:lnTo>
                  <a:lnTo>
                    <a:pt x="221349" y="154886"/>
                  </a:lnTo>
                  <a:lnTo>
                    <a:pt x="239935" y="197602"/>
                  </a:lnTo>
                  <a:lnTo>
                    <a:pt x="251562" y="243536"/>
                  </a:lnTo>
                  <a:lnTo>
                    <a:pt x="255582" y="292039"/>
                  </a:lnTo>
                  <a:lnTo>
                    <a:pt x="250730" y="345266"/>
                  </a:lnTo>
                  <a:lnTo>
                    <a:pt x="236749" y="395304"/>
                  </a:lnTo>
                  <a:lnTo>
                    <a:pt x="214503" y="441292"/>
                  </a:lnTo>
                  <a:lnTo>
                    <a:pt x="184855" y="482370"/>
                  </a:lnTo>
                  <a:lnTo>
                    <a:pt x="148669" y="517679"/>
                  </a:lnTo>
                  <a:lnTo>
                    <a:pt x="106807" y="546356"/>
                  </a:lnTo>
                  <a:lnTo>
                    <a:pt x="231544" y="510470"/>
                  </a:lnTo>
                  <a:lnTo>
                    <a:pt x="264979" y="475551"/>
                  </a:lnTo>
                  <a:lnTo>
                    <a:pt x="292301" y="435499"/>
                  </a:lnTo>
                  <a:lnTo>
                    <a:pt x="312752" y="391063"/>
                  </a:lnTo>
                  <a:lnTo>
                    <a:pt x="325578" y="342993"/>
                  </a:lnTo>
                  <a:lnTo>
                    <a:pt x="330021" y="292039"/>
                  </a:lnTo>
                  <a:lnTo>
                    <a:pt x="326189" y="244667"/>
                  </a:lnTo>
                  <a:lnTo>
                    <a:pt x="315094" y="199729"/>
                  </a:lnTo>
                  <a:lnTo>
                    <a:pt x="297339" y="157827"/>
                  </a:lnTo>
                  <a:lnTo>
                    <a:pt x="273527" y="119561"/>
                  </a:lnTo>
                  <a:lnTo>
                    <a:pt x="244261" y="85533"/>
                  </a:lnTo>
                  <a:lnTo>
                    <a:pt x="210144" y="56344"/>
                  </a:lnTo>
                  <a:lnTo>
                    <a:pt x="171778" y="32595"/>
                  </a:lnTo>
                  <a:lnTo>
                    <a:pt x="129767" y="14887"/>
                  </a:lnTo>
                  <a:lnTo>
                    <a:pt x="84713" y="3822"/>
                  </a:lnTo>
                  <a:lnTo>
                    <a:pt x="37219" y="0"/>
                  </a:lnTo>
                  <a:close/>
                </a:path>
              </a:pathLst>
            </a:custGeom>
            <a:solidFill>
              <a:srgbClr val="BDD7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9864584" y="4742538"/>
              <a:ext cx="243840" cy="305435"/>
            </a:xfrm>
            <a:custGeom>
              <a:avLst/>
              <a:gdLst/>
              <a:ahLst/>
              <a:cxnLst/>
              <a:rect l="l" t="t" r="r" b="b"/>
              <a:pathLst>
                <a:path w="243840" h="305435">
                  <a:moveTo>
                    <a:pt x="121667" y="0"/>
                  </a:moveTo>
                  <a:lnTo>
                    <a:pt x="74321" y="9534"/>
                  </a:lnTo>
                  <a:lnTo>
                    <a:pt x="35656" y="35535"/>
                  </a:lnTo>
                  <a:lnTo>
                    <a:pt x="9587" y="74099"/>
                  </a:lnTo>
                  <a:lnTo>
                    <a:pt x="28" y="121322"/>
                  </a:lnTo>
                  <a:lnTo>
                    <a:pt x="0" y="221701"/>
                  </a:lnTo>
                  <a:lnTo>
                    <a:pt x="2168" y="238163"/>
                  </a:lnTo>
                  <a:lnTo>
                    <a:pt x="31443" y="276487"/>
                  </a:lnTo>
                  <a:lnTo>
                    <a:pt x="82034" y="299963"/>
                  </a:lnTo>
                  <a:lnTo>
                    <a:pt x="121667" y="305234"/>
                  </a:lnTo>
                  <a:lnTo>
                    <a:pt x="141706" y="303905"/>
                  </a:lnTo>
                  <a:lnTo>
                    <a:pt x="180216" y="293476"/>
                  </a:lnTo>
                  <a:lnTo>
                    <a:pt x="225033" y="266286"/>
                  </a:lnTo>
                  <a:lnTo>
                    <a:pt x="243343" y="221701"/>
                  </a:lnTo>
                  <a:lnTo>
                    <a:pt x="243315" y="121322"/>
                  </a:lnTo>
                  <a:lnTo>
                    <a:pt x="233755" y="74099"/>
                  </a:lnTo>
                  <a:lnTo>
                    <a:pt x="207686" y="35535"/>
                  </a:lnTo>
                  <a:lnTo>
                    <a:pt x="169018" y="9534"/>
                  </a:lnTo>
                  <a:lnTo>
                    <a:pt x="121667" y="0"/>
                  </a:lnTo>
                  <a:close/>
                </a:path>
              </a:pathLst>
            </a:custGeom>
            <a:solidFill>
              <a:srgbClr val="EEC88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10033489" y="4752025"/>
              <a:ext cx="74930" cy="288290"/>
            </a:xfrm>
            <a:custGeom>
              <a:avLst/>
              <a:gdLst/>
              <a:ahLst/>
              <a:cxnLst/>
              <a:rect l="l" t="t" r="r" b="b"/>
              <a:pathLst>
                <a:path w="74929" h="288289">
                  <a:moveTo>
                    <a:pt x="0" y="0"/>
                  </a:moveTo>
                  <a:lnTo>
                    <a:pt x="0" y="288180"/>
                  </a:lnTo>
                  <a:lnTo>
                    <a:pt x="7547" y="285486"/>
                  </a:lnTo>
                  <a:lnTo>
                    <a:pt x="42986" y="266999"/>
                  </a:lnTo>
                  <a:lnTo>
                    <a:pt x="72270" y="228676"/>
                  </a:lnTo>
                  <a:lnTo>
                    <a:pt x="74439" y="212213"/>
                  </a:lnTo>
                  <a:lnTo>
                    <a:pt x="74410" y="111834"/>
                  </a:lnTo>
                  <a:lnTo>
                    <a:pt x="68932" y="75726"/>
                  </a:lnTo>
                  <a:lnTo>
                    <a:pt x="53600" y="43949"/>
                  </a:lnTo>
                  <a:lnTo>
                    <a:pt x="30071" y="181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ABB6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9" name="object 3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909077" y="4968184"/>
              <a:ext cx="154359" cy="177600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9779848" y="5057669"/>
              <a:ext cx="400685" cy="194310"/>
            </a:xfrm>
            <a:custGeom>
              <a:avLst/>
              <a:gdLst/>
              <a:ahLst/>
              <a:cxnLst/>
              <a:rect l="l" t="t" r="r" b="b"/>
              <a:pathLst>
                <a:path w="400684" h="194310">
                  <a:moveTo>
                    <a:pt x="271654" y="0"/>
                  </a:moveTo>
                  <a:lnTo>
                    <a:pt x="259663" y="14913"/>
                  </a:lnTo>
                  <a:lnTo>
                    <a:pt x="244333" y="26415"/>
                  </a:lnTo>
                  <a:lnTo>
                    <a:pt x="226351" y="33818"/>
                  </a:lnTo>
                  <a:lnTo>
                    <a:pt x="206403" y="36438"/>
                  </a:lnTo>
                  <a:lnTo>
                    <a:pt x="186455" y="33818"/>
                  </a:lnTo>
                  <a:lnTo>
                    <a:pt x="168473" y="26415"/>
                  </a:lnTo>
                  <a:lnTo>
                    <a:pt x="153143" y="14913"/>
                  </a:lnTo>
                  <a:lnTo>
                    <a:pt x="141152" y="0"/>
                  </a:lnTo>
                  <a:lnTo>
                    <a:pt x="55913" y="16360"/>
                  </a:lnTo>
                  <a:lnTo>
                    <a:pt x="33485" y="24902"/>
                  </a:lnTo>
                  <a:lnTo>
                    <a:pt x="15786" y="40094"/>
                  </a:lnTo>
                  <a:lnTo>
                    <a:pt x="4172" y="60301"/>
                  </a:lnTo>
                  <a:lnTo>
                    <a:pt x="0" y="83885"/>
                  </a:lnTo>
                  <a:lnTo>
                    <a:pt x="0" y="110326"/>
                  </a:lnTo>
                  <a:lnTo>
                    <a:pt x="36900" y="141343"/>
                  </a:lnTo>
                  <a:lnTo>
                    <a:pt x="78633" y="166022"/>
                  </a:lnTo>
                  <a:lnTo>
                    <a:pt x="124450" y="183623"/>
                  </a:lnTo>
                  <a:lnTo>
                    <a:pt x="173606" y="193402"/>
                  </a:lnTo>
                  <a:lnTo>
                    <a:pt x="178667" y="193965"/>
                  </a:lnTo>
                  <a:lnTo>
                    <a:pt x="183785" y="193656"/>
                  </a:lnTo>
                  <a:lnTo>
                    <a:pt x="215582" y="186663"/>
                  </a:lnTo>
                  <a:lnTo>
                    <a:pt x="220919" y="186764"/>
                  </a:lnTo>
                  <a:lnTo>
                    <a:pt x="233091" y="189931"/>
                  </a:lnTo>
                  <a:lnTo>
                    <a:pt x="240573" y="189402"/>
                  </a:lnTo>
                  <a:lnTo>
                    <a:pt x="247321" y="186587"/>
                  </a:lnTo>
                  <a:lnTo>
                    <a:pt x="294701" y="161665"/>
                  </a:lnTo>
                  <a:lnTo>
                    <a:pt x="336638" y="129071"/>
                  </a:lnTo>
                  <a:lnTo>
                    <a:pt x="372196" y="89735"/>
                  </a:lnTo>
                  <a:lnTo>
                    <a:pt x="400441" y="44585"/>
                  </a:lnTo>
                  <a:lnTo>
                    <a:pt x="391976" y="34634"/>
                  </a:lnTo>
                  <a:lnTo>
                    <a:pt x="381737" y="26419"/>
                  </a:lnTo>
                  <a:lnTo>
                    <a:pt x="369963" y="20232"/>
                  </a:lnTo>
                  <a:lnTo>
                    <a:pt x="356893" y="16360"/>
                  </a:lnTo>
                  <a:lnTo>
                    <a:pt x="271654" y="0"/>
                  </a:lnTo>
                  <a:close/>
                </a:path>
              </a:pathLst>
            </a:custGeom>
            <a:solidFill>
              <a:srgbClr val="4980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9949060" y="5093299"/>
              <a:ext cx="243840" cy="160020"/>
            </a:xfrm>
            <a:custGeom>
              <a:avLst/>
              <a:gdLst/>
              <a:ahLst/>
              <a:cxnLst/>
              <a:rect l="l" t="t" r="r" b="b"/>
              <a:pathLst>
                <a:path w="243840" h="160020">
                  <a:moveTo>
                    <a:pt x="223766" y="0"/>
                  </a:moveTo>
                  <a:lnTo>
                    <a:pt x="199041" y="40032"/>
                  </a:lnTo>
                  <a:lnTo>
                    <a:pt x="168375" y="75448"/>
                  </a:lnTo>
                  <a:lnTo>
                    <a:pt x="132453" y="105563"/>
                  </a:lnTo>
                  <a:lnTo>
                    <a:pt x="91959" y="129693"/>
                  </a:lnTo>
                  <a:lnTo>
                    <a:pt x="47580" y="147153"/>
                  </a:lnTo>
                  <a:lnTo>
                    <a:pt x="0" y="157257"/>
                  </a:lnTo>
                  <a:lnTo>
                    <a:pt x="8940" y="158250"/>
                  </a:lnTo>
                  <a:lnTo>
                    <a:pt x="17959" y="158975"/>
                  </a:lnTo>
                  <a:lnTo>
                    <a:pt x="27053" y="159427"/>
                  </a:lnTo>
                  <a:lnTo>
                    <a:pt x="38163" y="159598"/>
                  </a:lnTo>
                  <a:lnTo>
                    <a:pt x="85244" y="155686"/>
                  </a:lnTo>
                  <a:lnTo>
                    <a:pt x="129916" y="144653"/>
                  </a:lnTo>
                  <a:lnTo>
                    <a:pt x="171591" y="127085"/>
                  </a:lnTo>
                  <a:lnTo>
                    <a:pt x="209682" y="103571"/>
                  </a:lnTo>
                  <a:lnTo>
                    <a:pt x="243601" y="74696"/>
                  </a:lnTo>
                  <a:lnTo>
                    <a:pt x="243601" y="48255"/>
                  </a:lnTo>
                  <a:lnTo>
                    <a:pt x="242239" y="34621"/>
                  </a:lnTo>
                  <a:lnTo>
                    <a:pt x="238316" y="21838"/>
                  </a:lnTo>
                  <a:lnTo>
                    <a:pt x="232077" y="10200"/>
                  </a:lnTo>
                  <a:lnTo>
                    <a:pt x="223766" y="0"/>
                  </a:lnTo>
                  <a:close/>
                </a:path>
              </a:pathLst>
            </a:custGeom>
            <a:solidFill>
              <a:srgbClr val="406F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9941397" y="5079610"/>
              <a:ext cx="90170" cy="168275"/>
            </a:xfrm>
            <a:custGeom>
              <a:avLst/>
              <a:gdLst/>
              <a:ahLst/>
              <a:cxnLst/>
              <a:rect l="l" t="t" r="r" b="b"/>
              <a:pathLst>
                <a:path w="90170" h="168275">
                  <a:moveTo>
                    <a:pt x="89718" y="0"/>
                  </a:moveTo>
                  <a:lnTo>
                    <a:pt x="79744" y="6111"/>
                  </a:lnTo>
                  <a:lnTo>
                    <a:pt x="68841" y="10667"/>
                  </a:lnTo>
                  <a:lnTo>
                    <a:pt x="57160" y="13514"/>
                  </a:lnTo>
                  <a:lnTo>
                    <a:pt x="44854" y="14497"/>
                  </a:lnTo>
                  <a:lnTo>
                    <a:pt x="32548" y="13514"/>
                  </a:lnTo>
                  <a:lnTo>
                    <a:pt x="20868" y="10667"/>
                  </a:lnTo>
                  <a:lnTo>
                    <a:pt x="9967" y="6111"/>
                  </a:lnTo>
                  <a:lnTo>
                    <a:pt x="0" y="0"/>
                  </a:lnTo>
                  <a:lnTo>
                    <a:pt x="7065" y="49145"/>
                  </a:lnTo>
                  <a:lnTo>
                    <a:pt x="18010" y="96767"/>
                  </a:lnTo>
                  <a:lnTo>
                    <a:pt x="29893" y="137969"/>
                  </a:lnTo>
                  <a:lnTo>
                    <a:pt x="39774" y="167858"/>
                  </a:lnTo>
                  <a:lnTo>
                    <a:pt x="50782" y="165438"/>
                  </a:lnTo>
                  <a:lnTo>
                    <a:pt x="60707" y="135121"/>
                  </a:lnTo>
                  <a:lnTo>
                    <a:pt x="72316" y="94427"/>
                  </a:lnTo>
                  <a:lnTo>
                    <a:pt x="82892" y="47878"/>
                  </a:lnTo>
                  <a:lnTo>
                    <a:pt x="89718" y="0"/>
                  </a:lnTo>
                  <a:close/>
                </a:path>
              </a:pathLst>
            </a:custGeom>
            <a:solidFill>
              <a:srgbClr val="E180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9980266" y="5241398"/>
              <a:ext cx="13335" cy="12065"/>
            </a:xfrm>
            <a:custGeom>
              <a:avLst/>
              <a:gdLst/>
              <a:ahLst/>
              <a:cxnLst/>
              <a:rect l="l" t="t" r="r" b="b"/>
              <a:pathLst>
                <a:path w="13334" h="12064">
                  <a:moveTo>
                    <a:pt x="13162" y="0"/>
                  </a:moveTo>
                  <a:lnTo>
                    <a:pt x="8816" y="1256"/>
                  </a:lnTo>
                  <a:lnTo>
                    <a:pt x="4432" y="2414"/>
                  </a:lnTo>
                  <a:lnTo>
                    <a:pt x="0" y="3472"/>
                  </a:lnTo>
                  <a:lnTo>
                    <a:pt x="2811" y="11465"/>
                  </a:lnTo>
                  <a:lnTo>
                    <a:pt x="8816" y="11528"/>
                  </a:lnTo>
                  <a:lnTo>
                    <a:pt x="6729" y="11490"/>
                  </a:lnTo>
                  <a:lnTo>
                    <a:pt x="9159" y="11465"/>
                  </a:lnTo>
                  <a:lnTo>
                    <a:pt x="11628" y="4509"/>
                  </a:lnTo>
                  <a:lnTo>
                    <a:pt x="13162" y="0"/>
                  </a:lnTo>
                  <a:close/>
                </a:path>
              </a:pathLst>
            </a:custGeom>
            <a:solidFill>
              <a:srgbClr val="DD626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9899488" y="4789110"/>
              <a:ext cx="173990" cy="212725"/>
            </a:xfrm>
            <a:custGeom>
              <a:avLst/>
              <a:gdLst/>
              <a:ahLst/>
              <a:cxnLst/>
              <a:rect l="l" t="t" r="r" b="b"/>
              <a:pathLst>
                <a:path w="173990" h="212725">
                  <a:moveTo>
                    <a:pt x="129806" y="0"/>
                  </a:moveTo>
                  <a:lnTo>
                    <a:pt x="113315" y="29114"/>
                  </a:lnTo>
                  <a:lnTo>
                    <a:pt x="89172" y="51976"/>
                  </a:lnTo>
                  <a:lnTo>
                    <a:pt x="59050" y="66917"/>
                  </a:lnTo>
                  <a:lnTo>
                    <a:pt x="24619" y="72268"/>
                  </a:lnTo>
                  <a:lnTo>
                    <a:pt x="20234" y="72182"/>
                  </a:lnTo>
                  <a:lnTo>
                    <a:pt x="12408" y="73493"/>
                  </a:lnTo>
                  <a:lnTo>
                    <a:pt x="5971" y="77612"/>
                  </a:lnTo>
                  <a:lnTo>
                    <a:pt x="1606" y="83879"/>
                  </a:lnTo>
                  <a:lnTo>
                    <a:pt x="0" y="91633"/>
                  </a:lnTo>
                  <a:lnTo>
                    <a:pt x="0" y="127073"/>
                  </a:lnTo>
                  <a:lnTo>
                    <a:pt x="7179" y="160305"/>
                  </a:lnTo>
                  <a:lnTo>
                    <a:pt x="25839" y="187395"/>
                  </a:lnTo>
                  <a:lnTo>
                    <a:pt x="53270" y="205636"/>
                  </a:lnTo>
                  <a:lnTo>
                    <a:pt x="86763" y="212318"/>
                  </a:lnTo>
                  <a:lnTo>
                    <a:pt x="120256" y="205636"/>
                  </a:lnTo>
                  <a:lnTo>
                    <a:pt x="147688" y="187395"/>
                  </a:lnTo>
                  <a:lnTo>
                    <a:pt x="166351" y="160305"/>
                  </a:lnTo>
                  <a:lnTo>
                    <a:pt x="173536" y="127073"/>
                  </a:lnTo>
                  <a:lnTo>
                    <a:pt x="173536" y="74949"/>
                  </a:lnTo>
                  <a:lnTo>
                    <a:pt x="171687" y="70224"/>
                  </a:lnTo>
                  <a:lnTo>
                    <a:pt x="168342" y="66631"/>
                  </a:lnTo>
                  <a:lnTo>
                    <a:pt x="148609" y="41489"/>
                  </a:lnTo>
                  <a:lnTo>
                    <a:pt x="136886" y="20221"/>
                  </a:lnTo>
                  <a:lnTo>
                    <a:pt x="131257" y="5500"/>
                  </a:lnTo>
                  <a:lnTo>
                    <a:pt x="129806" y="0"/>
                  </a:lnTo>
                  <a:close/>
                </a:path>
              </a:pathLst>
            </a:custGeom>
            <a:solidFill>
              <a:srgbClr val="FFDDC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9958125" y="4802467"/>
              <a:ext cx="114935" cy="199390"/>
            </a:xfrm>
            <a:custGeom>
              <a:avLst/>
              <a:gdLst/>
              <a:ahLst/>
              <a:cxnLst/>
              <a:rect l="l" t="t" r="r" b="b"/>
              <a:pathLst>
                <a:path w="114934" h="199389">
                  <a:moveTo>
                    <a:pt x="75364" y="0"/>
                  </a:moveTo>
                  <a:lnTo>
                    <a:pt x="75364" y="109809"/>
                  </a:lnTo>
                  <a:lnTo>
                    <a:pt x="69232" y="140525"/>
                  </a:lnTo>
                  <a:lnTo>
                    <a:pt x="53226" y="166240"/>
                  </a:lnTo>
                  <a:lnTo>
                    <a:pt x="29448" y="184860"/>
                  </a:lnTo>
                  <a:lnTo>
                    <a:pt x="0" y="194294"/>
                  </a:lnTo>
                  <a:lnTo>
                    <a:pt x="6733" y="196294"/>
                  </a:lnTo>
                  <a:lnTo>
                    <a:pt x="13681" y="197757"/>
                  </a:lnTo>
                  <a:lnTo>
                    <a:pt x="20819" y="198656"/>
                  </a:lnTo>
                  <a:lnTo>
                    <a:pt x="28126" y="198961"/>
                  </a:lnTo>
                  <a:lnTo>
                    <a:pt x="61620" y="192279"/>
                  </a:lnTo>
                  <a:lnTo>
                    <a:pt x="89052" y="174039"/>
                  </a:lnTo>
                  <a:lnTo>
                    <a:pt x="107715" y="146948"/>
                  </a:lnTo>
                  <a:lnTo>
                    <a:pt x="114899" y="113716"/>
                  </a:lnTo>
                  <a:lnTo>
                    <a:pt x="114899" y="61592"/>
                  </a:lnTo>
                  <a:lnTo>
                    <a:pt x="113050" y="56867"/>
                  </a:lnTo>
                  <a:lnTo>
                    <a:pt x="109705" y="53274"/>
                  </a:lnTo>
                  <a:lnTo>
                    <a:pt x="96782" y="37859"/>
                  </a:lnTo>
                  <a:lnTo>
                    <a:pt x="87030" y="23457"/>
                  </a:lnTo>
                  <a:lnTo>
                    <a:pt x="80030" y="10644"/>
                  </a:lnTo>
                  <a:lnTo>
                    <a:pt x="75364" y="0"/>
                  </a:lnTo>
                  <a:close/>
                </a:path>
              </a:pathLst>
            </a:custGeom>
            <a:solidFill>
              <a:srgbClr val="FFCA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9885591" y="5029949"/>
              <a:ext cx="201930" cy="223520"/>
            </a:xfrm>
            <a:custGeom>
              <a:avLst/>
              <a:gdLst/>
              <a:ahLst/>
              <a:cxnLst/>
              <a:rect l="l" t="t" r="r" b="b"/>
              <a:pathLst>
                <a:path w="201929" h="223520">
                  <a:moveTo>
                    <a:pt x="97485" y="222935"/>
                  </a:moveTo>
                  <a:lnTo>
                    <a:pt x="86410" y="189915"/>
                  </a:lnTo>
                  <a:lnTo>
                    <a:pt x="72161" y="140081"/>
                  </a:lnTo>
                  <a:lnTo>
                    <a:pt x="59867" y="81953"/>
                  </a:lnTo>
                  <a:lnTo>
                    <a:pt x="54622" y="24041"/>
                  </a:lnTo>
                  <a:lnTo>
                    <a:pt x="54622" y="0"/>
                  </a:lnTo>
                  <a:lnTo>
                    <a:pt x="4445" y="30683"/>
                  </a:lnTo>
                  <a:lnTo>
                    <a:pt x="736" y="32943"/>
                  </a:lnTo>
                  <a:lnTo>
                    <a:pt x="0" y="38011"/>
                  </a:lnTo>
                  <a:lnTo>
                    <a:pt x="23533" y="64084"/>
                  </a:lnTo>
                  <a:lnTo>
                    <a:pt x="23291" y="68491"/>
                  </a:lnTo>
                  <a:lnTo>
                    <a:pt x="6007" y="83807"/>
                  </a:lnTo>
                  <a:lnTo>
                    <a:pt x="4775" y="87147"/>
                  </a:lnTo>
                  <a:lnTo>
                    <a:pt x="5359" y="90436"/>
                  </a:lnTo>
                  <a:lnTo>
                    <a:pt x="18834" y="123291"/>
                  </a:lnTo>
                  <a:lnTo>
                    <a:pt x="43586" y="161302"/>
                  </a:lnTo>
                  <a:lnTo>
                    <a:pt x="71120" y="196989"/>
                  </a:lnTo>
                  <a:lnTo>
                    <a:pt x="92938" y="222859"/>
                  </a:lnTo>
                  <a:lnTo>
                    <a:pt x="97485" y="222935"/>
                  </a:lnTo>
                  <a:close/>
                </a:path>
                <a:path w="201929" h="223520">
                  <a:moveTo>
                    <a:pt x="201320" y="38011"/>
                  </a:moveTo>
                  <a:lnTo>
                    <a:pt x="200571" y="32943"/>
                  </a:lnTo>
                  <a:lnTo>
                    <a:pt x="196875" y="30683"/>
                  </a:lnTo>
                  <a:lnTo>
                    <a:pt x="146685" y="0"/>
                  </a:lnTo>
                  <a:lnTo>
                    <a:pt x="146685" y="24041"/>
                  </a:lnTo>
                  <a:lnTo>
                    <a:pt x="141452" y="81953"/>
                  </a:lnTo>
                  <a:lnTo>
                    <a:pt x="129159" y="140081"/>
                  </a:lnTo>
                  <a:lnTo>
                    <a:pt x="114909" y="189915"/>
                  </a:lnTo>
                  <a:lnTo>
                    <a:pt x="103822" y="222948"/>
                  </a:lnTo>
                  <a:lnTo>
                    <a:pt x="108369" y="222859"/>
                  </a:lnTo>
                  <a:lnTo>
                    <a:pt x="157734" y="161302"/>
                  </a:lnTo>
                  <a:lnTo>
                    <a:pt x="182486" y="123291"/>
                  </a:lnTo>
                  <a:lnTo>
                    <a:pt x="196545" y="87147"/>
                  </a:lnTo>
                  <a:lnTo>
                    <a:pt x="195300" y="83807"/>
                  </a:lnTo>
                  <a:lnTo>
                    <a:pt x="178015" y="68491"/>
                  </a:lnTo>
                  <a:lnTo>
                    <a:pt x="177787" y="64084"/>
                  </a:lnTo>
                  <a:lnTo>
                    <a:pt x="201320" y="38011"/>
                  </a:lnTo>
                  <a:close/>
                </a:path>
              </a:pathLst>
            </a:custGeom>
            <a:solidFill>
              <a:srgbClr val="365E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10073015" y="4869098"/>
              <a:ext cx="34925" cy="43815"/>
            </a:xfrm>
            <a:custGeom>
              <a:avLst/>
              <a:gdLst/>
              <a:ahLst/>
              <a:cxnLst/>
              <a:rect l="l" t="t" r="r" b="b"/>
              <a:pathLst>
                <a:path w="34925" h="43814">
                  <a:moveTo>
                    <a:pt x="13162" y="0"/>
                  </a:moveTo>
                  <a:lnTo>
                    <a:pt x="0" y="0"/>
                  </a:lnTo>
                  <a:lnTo>
                    <a:pt x="0" y="43349"/>
                  </a:lnTo>
                  <a:lnTo>
                    <a:pt x="13162" y="43349"/>
                  </a:lnTo>
                  <a:lnTo>
                    <a:pt x="21620" y="41645"/>
                  </a:lnTo>
                  <a:lnTo>
                    <a:pt x="28528" y="36999"/>
                  </a:lnTo>
                  <a:lnTo>
                    <a:pt x="33186" y="30106"/>
                  </a:lnTo>
                  <a:lnTo>
                    <a:pt x="34894" y="21665"/>
                  </a:lnTo>
                  <a:lnTo>
                    <a:pt x="33182" y="13230"/>
                  </a:lnTo>
                  <a:lnTo>
                    <a:pt x="28524" y="6344"/>
                  </a:lnTo>
                  <a:lnTo>
                    <a:pt x="21619" y="1702"/>
                  </a:lnTo>
                  <a:lnTo>
                    <a:pt x="13162" y="0"/>
                  </a:lnTo>
                  <a:close/>
                </a:path>
              </a:pathLst>
            </a:custGeom>
            <a:solidFill>
              <a:srgbClr val="FFDDC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1560575" y="5337047"/>
              <a:ext cx="10391140" cy="405765"/>
            </a:xfrm>
            <a:custGeom>
              <a:avLst/>
              <a:gdLst/>
              <a:ahLst/>
              <a:cxnLst/>
              <a:rect l="l" t="t" r="r" b="b"/>
              <a:pathLst>
                <a:path w="10391140" h="405764">
                  <a:moveTo>
                    <a:pt x="10390632" y="0"/>
                  </a:moveTo>
                  <a:lnTo>
                    <a:pt x="0" y="0"/>
                  </a:lnTo>
                  <a:lnTo>
                    <a:pt x="0" y="405383"/>
                  </a:lnTo>
                  <a:lnTo>
                    <a:pt x="10390632" y="405383"/>
                  </a:lnTo>
                  <a:lnTo>
                    <a:pt x="10390632" y="0"/>
                  </a:lnTo>
                  <a:close/>
                </a:path>
              </a:pathLst>
            </a:custGeom>
            <a:solidFill>
              <a:srgbClr val="EE9B1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9" name="object 49"/>
          <p:cNvSpPr txBox="1"/>
          <p:nvPr/>
        </p:nvSpPr>
        <p:spPr>
          <a:xfrm>
            <a:off x="1560575" y="5337047"/>
            <a:ext cx="10391140" cy="405765"/>
          </a:xfrm>
          <a:prstGeom prst="rect">
            <a:avLst/>
          </a:prstGeom>
        </p:spPr>
        <p:txBody>
          <a:bodyPr vert="horz" wrap="square" lIns="0" tIns="43815" rIns="0" bIns="0" rtlCol="0">
            <a:spAutoFit/>
          </a:bodyPr>
          <a:lstStyle/>
          <a:p>
            <a:pPr marL="467359">
              <a:lnSpc>
                <a:spcPct val="100000"/>
              </a:lnSpc>
              <a:spcBef>
                <a:spcPts val="345"/>
              </a:spcBef>
            </a:pPr>
            <a:r>
              <a:rPr sz="2000" b="1" spc="-20" dirty="0">
                <a:solidFill>
                  <a:srgbClr val="FFFFFF"/>
                </a:solidFill>
                <a:latin typeface="Arial"/>
                <a:cs typeface="Arial"/>
              </a:rPr>
              <a:t>Tech</a:t>
            </a:r>
            <a:r>
              <a:rPr sz="2000" b="1" spc="-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b="1" spc="-20" dirty="0">
                <a:solidFill>
                  <a:srgbClr val="FFFFFF"/>
                </a:solidFill>
                <a:latin typeface="Arial"/>
                <a:cs typeface="Arial"/>
              </a:rPr>
              <a:t>lead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50" name="object 50"/>
          <p:cNvGrpSpPr/>
          <p:nvPr/>
        </p:nvGrpSpPr>
        <p:grpSpPr>
          <a:xfrm>
            <a:off x="1430238" y="4744224"/>
            <a:ext cx="8531225" cy="1047115"/>
            <a:chOff x="1430238" y="4744224"/>
            <a:chExt cx="8531225" cy="1047115"/>
          </a:xfrm>
        </p:grpSpPr>
        <p:sp>
          <p:nvSpPr>
            <p:cNvPr id="51" name="object 51"/>
            <p:cNvSpPr/>
            <p:nvPr/>
          </p:nvSpPr>
          <p:spPr>
            <a:xfrm>
              <a:off x="1430238" y="5267675"/>
              <a:ext cx="523240" cy="461009"/>
            </a:xfrm>
            <a:custGeom>
              <a:avLst/>
              <a:gdLst/>
              <a:ahLst/>
              <a:cxnLst/>
              <a:rect l="l" t="t" r="r" b="b"/>
              <a:pathLst>
                <a:path w="523239" h="461010">
                  <a:moveTo>
                    <a:pt x="261615" y="0"/>
                  </a:moveTo>
                  <a:lnTo>
                    <a:pt x="214592" y="4215"/>
                  </a:lnTo>
                  <a:lnTo>
                    <a:pt x="170332" y="16367"/>
                  </a:lnTo>
                  <a:lnTo>
                    <a:pt x="129577" y="35718"/>
                  </a:lnTo>
                  <a:lnTo>
                    <a:pt x="93063" y="61529"/>
                  </a:lnTo>
                  <a:lnTo>
                    <a:pt x="61531" y="93061"/>
                  </a:lnTo>
                  <a:lnTo>
                    <a:pt x="35720" y="129574"/>
                  </a:lnTo>
                  <a:lnTo>
                    <a:pt x="16368" y="170331"/>
                  </a:lnTo>
                  <a:lnTo>
                    <a:pt x="4215" y="214591"/>
                  </a:lnTo>
                  <a:lnTo>
                    <a:pt x="0" y="261617"/>
                  </a:lnTo>
                  <a:lnTo>
                    <a:pt x="3418" y="304012"/>
                  </a:lnTo>
                  <a:lnTo>
                    <a:pt x="13316" y="344230"/>
                  </a:lnTo>
                  <a:lnTo>
                    <a:pt x="29153" y="381734"/>
                  </a:lnTo>
                  <a:lnTo>
                    <a:pt x="50392" y="415990"/>
                  </a:lnTo>
                  <a:lnTo>
                    <a:pt x="82308" y="445156"/>
                  </a:lnTo>
                  <a:lnTo>
                    <a:pt x="120322" y="458293"/>
                  </a:lnTo>
                  <a:lnTo>
                    <a:pt x="163501" y="460886"/>
                  </a:lnTo>
                  <a:lnTo>
                    <a:pt x="210909" y="458420"/>
                  </a:lnTo>
                  <a:lnTo>
                    <a:pt x="261615" y="456379"/>
                  </a:lnTo>
                  <a:lnTo>
                    <a:pt x="312325" y="458420"/>
                  </a:lnTo>
                  <a:lnTo>
                    <a:pt x="359736" y="460886"/>
                  </a:lnTo>
                  <a:lnTo>
                    <a:pt x="402915" y="458293"/>
                  </a:lnTo>
                  <a:lnTo>
                    <a:pt x="440928" y="445156"/>
                  </a:lnTo>
                  <a:lnTo>
                    <a:pt x="472842" y="415990"/>
                  </a:lnTo>
                  <a:lnTo>
                    <a:pt x="494081" y="381734"/>
                  </a:lnTo>
                  <a:lnTo>
                    <a:pt x="509917" y="344230"/>
                  </a:lnTo>
                  <a:lnTo>
                    <a:pt x="519814" y="304012"/>
                  </a:lnTo>
                  <a:lnTo>
                    <a:pt x="523233" y="261617"/>
                  </a:lnTo>
                  <a:lnTo>
                    <a:pt x="519017" y="214591"/>
                  </a:lnTo>
                  <a:lnTo>
                    <a:pt x="506865" y="170331"/>
                  </a:lnTo>
                  <a:lnTo>
                    <a:pt x="487514" y="129574"/>
                  </a:lnTo>
                  <a:lnTo>
                    <a:pt x="461703" y="93061"/>
                  </a:lnTo>
                  <a:lnTo>
                    <a:pt x="430171" y="61529"/>
                  </a:lnTo>
                  <a:lnTo>
                    <a:pt x="393658" y="35718"/>
                  </a:lnTo>
                  <a:lnTo>
                    <a:pt x="352901" y="16367"/>
                  </a:lnTo>
                  <a:lnTo>
                    <a:pt x="308641" y="4215"/>
                  </a:lnTo>
                  <a:lnTo>
                    <a:pt x="261615" y="0"/>
                  </a:lnTo>
                  <a:close/>
                </a:path>
              </a:pathLst>
            </a:custGeom>
            <a:solidFill>
              <a:srgbClr val="EE9B1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1480630" y="5342558"/>
              <a:ext cx="473075" cy="386080"/>
            </a:xfrm>
            <a:custGeom>
              <a:avLst/>
              <a:gdLst/>
              <a:ahLst/>
              <a:cxnLst/>
              <a:rect l="l" t="t" r="r" b="b"/>
              <a:pathLst>
                <a:path w="473075" h="386079">
                  <a:moveTo>
                    <a:pt x="290636" y="0"/>
                  </a:moveTo>
                  <a:lnTo>
                    <a:pt x="110042" y="150012"/>
                  </a:lnTo>
                  <a:lnTo>
                    <a:pt x="147019" y="187237"/>
                  </a:lnTo>
                  <a:lnTo>
                    <a:pt x="152323" y="203415"/>
                  </a:lnTo>
                  <a:lnTo>
                    <a:pt x="159723" y="223274"/>
                  </a:lnTo>
                  <a:lnTo>
                    <a:pt x="166302" y="240107"/>
                  </a:lnTo>
                  <a:lnTo>
                    <a:pt x="169144" y="247208"/>
                  </a:lnTo>
                  <a:lnTo>
                    <a:pt x="0" y="341107"/>
                  </a:lnTo>
                  <a:lnTo>
                    <a:pt x="31916" y="370273"/>
                  </a:lnTo>
                  <a:lnTo>
                    <a:pt x="70296" y="383537"/>
                  </a:lnTo>
                  <a:lnTo>
                    <a:pt x="72040" y="383537"/>
                  </a:lnTo>
                  <a:lnTo>
                    <a:pt x="113108" y="386003"/>
                  </a:lnTo>
                  <a:lnTo>
                    <a:pt x="160517" y="383537"/>
                  </a:lnTo>
                  <a:lnTo>
                    <a:pt x="211223" y="381496"/>
                  </a:lnTo>
                  <a:lnTo>
                    <a:pt x="358061" y="381496"/>
                  </a:lnTo>
                  <a:lnTo>
                    <a:pt x="390536" y="370273"/>
                  </a:lnTo>
                  <a:lnTo>
                    <a:pt x="422450" y="341107"/>
                  </a:lnTo>
                  <a:lnTo>
                    <a:pt x="443688" y="306851"/>
                  </a:lnTo>
                  <a:lnTo>
                    <a:pt x="459525" y="269347"/>
                  </a:lnTo>
                  <a:lnTo>
                    <a:pt x="469422" y="229129"/>
                  </a:lnTo>
                  <a:lnTo>
                    <a:pt x="472800" y="187237"/>
                  </a:lnTo>
                  <a:lnTo>
                    <a:pt x="472781" y="182152"/>
                  </a:lnTo>
                  <a:lnTo>
                    <a:pt x="290636" y="0"/>
                  </a:lnTo>
                  <a:close/>
                </a:path>
                <a:path w="473075" h="386079">
                  <a:moveTo>
                    <a:pt x="358061" y="381496"/>
                  </a:moveTo>
                  <a:lnTo>
                    <a:pt x="211223" y="381496"/>
                  </a:lnTo>
                  <a:lnTo>
                    <a:pt x="261932" y="383537"/>
                  </a:lnTo>
                  <a:lnTo>
                    <a:pt x="309343" y="386003"/>
                  </a:lnTo>
                  <a:lnTo>
                    <a:pt x="350412" y="383537"/>
                  </a:lnTo>
                  <a:lnTo>
                    <a:pt x="352156" y="383537"/>
                  </a:lnTo>
                  <a:lnTo>
                    <a:pt x="358061" y="381496"/>
                  </a:lnTo>
                  <a:close/>
                </a:path>
              </a:pathLst>
            </a:custGeom>
            <a:solidFill>
              <a:srgbClr val="DB82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1606265" y="5574595"/>
              <a:ext cx="28575" cy="33020"/>
            </a:xfrm>
            <a:custGeom>
              <a:avLst/>
              <a:gdLst/>
              <a:ahLst/>
              <a:cxnLst/>
              <a:rect l="l" t="t" r="r" b="b"/>
              <a:pathLst>
                <a:path w="28575" h="33020">
                  <a:moveTo>
                    <a:pt x="0" y="32662"/>
                  </a:moveTo>
                  <a:lnTo>
                    <a:pt x="28333" y="32662"/>
                  </a:lnTo>
                  <a:lnTo>
                    <a:pt x="28333" y="0"/>
                  </a:lnTo>
                  <a:lnTo>
                    <a:pt x="0" y="0"/>
                  </a:lnTo>
                  <a:lnTo>
                    <a:pt x="0" y="32662"/>
                  </a:lnTo>
                  <a:close/>
                </a:path>
              </a:pathLst>
            </a:custGeom>
            <a:solidFill>
              <a:srgbClr val="574A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4" name="object 5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67755" y="5533874"/>
              <a:ext cx="248204" cy="190182"/>
            </a:xfrm>
            <a:prstGeom prst="rect">
              <a:avLst/>
            </a:prstGeom>
          </p:spPr>
        </p:pic>
        <p:sp>
          <p:nvSpPr>
            <p:cNvPr id="55" name="object 55"/>
            <p:cNvSpPr/>
            <p:nvPr/>
          </p:nvSpPr>
          <p:spPr>
            <a:xfrm>
              <a:off x="1480630" y="5607250"/>
              <a:ext cx="422909" cy="184150"/>
            </a:xfrm>
            <a:custGeom>
              <a:avLst/>
              <a:gdLst/>
              <a:ahLst/>
              <a:cxnLst/>
              <a:rect l="l" t="t" r="r" b="b"/>
              <a:pathLst>
                <a:path w="422910" h="184150">
                  <a:moveTo>
                    <a:pt x="343607" y="0"/>
                  </a:moveTo>
                  <a:lnTo>
                    <a:pt x="268485" y="0"/>
                  </a:lnTo>
                  <a:lnTo>
                    <a:pt x="211223" y="54895"/>
                  </a:lnTo>
                  <a:lnTo>
                    <a:pt x="153968" y="0"/>
                  </a:lnTo>
                  <a:lnTo>
                    <a:pt x="78855" y="0"/>
                  </a:lnTo>
                  <a:lnTo>
                    <a:pt x="48686" y="5974"/>
                  </a:lnTo>
                  <a:lnTo>
                    <a:pt x="23889" y="22300"/>
                  </a:lnTo>
                  <a:lnTo>
                    <a:pt x="6862" y="46580"/>
                  </a:lnTo>
                  <a:lnTo>
                    <a:pt x="0" y="76415"/>
                  </a:lnTo>
                  <a:lnTo>
                    <a:pt x="31916" y="112534"/>
                  </a:lnTo>
                  <a:lnTo>
                    <a:pt x="69930" y="142250"/>
                  </a:lnTo>
                  <a:lnTo>
                    <a:pt x="113108" y="164632"/>
                  </a:lnTo>
                  <a:lnTo>
                    <a:pt x="160517" y="178745"/>
                  </a:lnTo>
                  <a:lnTo>
                    <a:pt x="211223" y="183657"/>
                  </a:lnTo>
                  <a:lnTo>
                    <a:pt x="261932" y="178745"/>
                  </a:lnTo>
                  <a:lnTo>
                    <a:pt x="309343" y="164632"/>
                  </a:lnTo>
                  <a:lnTo>
                    <a:pt x="352522" y="142250"/>
                  </a:lnTo>
                  <a:lnTo>
                    <a:pt x="390536" y="112534"/>
                  </a:lnTo>
                  <a:lnTo>
                    <a:pt x="422450" y="76415"/>
                  </a:lnTo>
                  <a:lnTo>
                    <a:pt x="415596" y="46573"/>
                  </a:lnTo>
                  <a:lnTo>
                    <a:pt x="398575" y="22294"/>
                  </a:lnTo>
                  <a:lnTo>
                    <a:pt x="373780" y="5972"/>
                  </a:lnTo>
                  <a:lnTo>
                    <a:pt x="343607" y="0"/>
                  </a:lnTo>
                  <a:close/>
                </a:path>
              </a:pathLst>
            </a:custGeom>
            <a:solidFill>
              <a:srgbClr val="7A718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6" name="object 5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75862" y="5297822"/>
              <a:ext cx="327217" cy="493084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799588" y="4744224"/>
              <a:ext cx="472427" cy="472427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825496" y="4770120"/>
              <a:ext cx="370331" cy="370331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387083" y="4744224"/>
              <a:ext cx="472427" cy="472427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412992" y="4770120"/>
              <a:ext cx="370332" cy="370331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488423" y="4744224"/>
              <a:ext cx="472427" cy="472427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514332" y="4770120"/>
              <a:ext cx="370331" cy="370331"/>
            </a:xfrm>
            <a:prstGeom prst="rect">
              <a:avLst/>
            </a:prstGeom>
          </p:spPr>
        </p:pic>
      </p:grpSp>
      <p:sp>
        <p:nvSpPr>
          <p:cNvPr id="63" name="object 63"/>
          <p:cNvSpPr txBox="1"/>
          <p:nvPr/>
        </p:nvSpPr>
        <p:spPr>
          <a:xfrm>
            <a:off x="166878" y="2187701"/>
            <a:ext cx="2240280" cy="840105"/>
          </a:xfrm>
          <a:prstGeom prst="rect">
            <a:avLst/>
          </a:prstGeom>
          <a:ln w="19050">
            <a:solidFill>
              <a:srgbClr val="4F81BC"/>
            </a:solidFill>
          </a:ln>
        </p:spPr>
        <p:txBody>
          <a:bodyPr vert="horz" wrap="square" lIns="0" tIns="259715" rIns="0" bIns="0" rtlCol="0">
            <a:spAutoFit/>
          </a:bodyPr>
          <a:lstStyle/>
          <a:p>
            <a:pPr marL="221615">
              <a:lnSpc>
                <a:spcPct val="100000"/>
              </a:lnSpc>
              <a:spcBef>
                <a:spcPts val="2045"/>
              </a:spcBef>
            </a:pPr>
            <a:r>
              <a:rPr sz="2000" b="1" dirty="0">
                <a:latin typeface="Arial"/>
                <a:cs typeface="Arial"/>
              </a:rPr>
              <a:t>Business</a:t>
            </a:r>
            <a:r>
              <a:rPr sz="2000" b="1" spc="-95" dirty="0">
                <a:latin typeface="Arial"/>
                <a:cs typeface="Arial"/>
              </a:rPr>
              <a:t> </a:t>
            </a:r>
            <a:r>
              <a:rPr sz="2000" b="1" spc="-20" dirty="0">
                <a:latin typeface="Arial"/>
                <a:cs typeface="Arial"/>
              </a:rPr>
              <a:t>need</a:t>
            </a:r>
            <a:endParaRPr sz="2000">
              <a:latin typeface="Arial"/>
              <a:cs typeface="Arial"/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1248155" y="3026664"/>
            <a:ext cx="330835" cy="1227455"/>
          </a:xfrm>
          <a:custGeom>
            <a:avLst/>
            <a:gdLst/>
            <a:ahLst/>
            <a:cxnLst/>
            <a:rect l="l" t="t" r="r" b="b"/>
            <a:pathLst>
              <a:path w="330834" h="1227454">
                <a:moveTo>
                  <a:pt x="102234" y="998601"/>
                </a:moveTo>
                <a:lnTo>
                  <a:pt x="102234" y="1227201"/>
                </a:lnTo>
                <a:lnTo>
                  <a:pt x="254634" y="1151001"/>
                </a:lnTo>
                <a:lnTo>
                  <a:pt x="140334" y="1151001"/>
                </a:lnTo>
                <a:lnTo>
                  <a:pt x="140334" y="1074801"/>
                </a:lnTo>
                <a:lnTo>
                  <a:pt x="254634" y="1074801"/>
                </a:lnTo>
                <a:lnTo>
                  <a:pt x="102234" y="998601"/>
                </a:lnTo>
                <a:close/>
              </a:path>
              <a:path w="330834" h="1227454">
                <a:moveTo>
                  <a:pt x="76200" y="0"/>
                </a:moveTo>
                <a:lnTo>
                  <a:pt x="0" y="0"/>
                </a:lnTo>
                <a:lnTo>
                  <a:pt x="0" y="1112901"/>
                </a:lnTo>
                <a:lnTo>
                  <a:pt x="2993" y="1127748"/>
                </a:lnTo>
                <a:lnTo>
                  <a:pt x="11158" y="1139856"/>
                </a:lnTo>
                <a:lnTo>
                  <a:pt x="23268" y="1148012"/>
                </a:lnTo>
                <a:lnTo>
                  <a:pt x="38100" y="1151001"/>
                </a:lnTo>
                <a:lnTo>
                  <a:pt x="102234" y="1151001"/>
                </a:lnTo>
                <a:lnTo>
                  <a:pt x="102234" y="1112901"/>
                </a:lnTo>
                <a:lnTo>
                  <a:pt x="76200" y="1112901"/>
                </a:lnTo>
                <a:lnTo>
                  <a:pt x="38100" y="1074801"/>
                </a:lnTo>
                <a:lnTo>
                  <a:pt x="76200" y="1074801"/>
                </a:lnTo>
                <a:lnTo>
                  <a:pt x="76200" y="0"/>
                </a:lnTo>
                <a:close/>
              </a:path>
              <a:path w="330834" h="1227454">
                <a:moveTo>
                  <a:pt x="254634" y="1074801"/>
                </a:moveTo>
                <a:lnTo>
                  <a:pt x="140334" y="1074801"/>
                </a:lnTo>
                <a:lnTo>
                  <a:pt x="140334" y="1151001"/>
                </a:lnTo>
                <a:lnTo>
                  <a:pt x="254634" y="1151001"/>
                </a:lnTo>
                <a:lnTo>
                  <a:pt x="330834" y="1112901"/>
                </a:lnTo>
                <a:lnTo>
                  <a:pt x="254634" y="1074801"/>
                </a:lnTo>
                <a:close/>
              </a:path>
              <a:path w="330834" h="1227454">
                <a:moveTo>
                  <a:pt x="76200" y="1074801"/>
                </a:moveTo>
                <a:lnTo>
                  <a:pt x="38100" y="1074801"/>
                </a:lnTo>
                <a:lnTo>
                  <a:pt x="76200" y="1112901"/>
                </a:lnTo>
                <a:lnTo>
                  <a:pt x="76200" y="1074801"/>
                </a:lnTo>
                <a:close/>
              </a:path>
              <a:path w="330834" h="1227454">
                <a:moveTo>
                  <a:pt x="102234" y="1074801"/>
                </a:moveTo>
                <a:lnTo>
                  <a:pt x="76200" y="1074801"/>
                </a:lnTo>
                <a:lnTo>
                  <a:pt x="76200" y="1112901"/>
                </a:lnTo>
                <a:lnTo>
                  <a:pt x="102234" y="1112901"/>
                </a:lnTo>
                <a:lnTo>
                  <a:pt x="102234" y="1074801"/>
                </a:lnTo>
                <a:close/>
              </a:path>
            </a:pathLst>
          </a:custGeom>
          <a:solidFill>
            <a:srgbClr val="C050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589787" y="1621536"/>
            <a:ext cx="1816735" cy="405765"/>
          </a:xfrm>
          <a:custGeom>
            <a:avLst/>
            <a:gdLst/>
            <a:ahLst/>
            <a:cxnLst/>
            <a:rect l="l" t="t" r="r" b="b"/>
            <a:pathLst>
              <a:path w="1816735" h="405764">
                <a:moveTo>
                  <a:pt x="1816608" y="0"/>
                </a:moveTo>
                <a:lnTo>
                  <a:pt x="0" y="0"/>
                </a:lnTo>
                <a:lnTo>
                  <a:pt x="0" y="405384"/>
                </a:lnTo>
                <a:lnTo>
                  <a:pt x="1816608" y="405384"/>
                </a:lnTo>
                <a:lnTo>
                  <a:pt x="1816608" y="0"/>
                </a:lnTo>
                <a:close/>
              </a:path>
            </a:pathLst>
          </a:custGeom>
          <a:solidFill>
            <a:srgbClr val="F3E3B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 txBox="1"/>
          <p:nvPr/>
        </p:nvSpPr>
        <p:spPr>
          <a:xfrm>
            <a:off x="721868" y="1620977"/>
            <a:ext cx="112331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0" dirty="0">
                <a:latin typeface="Arial"/>
                <a:cs typeface="Arial"/>
              </a:rPr>
              <a:t>Analyst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67" name="object 67"/>
          <p:cNvGrpSpPr/>
          <p:nvPr/>
        </p:nvGrpSpPr>
        <p:grpSpPr>
          <a:xfrm>
            <a:off x="168315" y="1542968"/>
            <a:ext cx="582295" cy="582295"/>
            <a:chOff x="168315" y="1542968"/>
            <a:chExt cx="582295" cy="582295"/>
          </a:xfrm>
        </p:grpSpPr>
        <p:sp>
          <p:nvSpPr>
            <p:cNvPr id="68" name="object 68"/>
            <p:cNvSpPr/>
            <p:nvPr/>
          </p:nvSpPr>
          <p:spPr>
            <a:xfrm>
              <a:off x="168315" y="1542968"/>
              <a:ext cx="582295" cy="582295"/>
            </a:xfrm>
            <a:custGeom>
              <a:avLst/>
              <a:gdLst/>
              <a:ahLst/>
              <a:cxnLst/>
              <a:rect l="l" t="t" r="r" b="b"/>
              <a:pathLst>
                <a:path w="582295" h="582294">
                  <a:moveTo>
                    <a:pt x="291007" y="0"/>
                  </a:moveTo>
                  <a:lnTo>
                    <a:pt x="243805" y="3807"/>
                  </a:lnTo>
                  <a:lnTo>
                    <a:pt x="199027" y="14830"/>
                  </a:lnTo>
                  <a:lnTo>
                    <a:pt x="157274" y="32470"/>
                  </a:lnTo>
                  <a:lnTo>
                    <a:pt x="119143" y="56127"/>
                  </a:lnTo>
                  <a:lnTo>
                    <a:pt x="85235" y="85204"/>
                  </a:lnTo>
                  <a:lnTo>
                    <a:pt x="56148" y="119100"/>
                  </a:lnTo>
                  <a:lnTo>
                    <a:pt x="32482" y="157219"/>
                  </a:lnTo>
                  <a:lnTo>
                    <a:pt x="14836" y="198959"/>
                  </a:lnTo>
                  <a:lnTo>
                    <a:pt x="3808" y="243723"/>
                  </a:lnTo>
                  <a:lnTo>
                    <a:pt x="0" y="290912"/>
                  </a:lnTo>
                  <a:lnTo>
                    <a:pt x="3808" y="338098"/>
                  </a:lnTo>
                  <a:lnTo>
                    <a:pt x="14836" y="382860"/>
                  </a:lnTo>
                  <a:lnTo>
                    <a:pt x="32482" y="424599"/>
                  </a:lnTo>
                  <a:lnTo>
                    <a:pt x="56148" y="462716"/>
                  </a:lnTo>
                  <a:lnTo>
                    <a:pt x="85235" y="496612"/>
                  </a:lnTo>
                  <a:lnTo>
                    <a:pt x="119143" y="525689"/>
                  </a:lnTo>
                  <a:lnTo>
                    <a:pt x="157274" y="549346"/>
                  </a:lnTo>
                  <a:lnTo>
                    <a:pt x="199027" y="566986"/>
                  </a:lnTo>
                  <a:lnTo>
                    <a:pt x="243805" y="578009"/>
                  </a:lnTo>
                  <a:lnTo>
                    <a:pt x="291007" y="581817"/>
                  </a:lnTo>
                  <a:lnTo>
                    <a:pt x="338212" y="578009"/>
                  </a:lnTo>
                  <a:lnTo>
                    <a:pt x="382992" y="566986"/>
                  </a:lnTo>
                  <a:lnTo>
                    <a:pt x="424747" y="549346"/>
                  </a:lnTo>
                  <a:lnTo>
                    <a:pt x="462878" y="525689"/>
                  </a:lnTo>
                  <a:lnTo>
                    <a:pt x="496787" y="496612"/>
                  </a:lnTo>
                  <a:lnTo>
                    <a:pt x="525873" y="462716"/>
                  </a:lnTo>
                  <a:lnTo>
                    <a:pt x="549539" y="424599"/>
                  </a:lnTo>
                  <a:lnTo>
                    <a:pt x="567185" y="382860"/>
                  </a:lnTo>
                  <a:lnTo>
                    <a:pt x="578212" y="338098"/>
                  </a:lnTo>
                  <a:lnTo>
                    <a:pt x="582020" y="290912"/>
                  </a:lnTo>
                  <a:lnTo>
                    <a:pt x="578212" y="243723"/>
                  </a:lnTo>
                  <a:lnTo>
                    <a:pt x="567185" y="198959"/>
                  </a:lnTo>
                  <a:lnTo>
                    <a:pt x="549539" y="157219"/>
                  </a:lnTo>
                  <a:lnTo>
                    <a:pt x="525873" y="119100"/>
                  </a:lnTo>
                  <a:lnTo>
                    <a:pt x="496787" y="85204"/>
                  </a:lnTo>
                  <a:lnTo>
                    <a:pt x="462878" y="56127"/>
                  </a:lnTo>
                  <a:lnTo>
                    <a:pt x="424747" y="32470"/>
                  </a:lnTo>
                  <a:lnTo>
                    <a:pt x="382992" y="14830"/>
                  </a:lnTo>
                  <a:lnTo>
                    <a:pt x="338212" y="3807"/>
                  </a:lnTo>
                  <a:lnTo>
                    <a:pt x="291007" y="0"/>
                  </a:lnTo>
                  <a:close/>
                </a:path>
              </a:pathLst>
            </a:custGeom>
            <a:solidFill>
              <a:srgbClr val="F3E3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311124" y="1576755"/>
              <a:ext cx="295910" cy="548640"/>
            </a:xfrm>
            <a:custGeom>
              <a:avLst/>
              <a:gdLst/>
              <a:ahLst/>
              <a:cxnLst/>
              <a:rect l="l" t="t" r="r" b="b"/>
              <a:pathLst>
                <a:path w="295909" h="548639">
                  <a:moveTo>
                    <a:pt x="295910" y="506895"/>
                  </a:moveTo>
                  <a:lnTo>
                    <a:pt x="267436" y="467639"/>
                  </a:lnTo>
                  <a:lnTo>
                    <a:pt x="249199" y="451904"/>
                  </a:lnTo>
                  <a:lnTo>
                    <a:pt x="246672" y="449999"/>
                  </a:lnTo>
                  <a:lnTo>
                    <a:pt x="244081" y="448144"/>
                  </a:lnTo>
                  <a:lnTo>
                    <a:pt x="241452" y="446468"/>
                  </a:lnTo>
                  <a:lnTo>
                    <a:pt x="240195" y="445541"/>
                  </a:lnTo>
                  <a:lnTo>
                    <a:pt x="234873" y="442239"/>
                  </a:lnTo>
                  <a:lnTo>
                    <a:pt x="232321" y="440728"/>
                  </a:lnTo>
                  <a:lnTo>
                    <a:pt x="229298" y="439051"/>
                  </a:lnTo>
                  <a:lnTo>
                    <a:pt x="227393" y="438035"/>
                  </a:lnTo>
                  <a:lnTo>
                    <a:pt x="226047" y="437248"/>
                  </a:lnTo>
                  <a:lnTo>
                    <a:pt x="224764" y="436448"/>
                  </a:lnTo>
                  <a:lnTo>
                    <a:pt x="223545" y="435749"/>
                  </a:lnTo>
                  <a:lnTo>
                    <a:pt x="220992" y="434060"/>
                  </a:lnTo>
                  <a:lnTo>
                    <a:pt x="220535" y="433717"/>
                  </a:lnTo>
                  <a:lnTo>
                    <a:pt x="218084" y="432092"/>
                  </a:lnTo>
                  <a:lnTo>
                    <a:pt x="215760" y="430377"/>
                  </a:lnTo>
                  <a:lnTo>
                    <a:pt x="185585" y="394665"/>
                  </a:lnTo>
                  <a:lnTo>
                    <a:pt x="178993" y="379018"/>
                  </a:lnTo>
                  <a:lnTo>
                    <a:pt x="194195" y="373113"/>
                  </a:lnTo>
                  <a:lnTo>
                    <a:pt x="225767" y="347700"/>
                  </a:lnTo>
                  <a:lnTo>
                    <a:pt x="250659" y="316153"/>
                  </a:lnTo>
                  <a:lnTo>
                    <a:pt x="274688" y="257136"/>
                  </a:lnTo>
                  <a:lnTo>
                    <a:pt x="277812" y="129438"/>
                  </a:lnTo>
                  <a:lnTo>
                    <a:pt x="275780" y="106527"/>
                  </a:lnTo>
                  <a:lnTo>
                    <a:pt x="261696" y="66878"/>
                  </a:lnTo>
                  <a:lnTo>
                    <a:pt x="235699" y="33934"/>
                  </a:lnTo>
                  <a:lnTo>
                    <a:pt x="201256" y="11303"/>
                  </a:lnTo>
                  <a:lnTo>
                    <a:pt x="162915" y="825"/>
                  </a:lnTo>
                  <a:lnTo>
                    <a:pt x="148348" y="0"/>
                  </a:lnTo>
                  <a:lnTo>
                    <a:pt x="97840" y="10210"/>
                  </a:lnTo>
                  <a:lnTo>
                    <a:pt x="56718" y="37960"/>
                  </a:lnTo>
                  <a:lnTo>
                    <a:pt x="28994" y="79095"/>
                  </a:lnTo>
                  <a:lnTo>
                    <a:pt x="18821" y="129438"/>
                  </a:lnTo>
                  <a:lnTo>
                    <a:pt x="18821" y="226136"/>
                  </a:lnTo>
                  <a:lnTo>
                    <a:pt x="37338" y="301193"/>
                  </a:lnTo>
                  <a:lnTo>
                    <a:pt x="69646" y="346468"/>
                  </a:lnTo>
                  <a:lnTo>
                    <a:pt x="107657" y="376326"/>
                  </a:lnTo>
                  <a:lnTo>
                    <a:pt x="117424" y="380911"/>
                  </a:lnTo>
                  <a:lnTo>
                    <a:pt x="94195" y="418553"/>
                  </a:lnTo>
                  <a:lnTo>
                    <a:pt x="71882" y="436448"/>
                  </a:lnTo>
                  <a:lnTo>
                    <a:pt x="70599" y="437248"/>
                  </a:lnTo>
                  <a:lnTo>
                    <a:pt x="69265" y="438035"/>
                  </a:lnTo>
                  <a:lnTo>
                    <a:pt x="64274" y="440728"/>
                  </a:lnTo>
                  <a:lnTo>
                    <a:pt x="60833" y="442772"/>
                  </a:lnTo>
                  <a:lnTo>
                    <a:pt x="29413" y="467372"/>
                  </a:lnTo>
                  <a:lnTo>
                    <a:pt x="22771" y="474370"/>
                  </a:lnTo>
                  <a:lnTo>
                    <a:pt x="20637" y="476719"/>
                  </a:lnTo>
                  <a:lnTo>
                    <a:pt x="0" y="506590"/>
                  </a:lnTo>
                  <a:lnTo>
                    <a:pt x="14465" y="515569"/>
                  </a:lnTo>
                  <a:lnTo>
                    <a:pt x="56210" y="533209"/>
                  </a:lnTo>
                  <a:lnTo>
                    <a:pt x="100990" y="544233"/>
                  </a:lnTo>
                  <a:lnTo>
                    <a:pt x="148196" y="548030"/>
                  </a:lnTo>
                  <a:lnTo>
                    <a:pt x="195402" y="544233"/>
                  </a:lnTo>
                  <a:lnTo>
                    <a:pt x="240182" y="533209"/>
                  </a:lnTo>
                  <a:lnTo>
                    <a:pt x="281927" y="515569"/>
                  </a:lnTo>
                  <a:lnTo>
                    <a:pt x="295910" y="506895"/>
                  </a:lnTo>
                  <a:close/>
                </a:path>
              </a:pathLst>
            </a:custGeom>
            <a:solidFill>
              <a:srgbClr val="EBC1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311114" y="2005230"/>
              <a:ext cx="296545" cy="120014"/>
            </a:xfrm>
            <a:custGeom>
              <a:avLst/>
              <a:gdLst/>
              <a:ahLst/>
              <a:cxnLst/>
              <a:rect l="l" t="t" r="r" b="b"/>
              <a:pathLst>
                <a:path w="296545" h="120014">
                  <a:moveTo>
                    <a:pt x="83413" y="0"/>
                  </a:moveTo>
                  <a:lnTo>
                    <a:pt x="83177" y="0"/>
                  </a:lnTo>
                  <a:lnTo>
                    <a:pt x="79736" y="2826"/>
                  </a:lnTo>
                  <a:lnTo>
                    <a:pt x="75816" y="5560"/>
                  </a:lnTo>
                  <a:lnTo>
                    <a:pt x="70552" y="8742"/>
                  </a:lnTo>
                  <a:lnTo>
                    <a:pt x="69209" y="9506"/>
                  </a:lnTo>
                  <a:lnTo>
                    <a:pt x="65813" y="11381"/>
                  </a:lnTo>
                  <a:lnTo>
                    <a:pt x="64352" y="12209"/>
                  </a:lnTo>
                  <a:lnTo>
                    <a:pt x="28278" y="40028"/>
                  </a:lnTo>
                  <a:lnTo>
                    <a:pt x="22772" y="45875"/>
                  </a:lnTo>
                  <a:lnTo>
                    <a:pt x="20646" y="48227"/>
                  </a:lnTo>
                  <a:lnTo>
                    <a:pt x="0" y="78102"/>
                  </a:lnTo>
                  <a:lnTo>
                    <a:pt x="14476" y="87084"/>
                  </a:lnTo>
                  <a:lnTo>
                    <a:pt x="56229" y="104724"/>
                  </a:lnTo>
                  <a:lnTo>
                    <a:pt x="101007" y="115747"/>
                  </a:lnTo>
                  <a:lnTo>
                    <a:pt x="148207" y="119554"/>
                  </a:lnTo>
                  <a:lnTo>
                    <a:pt x="195413" y="115747"/>
                  </a:lnTo>
                  <a:lnTo>
                    <a:pt x="240192" y="104724"/>
                  </a:lnTo>
                  <a:lnTo>
                    <a:pt x="281947" y="87084"/>
                  </a:lnTo>
                  <a:lnTo>
                    <a:pt x="295925" y="78412"/>
                  </a:lnTo>
                  <a:lnTo>
                    <a:pt x="288129" y="64098"/>
                  </a:lnTo>
                  <a:lnTo>
                    <a:pt x="267451" y="39139"/>
                  </a:lnTo>
                  <a:lnTo>
                    <a:pt x="264613" y="36307"/>
                  </a:lnTo>
                  <a:lnTo>
                    <a:pt x="261697" y="33573"/>
                  </a:lnTo>
                  <a:lnTo>
                    <a:pt x="258627" y="30963"/>
                  </a:lnTo>
                  <a:lnTo>
                    <a:pt x="255609" y="28330"/>
                  </a:lnTo>
                  <a:lnTo>
                    <a:pt x="254372" y="27342"/>
                  </a:lnTo>
                  <a:lnTo>
                    <a:pt x="148207" y="27342"/>
                  </a:lnTo>
                  <a:lnTo>
                    <a:pt x="129971" y="25440"/>
                  </a:lnTo>
                  <a:lnTo>
                    <a:pt x="129763" y="25440"/>
                  </a:lnTo>
                  <a:lnTo>
                    <a:pt x="112553" y="19990"/>
                  </a:lnTo>
                  <a:lnTo>
                    <a:pt x="111876" y="19646"/>
                  </a:lnTo>
                  <a:lnTo>
                    <a:pt x="96934" y="11381"/>
                  </a:lnTo>
                  <a:lnTo>
                    <a:pt x="95895" y="10524"/>
                  </a:lnTo>
                  <a:lnTo>
                    <a:pt x="83413" y="0"/>
                  </a:lnTo>
                  <a:close/>
                </a:path>
                <a:path w="296545" h="120014">
                  <a:moveTo>
                    <a:pt x="213479" y="0"/>
                  </a:moveTo>
                  <a:lnTo>
                    <a:pt x="199921" y="11381"/>
                  </a:lnTo>
                  <a:lnTo>
                    <a:pt x="184310" y="19990"/>
                  </a:lnTo>
                  <a:lnTo>
                    <a:pt x="167030" y="25440"/>
                  </a:lnTo>
                  <a:lnTo>
                    <a:pt x="148465" y="27342"/>
                  </a:lnTo>
                  <a:lnTo>
                    <a:pt x="254372" y="27342"/>
                  </a:lnTo>
                  <a:lnTo>
                    <a:pt x="252461" y="25815"/>
                  </a:lnTo>
                  <a:lnTo>
                    <a:pt x="249185" y="23401"/>
                  </a:lnTo>
                  <a:lnTo>
                    <a:pt x="246682" y="21493"/>
                  </a:lnTo>
                  <a:lnTo>
                    <a:pt x="244102" y="19646"/>
                  </a:lnTo>
                  <a:lnTo>
                    <a:pt x="241471" y="17960"/>
                  </a:lnTo>
                  <a:lnTo>
                    <a:pt x="240181" y="17039"/>
                  </a:lnTo>
                  <a:lnTo>
                    <a:pt x="238891" y="16214"/>
                  </a:lnTo>
                  <a:lnTo>
                    <a:pt x="237575" y="15419"/>
                  </a:lnTo>
                  <a:lnTo>
                    <a:pt x="236337" y="14625"/>
                  </a:lnTo>
                  <a:lnTo>
                    <a:pt x="232338" y="12209"/>
                  </a:lnTo>
                  <a:lnTo>
                    <a:pt x="229320" y="10524"/>
                  </a:lnTo>
                  <a:lnTo>
                    <a:pt x="228958" y="10300"/>
                  </a:lnTo>
                  <a:lnTo>
                    <a:pt x="220548" y="5214"/>
                  </a:lnTo>
                  <a:lnTo>
                    <a:pt x="218123" y="3595"/>
                  </a:lnTo>
                  <a:lnTo>
                    <a:pt x="215775" y="1843"/>
                  </a:lnTo>
                  <a:lnTo>
                    <a:pt x="213479" y="0"/>
                  </a:lnTo>
                  <a:close/>
                </a:path>
              </a:pathLst>
            </a:custGeom>
            <a:solidFill>
              <a:srgbClr val="EB6C4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329955" y="1802881"/>
              <a:ext cx="259079" cy="161925"/>
            </a:xfrm>
            <a:custGeom>
              <a:avLst/>
              <a:gdLst/>
              <a:ahLst/>
              <a:cxnLst/>
              <a:rect l="l" t="t" r="r" b="b"/>
              <a:pathLst>
                <a:path w="259079" h="161925">
                  <a:moveTo>
                    <a:pt x="258981" y="0"/>
                  </a:moveTo>
                  <a:lnTo>
                    <a:pt x="223714" y="71214"/>
                  </a:lnTo>
                  <a:lnTo>
                    <a:pt x="56200" y="56119"/>
                  </a:lnTo>
                  <a:lnTo>
                    <a:pt x="20675" y="40619"/>
                  </a:lnTo>
                  <a:lnTo>
                    <a:pt x="0" y="0"/>
                  </a:lnTo>
                  <a:lnTo>
                    <a:pt x="4169" y="35667"/>
                  </a:lnTo>
                  <a:lnTo>
                    <a:pt x="18513" y="75062"/>
                  </a:lnTo>
                  <a:lnTo>
                    <a:pt x="50826" y="120341"/>
                  </a:lnTo>
                  <a:lnTo>
                    <a:pt x="88831" y="150191"/>
                  </a:lnTo>
                  <a:lnTo>
                    <a:pt x="137622" y="161639"/>
                  </a:lnTo>
                  <a:lnTo>
                    <a:pt x="175366" y="146978"/>
                  </a:lnTo>
                  <a:lnTo>
                    <a:pt x="206944" y="121572"/>
                  </a:lnTo>
                  <a:lnTo>
                    <a:pt x="231834" y="90027"/>
                  </a:lnTo>
                  <a:lnTo>
                    <a:pt x="253615" y="40542"/>
                  </a:lnTo>
                  <a:lnTo>
                    <a:pt x="258981" y="0"/>
                  </a:lnTo>
                  <a:close/>
                </a:path>
              </a:pathLst>
            </a:custGeom>
            <a:solidFill>
              <a:srgbClr val="533D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2" name="object 7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29984" y="1766078"/>
              <a:ext cx="258978" cy="136757"/>
            </a:xfrm>
            <a:prstGeom prst="rect">
              <a:avLst/>
            </a:prstGeom>
          </p:spPr>
        </p:pic>
        <p:sp>
          <p:nvSpPr>
            <p:cNvPr id="73" name="object 73"/>
            <p:cNvSpPr/>
            <p:nvPr/>
          </p:nvSpPr>
          <p:spPr>
            <a:xfrm>
              <a:off x="329953" y="1576753"/>
              <a:ext cx="259079" cy="186690"/>
            </a:xfrm>
            <a:custGeom>
              <a:avLst/>
              <a:gdLst/>
              <a:ahLst/>
              <a:cxnLst/>
              <a:rect l="l" t="t" r="r" b="b"/>
              <a:pathLst>
                <a:path w="259079" h="186689">
                  <a:moveTo>
                    <a:pt x="129498" y="0"/>
                  </a:moveTo>
                  <a:lnTo>
                    <a:pt x="79011" y="10211"/>
                  </a:lnTo>
                  <a:lnTo>
                    <a:pt x="37889" y="37959"/>
                  </a:lnTo>
                  <a:lnTo>
                    <a:pt x="10165" y="79088"/>
                  </a:lnTo>
                  <a:lnTo>
                    <a:pt x="0" y="129440"/>
                  </a:lnTo>
                  <a:lnTo>
                    <a:pt x="0" y="186514"/>
                  </a:lnTo>
                  <a:lnTo>
                    <a:pt x="4496" y="167413"/>
                  </a:lnTo>
                  <a:lnTo>
                    <a:pt x="10640" y="150794"/>
                  </a:lnTo>
                  <a:lnTo>
                    <a:pt x="28860" y="121269"/>
                  </a:lnTo>
                  <a:lnTo>
                    <a:pt x="36013" y="106551"/>
                  </a:lnTo>
                  <a:lnTo>
                    <a:pt x="46827" y="95200"/>
                  </a:lnTo>
                  <a:lnTo>
                    <a:pt x="66824" y="90652"/>
                  </a:lnTo>
                  <a:lnTo>
                    <a:pt x="80771" y="91962"/>
                  </a:lnTo>
                  <a:lnTo>
                    <a:pt x="92171" y="94843"/>
                  </a:lnTo>
                  <a:lnTo>
                    <a:pt x="106527" y="97724"/>
                  </a:lnTo>
                  <a:lnTo>
                    <a:pt x="129498" y="99034"/>
                  </a:lnTo>
                  <a:lnTo>
                    <a:pt x="152360" y="97724"/>
                  </a:lnTo>
                  <a:lnTo>
                    <a:pt x="166716" y="94843"/>
                  </a:lnTo>
                  <a:lnTo>
                    <a:pt x="178118" y="91962"/>
                  </a:lnTo>
                  <a:lnTo>
                    <a:pt x="192061" y="90652"/>
                  </a:lnTo>
                  <a:lnTo>
                    <a:pt x="212060" y="95200"/>
                  </a:lnTo>
                  <a:lnTo>
                    <a:pt x="222875" y="106551"/>
                  </a:lnTo>
                  <a:lnTo>
                    <a:pt x="230028" y="121269"/>
                  </a:lnTo>
                  <a:lnTo>
                    <a:pt x="248247" y="150794"/>
                  </a:lnTo>
                  <a:lnTo>
                    <a:pt x="254388" y="167413"/>
                  </a:lnTo>
                  <a:lnTo>
                    <a:pt x="258880" y="186514"/>
                  </a:lnTo>
                  <a:lnTo>
                    <a:pt x="258880" y="129440"/>
                  </a:lnTo>
                  <a:lnTo>
                    <a:pt x="248714" y="79088"/>
                  </a:lnTo>
                  <a:lnTo>
                    <a:pt x="220988" y="37959"/>
                  </a:lnTo>
                  <a:lnTo>
                    <a:pt x="179863" y="10211"/>
                  </a:lnTo>
                  <a:lnTo>
                    <a:pt x="129498" y="0"/>
                  </a:lnTo>
                  <a:close/>
                </a:path>
              </a:pathLst>
            </a:custGeom>
            <a:solidFill>
              <a:srgbClr val="533D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373863" y="2005130"/>
              <a:ext cx="171450" cy="51435"/>
            </a:xfrm>
            <a:custGeom>
              <a:avLst/>
              <a:gdLst/>
              <a:ahLst/>
              <a:cxnLst/>
              <a:rect l="l" t="t" r="r" b="b"/>
              <a:pathLst>
                <a:path w="171450" h="51435">
                  <a:moveTo>
                    <a:pt x="150731" y="98"/>
                  </a:moveTo>
                  <a:lnTo>
                    <a:pt x="137173" y="11479"/>
                  </a:lnTo>
                  <a:lnTo>
                    <a:pt x="121562" y="20088"/>
                  </a:lnTo>
                  <a:lnTo>
                    <a:pt x="104281" y="25538"/>
                  </a:lnTo>
                  <a:lnTo>
                    <a:pt x="85717" y="27440"/>
                  </a:lnTo>
                  <a:lnTo>
                    <a:pt x="66912" y="25505"/>
                  </a:lnTo>
                  <a:lnTo>
                    <a:pt x="49674" y="20047"/>
                  </a:lnTo>
                  <a:lnTo>
                    <a:pt x="34116" y="11442"/>
                  </a:lnTo>
                  <a:lnTo>
                    <a:pt x="20546" y="0"/>
                  </a:lnTo>
                  <a:lnTo>
                    <a:pt x="16986" y="2924"/>
                  </a:lnTo>
                  <a:lnTo>
                    <a:pt x="13167" y="5596"/>
                  </a:lnTo>
                  <a:lnTo>
                    <a:pt x="0" y="13263"/>
                  </a:lnTo>
                  <a:lnTo>
                    <a:pt x="3340" y="16693"/>
                  </a:lnTo>
                  <a:lnTo>
                    <a:pt x="20931" y="31442"/>
                  </a:lnTo>
                  <a:lnTo>
                    <a:pt x="40806" y="42255"/>
                  </a:lnTo>
                  <a:lnTo>
                    <a:pt x="62491" y="48920"/>
                  </a:lnTo>
                  <a:lnTo>
                    <a:pt x="85511" y="51221"/>
                  </a:lnTo>
                  <a:lnTo>
                    <a:pt x="108375" y="48961"/>
                  </a:lnTo>
                  <a:lnTo>
                    <a:pt x="130004" y="42322"/>
                  </a:lnTo>
                  <a:lnTo>
                    <a:pt x="149897" y="31516"/>
                  </a:lnTo>
                  <a:lnTo>
                    <a:pt x="167552" y="16755"/>
                  </a:lnTo>
                  <a:lnTo>
                    <a:pt x="171035" y="13194"/>
                  </a:lnTo>
                  <a:lnTo>
                    <a:pt x="150731" y="98"/>
                  </a:lnTo>
                  <a:close/>
                </a:path>
              </a:pathLst>
            </a:custGeom>
            <a:solidFill>
              <a:srgbClr val="C346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5" name="object 75"/>
          <p:cNvGrpSpPr/>
          <p:nvPr/>
        </p:nvGrpSpPr>
        <p:grpSpPr>
          <a:xfrm>
            <a:off x="6748526" y="210565"/>
            <a:ext cx="4762500" cy="434340"/>
            <a:chOff x="6748526" y="210565"/>
            <a:chExt cx="4762500" cy="434340"/>
          </a:xfrm>
        </p:grpSpPr>
        <p:sp>
          <p:nvSpPr>
            <p:cNvPr id="76" name="object 76"/>
            <p:cNvSpPr/>
            <p:nvPr/>
          </p:nvSpPr>
          <p:spPr>
            <a:xfrm>
              <a:off x="6761226" y="223265"/>
              <a:ext cx="4737100" cy="407034"/>
            </a:xfrm>
            <a:custGeom>
              <a:avLst/>
              <a:gdLst/>
              <a:ahLst/>
              <a:cxnLst/>
              <a:rect l="l" t="t" r="r" b="b"/>
              <a:pathLst>
                <a:path w="4737100" h="407034">
                  <a:moveTo>
                    <a:pt x="0" y="67817"/>
                  </a:moveTo>
                  <a:lnTo>
                    <a:pt x="5328" y="41415"/>
                  </a:lnTo>
                  <a:lnTo>
                    <a:pt x="19859" y="19859"/>
                  </a:lnTo>
                  <a:lnTo>
                    <a:pt x="41415" y="5328"/>
                  </a:lnTo>
                  <a:lnTo>
                    <a:pt x="67818" y="0"/>
                  </a:lnTo>
                  <a:lnTo>
                    <a:pt x="4668774" y="0"/>
                  </a:lnTo>
                  <a:lnTo>
                    <a:pt x="4695176" y="5328"/>
                  </a:lnTo>
                  <a:lnTo>
                    <a:pt x="4716732" y="19859"/>
                  </a:lnTo>
                  <a:lnTo>
                    <a:pt x="4731263" y="41415"/>
                  </a:lnTo>
                  <a:lnTo>
                    <a:pt x="4736592" y="67817"/>
                  </a:lnTo>
                  <a:lnTo>
                    <a:pt x="4736592" y="339089"/>
                  </a:lnTo>
                  <a:lnTo>
                    <a:pt x="4731263" y="365492"/>
                  </a:lnTo>
                  <a:lnTo>
                    <a:pt x="4716732" y="387048"/>
                  </a:lnTo>
                  <a:lnTo>
                    <a:pt x="4695176" y="401579"/>
                  </a:lnTo>
                  <a:lnTo>
                    <a:pt x="4668774" y="406907"/>
                  </a:lnTo>
                  <a:lnTo>
                    <a:pt x="67818" y="406907"/>
                  </a:lnTo>
                  <a:lnTo>
                    <a:pt x="41415" y="401579"/>
                  </a:lnTo>
                  <a:lnTo>
                    <a:pt x="19859" y="387048"/>
                  </a:lnTo>
                  <a:lnTo>
                    <a:pt x="5328" y="365492"/>
                  </a:lnTo>
                  <a:lnTo>
                    <a:pt x="0" y="339089"/>
                  </a:lnTo>
                  <a:lnTo>
                    <a:pt x="0" y="67817"/>
                  </a:lnTo>
                  <a:close/>
                </a:path>
              </a:pathLst>
            </a:custGeom>
            <a:ln w="25400">
              <a:solidFill>
                <a:srgbClr val="4F81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7" name="object 7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796527" y="266649"/>
              <a:ext cx="1671827" cy="365810"/>
            </a:xfrm>
            <a:prstGeom prst="rect">
              <a:avLst/>
            </a:prstGeom>
          </p:spPr>
        </p:pic>
        <p:pic>
          <p:nvPicPr>
            <p:cNvPr id="78" name="object 7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827008" y="275818"/>
              <a:ext cx="1051585" cy="368833"/>
            </a:xfrm>
            <a:prstGeom prst="rect">
              <a:avLst/>
            </a:prstGeom>
          </p:spPr>
        </p:pic>
        <p:sp>
          <p:nvSpPr>
            <p:cNvPr id="79" name="object 79"/>
            <p:cNvSpPr/>
            <p:nvPr/>
          </p:nvSpPr>
          <p:spPr>
            <a:xfrm>
              <a:off x="8822436" y="292607"/>
              <a:ext cx="1569720" cy="264160"/>
            </a:xfrm>
            <a:custGeom>
              <a:avLst/>
              <a:gdLst/>
              <a:ahLst/>
              <a:cxnLst/>
              <a:rect l="l" t="t" r="r" b="b"/>
              <a:pathLst>
                <a:path w="1569720" h="264159">
                  <a:moveTo>
                    <a:pt x="1525397" y="0"/>
                  </a:moveTo>
                  <a:lnTo>
                    <a:pt x="0" y="0"/>
                  </a:lnTo>
                  <a:lnTo>
                    <a:pt x="0" y="263652"/>
                  </a:lnTo>
                  <a:lnTo>
                    <a:pt x="1525397" y="263652"/>
                  </a:lnTo>
                  <a:lnTo>
                    <a:pt x="1569720" y="131826"/>
                  </a:lnTo>
                  <a:lnTo>
                    <a:pt x="1525397" y="0"/>
                  </a:lnTo>
                  <a:close/>
                </a:path>
              </a:pathLst>
            </a:custGeom>
            <a:solidFill>
              <a:srgbClr val="006F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0" name="object 80"/>
          <p:cNvSpPr txBox="1"/>
          <p:nvPr/>
        </p:nvSpPr>
        <p:spPr>
          <a:xfrm>
            <a:off x="8918575" y="324688"/>
            <a:ext cx="82169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10" dirty="0">
                <a:solidFill>
                  <a:srgbClr val="FFFFFF"/>
                </a:solidFill>
                <a:latin typeface="Arial"/>
                <a:cs typeface="Arial"/>
              </a:rPr>
              <a:t>Development</a:t>
            </a:r>
            <a:endParaRPr sz="1000">
              <a:latin typeface="Arial"/>
              <a:cs typeface="Arial"/>
            </a:endParaRPr>
          </a:p>
        </p:txBody>
      </p:sp>
      <p:sp>
        <p:nvSpPr>
          <p:cNvPr id="81" name="object 81"/>
          <p:cNvSpPr/>
          <p:nvPr/>
        </p:nvSpPr>
        <p:spPr>
          <a:xfrm>
            <a:off x="7618476" y="292608"/>
            <a:ext cx="1152525" cy="268605"/>
          </a:xfrm>
          <a:custGeom>
            <a:avLst/>
            <a:gdLst/>
            <a:ahLst/>
            <a:cxnLst/>
            <a:rect l="l" t="t" r="r" b="b"/>
            <a:pathLst>
              <a:path w="1152525" h="268605">
                <a:moveTo>
                  <a:pt x="1102741" y="0"/>
                </a:moveTo>
                <a:lnTo>
                  <a:pt x="0" y="0"/>
                </a:lnTo>
                <a:lnTo>
                  <a:pt x="0" y="268224"/>
                </a:lnTo>
                <a:lnTo>
                  <a:pt x="1102741" y="268224"/>
                </a:lnTo>
                <a:lnTo>
                  <a:pt x="1152144" y="134112"/>
                </a:lnTo>
                <a:lnTo>
                  <a:pt x="1102741" y="0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 txBox="1"/>
          <p:nvPr/>
        </p:nvSpPr>
        <p:spPr>
          <a:xfrm>
            <a:off x="7713980" y="327405"/>
            <a:ext cx="49784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dirty="0">
                <a:solidFill>
                  <a:srgbClr val="FFFFFF"/>
                </a:solidFill>
                <a:latin typeface="Arial"/>
                <a:cs typeface="Arial"/>
              </a:rPr>
              <a:t>Sprint</a:t>
            </a:r>
            <a:r>
              <a:rPr sz="1000" b="1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b="1" spc="-50" dirty="0">
                <a:solidFill>
                  <a:srgbClr val="FFFFFF"/>
                </a:solidFill>
                <a:latin typeface="Arial"/>
                <a:cs typeface="Arial"/>
              </a:rPr>
              <a:t>0</a:t>
            </a:r>
            <a:endParaRPr sz="1000">
              <a:latin typeface="Arial"/>
              <a:cs typeface="Arial"/>
            </a:endParaRPr>
          </a:p>
        </p:txBody>
      </p:sp>
      <p:sp>
        <p:nvSpPr>
          <p:cNvPr id="83" name="object 83"/>
          <p:cNvSpPr/>
          <p:nvPr/>
        </p:nvSpPr>
        <p:spPr>
          <a:xfrm>
            <a:off x="10443971" y="291084"/>
            <a:ext cx="981710" cy="268605"/>
          </a:xfrm>
          <a:custGeom>
            <a:avLst/>
            <a:gdLst/>
            <a:ahLst/>
            <a:cxnLst/>
            <a:rect l="l" t="t" r="r" b="b"/>
            <a:pathLst>
              <a:path w="981709" h="268605">
                <a:moveTo>
                  <a:pt x="932052" y="0"/>
                </a:moveTo>
                <a:lnTo>
                  <a:pt x="0" y="0"/>
                </a:lnTo>
                <a:lnTo>
                  <a:pt x="0" y="268224"/>
                </a:lnTo>
                <a:lnTo>
                  <a:pt x="932052" y="268224"/>
                </a:lnTo>
                <a:lnTo>
                  <a:pt x="981455" y="134112"/>
                </a:lnTo>
                <a:lnTo>
                  <a:pt x="932052" y="0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 txBox="1"/>
          <p:nvPr/>
        </p:nvSpPr>
        <p:spPr>
          <a:xfrm>
            <a:off x="10540745" y="325881"/>
            <a:ext cx="39941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10" dirty="0">
                <a:solidFill>
                  <a:srgbClr val="FFFFFF"/>
                </a:solidFill>
                <a:latin typeface="Arial"/>
                <a:cs typeface="Arial"/>
              </a:rPr>
              <a:t>Indus.</a:t>
            </a:r>
            <a:endParaRPr sz="1000">
              <a:latin typeface="Arial"/>
              <a:cs typeface="Arial"/>
            </a:endParaRPr>
          </a:p>
        </p:txBody>
      </p:sp>
      <p:sp>
        <p:nvSpPr>
          <p:cNvPr id="85" name="object 85"/>
          <p:cNvSpPr/>
          <p:nvPr/>
        </p:nvSpPr>
        <p:spPr>
          <a:xfrm>
            <a:off x="6832092" y="292608"/>
            <a:ext cx="741045" cy="268605"/>
          </a:xfrm>
          <a:custGeom>
            <a:avLst/>
            <a:gdLst/>
            <a:ahLst/>
            <a:cxnLst/>
            <a:rect l="l" t="t" r="r" b="b"/>
            <a:pathLst>
              <a:path w="741045" h="268605">
                <a:moveTo>
                  <a:pt x="691260" y="0"/>
                </a:moveTo>
                <a:lnTo>
                  <a:pt x="0" y="0"/>
                </a:lnTo>
                <a:lnTo>
                  <a:pt x="0" y="268224"/>
                </a:lnTo>
                <a:lnTo>
                  <a:pt x="691260" y="268224"/>
                </a:lnTo>
                <a:lnTo>
                  <a:pt x="740663" y="134112"/>
                </a:lnTo>
                <a:lnTo>
                  <a:pt x="691260" y="0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 txBox="1"/>
          <p:nvPr/>
        </p:nvSpPr>
        <p:spPr>
          <a:xfrm>
            <a:off x="6856856" y="327152"/>
            <a:ext cx="51117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10" dirty="0">
                <a:solidFill>
                  <a:srgbClr val="FFFFFF"/>
                </a:solidFill>
                <a:latin typeface="Arial"/>
                <a:cs typeface="Arial"/>
              </a:rPr>
              <a:t>Ideation</a:t>
            </a:r>
            <a:endParaRPr sz="1000">
              <a:latin typeface="Arial"/>
              <a:cs typeface="Arial"/>
            </a:endParaRPr>
          </a:p>
        </p:txBody>
      </p:sp>
      <p:sp>
        <p:nvSpPr>
          <p:cNvPr id="87" name="object 8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553845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z="1300" spc="-25" dirty="0">
                <a:solidFill>
                  <a:srgbClr val="00396F"/>
                </a:solidFill>
                <a:latin typeface="Arial MT"/>
                <a:cs typeface="Arial MT"/>
              </a:rPr>
              <a:t>16</a:t>
            </a:fld>
            <a:endParaRPr sz="13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96620" y="1551305"/>
            <a:ext cx="2552700" cy="0"/>
          </a:xfrm>
          <a:custGeom>
            <a:avLst/>
            <a:gdLst/>
            <a:ahLst/>
            <a:cxnLst/>
            <a:rect l="l" t="t" r="r" b="b"/>
            <a:pathLst>
              <a:path w="2552700">
                <a:moveTo>
                  <a:pt x="0" y="0"/>
                </a:moveTo>
                <a:lnTo>
                  <a:pt x="2552319" y="0"/>
                </a:lnTo>
              </a:path>
            </a:pathLst>
          </a:custGeom>
          <a:ln w="53848">
            <a:solidFill>
              <a:srgbClr val="497D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274564" y="1551305"/>
            <a:ext cx="2395855" cy="0"/>
          </a:xfrm>
          <a:custGeom>
            <a:avLst/>
            <a:gdLst/>
            <a:ahLst/>
            <a:cxnLst/>
            <a:rect l="l" t="t" r="r" b="b"/>
            <a:pathLst>
              <a:path w="2395854">
                <a:moveTo>
                  <a:pt x="0" y="0"/>
                </a:moveTo>
                <a:lnTo>
                  <a:pt x="2395728" y="0"/>
                </a:lnTo>
              </a:path>
            </a:pathLst>
          </a:custGeom>
          <a:ln w="53848">
            <a:solidFill>
              <a:srgbClr val="497D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427726" y="3230117"/>
            <a:ext cx="2232660" cy="2087880"/>
          </a:xfrm>
          <a:custGeom>
            <a:avLst/>
            <a:gdLst/>
            <a:ahLst/>
            <a:cxnLst/>
            <a:rect l="l" t="t" r="r" b="b"/>
            <a:pathLst>
              <a:path w="2232659" h="2087879">
                <a:moveTo>
                  <a:pt x="0" y="81280"/>
                </a:moveTo>
                <a:lnTo>
                  <a:pt x="6377" y="49613"/>
                </a:lnTo>
                <a:lnTo>
                  <a:pt x="23780" y="23780"/>
                </a:lnTo>
                <a:lnTo>
                  <a:pt x="49613" y="6377"/>
                </a:lnTo>
                <a:lnTo>
                  <a:pt x="81279" y="0"/>
                </a:lnTo>
                <a:lnTo>
                  <a:pt x="2151379" y="0"/>
                </a:lnTo>
                <a:lnTo>
                  <a:pt x="2183046" y="6377"/>
                </a:lnTo>
                <a:lnTo>
                  <a:pt x="2208879" y="23780"/>
                </a:lnTo>
                <a:lnTo>
                  <a:pt x="2226282" y="49613"/>
                </a:lnTo>
                <a:lnTo>
                  <a:pt x="2232659" y="81280"/>
                </a:lnTo>
                <a:lnTo>
                  <a:pt x="2232659" y="2006600"/>
                </a:lnTo>
                <a:lnTo>
                  <a:pt x="2226282" y="2038266"/>
                </a:lnTo>
                <a:lnTo>
                  <a:pt x="2208879" y="2064099"/>
                </a:lnTo>
                <a:lnTo>
                  <a:pt x="2183046" y="2081502"/>
                </a:lnTo>
                <a:lnTo>
                  <a:pt x="2151379" y="2087880"/>
                </a:lnTo>
                <a:lnTo>
                  <a:pt x="81279" y="2087880"/>
                </a:lnTo>
                <a:lnTo>
                  <a:pt x="49613" y="2081502"/>
                </a:lnTo>
                <a:lnTo>
                  <a:pt x="23780" y="2064099"/>
                </a:lnTo>
                <a:lnTo>
                  <a:pt x="6377" y="2038266"/>
                </a:lnTo>
                <a:lnTo>
                  <a:pt x="0" y="2006600"/>
                </a:lnTo>
                <a:lnTo>
                  <a:pt x="0" y="81280"/>
                </a:lnTo>
                <a:close/>
              </a:path>
            </a:pathLst>
          </a:custGeom>
          <a:ln w="25400">
            <a:solidFill>
              <a:srgbClr val="C0504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474589" y="3343427"/>
            <a:ext cx="1924050" cy="1656714"/>
          </a:xfrm>
          <a:prstGeom prst="rect">
            <a:avLst/>
          </a:prstGeom>
        </p:spPr>
        <p:txBody>
          <a:bodyPr vert="horz" wrap="square" lIns="0" tIns="50165" rIns="0" bIns="0" rtlCol="0">
            <a:spAutoFit/>
          </a:bodyPr>
          <a:lstStyle/>
          <a:p>
            <a:pPr marL="118745" indent="-106045">
              <a:lnSpc>
                <a:spcPct val="100000"/>
              </a:lnSpc>
              <a:spcBef>
                <a:spcPts val="395"/>
              </a:spcBef>
              <a:buFont typeface="Arial MT"/>
              <a:buChar char="•"/>
              <a:tabLst>
                <a:tab pos="118745" algn="l"/>
              </a:tabLst>
            </a:pPr>
            <a:r>
              <a:rPr sz="1050" dirty="0">
                <a:latin typeface="Arial MT"/>
                <a:cs typeface="Arial MT"/>
              </a:rPr>
              <a:t>Builds</a:t>
            </a:r>
            <a:r>
              <a:rPr sz="1050" spc="-30" dirty="0">
                <a:latin typeface="Arial MT"/>
                <a:cs typeface="Arial MT"/>
              </a:rPr>
              <a:t> </a:t>
            </a:r>
            <a:r>
              <a:rPr sz="1050" b="1" spc="-10" dirty="0">
                <a:latin typeface="Arial"/>
                <a:cs typeface="Arial"/>
              </a:rPr>
              <a:t>features</a:t>
            </a:r>
            <a:endParaRPr sz="1050">
              <a:latin typeface="Arial"/>
              <a:cs typeface="Arial"/>
            </a:endParaRPr>
          </a:p>
          <a:p>
            <a:pPr marL="118745" indent="-106045">
              <a:lnSpc>
                <a:spcPct val="100000"/>
              </a:lnSpc>
              <a:spcBef>
                <a:spcPts val="300"/>
              </a:spcBef>
              <a:buChar char="•"/>
              <a:tabLst>
                <a:tab pos="118745" algn="l"/>
              </a:tabLst>
            </a:pPr>
            <a:r>
              <a:rPr sz="1050" dirty="0">
                <a:latin typeface="Arial MT"/>
                <a:cs typeface="Arial MT"/>
              </a:rPr>
              <a:t>Expands</a:t>
            </a:r>
            <a:r>
              <a:rPr sz="1050" spc="-45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the</a:t>
            </a:r>
            <a:r>
              <a:rPr sz="1050" spc="-35" dirty="0">
                <a:latin typeface="Arial MT"/>
                <a:cs typeface="Arial MT"/>
              </a:rPr>
              <a:t> </a:t>
            </a:r>
            <a:r>
              <a:rPr sz="1050" b="1" spc="-10" dirty="0">
                <a:latin typeface="Arial"/>
                <a:cs typeface="Arial"/>
              </a:rPr>
              <a:t>model</a:t>
            </a:r>
            <a:endParaRPr sz="1050">
              <a:latin typeface="Arial"/>
              <a:cs typeface="Arial"/>
            </a:endParaRPr>
          </a:p>
          <a:p>
            <a:pPr marL="118745" indent="-106045">
              <a:lnSpc>
                <a:spcPct val="100000"/>
              </a:lnSpc>
              <a:spcBef>
                <a:spcPts val="300"/>
              </a:spcBef>
              <a:buChar char="•"/>
              <a:tabLst>
                <a:tab pos="118745" algn="l"/>
              </a:tabLst>
            </a:pPr>
            <a:r>
              <a:rPr sz="1050" dirty="0">
                <a:latin typeface="Arial MT"/>
                <a:cs typeface="Arial MT"/>
              </a:rPr>
              <a:t>Builds</a:t>
            </a:r>
            <a:r>
              <a:rPr sz="1050" spc="-30" dirty="0">
                <a:latin typeface="Arial MT"/>
                <a:cs typeface="Arial MT"/>
              </a:rPr>
              <a:t> </a:t>
            </a:r>
            <a:r>
              <a:rPr sz="1050" spc="-10" dirty="0">
                <a:latin typeface="Arial MT"/>
                <a:cs typeface="Arial MT"/>
              </a:rPr>
              <a:t>explainability</a:t>
            </a:r>
            <a:endParaRPr sz="1050">
              <a:latin typeface="Arial MT"/>
              <a:cs typeface="Arial MT"/>
            </a:endParaRPr>
          </a:p>
          <a:p>
            <a:pPr marL="118110" marR="56515" indent="-106045">
              <a:lnSpc>
                <a:spcPct val="100000"/>
              </a:lnSpc>
              <a:spcBef>
                <a:spcPts val="300"/>
              </a:spcBef>
              <a:buChar char="•"/>
              <a:tabLst>
                <a:tab pos="120650" algn="l"/>
              </a:tabLst>
            </a:pPr>
            <a:r>
              <a:rPr sz="1050" dirty="0">
                <a:latin typeface="Arial MT"/>
                <a:cs typeface="Arial MT"/>
              </a:rPr>
              <a:t>Defines</a:t>
            </a:r>
            <a:r>
              <a:rPr sz="1050" spc="-45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with</a:t>
            </a:r>
            <a:r>
              <a:rPr sz="1050" spc="-25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the</a:t>
            </a:r>
            <a:r>
              <a:rPr sz="1050" spc="-25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business</a:t>
            </a:r>
            <a:r>
              <a:rPr sz="1050" spc="-30" dirty="0">
                <a:latin typeface="Arial MT"/>
                <a:cs typeface="Arial MT"/>
              </a:rPr>
              <a:t> </a:t>
            </a:r>
            <a:r>
              <a:rPr sz="1050" spc="-25" dirty="0">
                <a:latin typeface="Arial MT"/>
                <a:cs typeface="Arial MT"/>
              </a:rPr>
              <a:t>the 	</a:t>
            </a:r>
            <a:r>
              <a:rPr sz="1050" b="1" dirty="0">
                <a:latin typeface="Arial"/>
                <a:cs typeface="Arial"/>
              </a:rPr>
              <a:t>metrics</a:t>
            </a:r>
            <a:r>
              <a:rPr sz="1050" b="1" spc="-35" dirty="0">
                <a:latin typeface="Arial"/>
                <a:cs typeface="Arial"/>
              </a:rPr>
              <a:t> </a:t>
            </a:r>
            <a:r>
              <a:rPr sz="1050" b="1" dirty="0">
                <a:latin typeface="Arial"/>
                <a:cs typeface="Arial"/>
              </a:rPr>
              <a:t>for</a:t>
            </a:r>
            <a:r>
              <a:rPr sz="1050" b="1" spc="-35" dirty="0">
                <a:latin typeface="Arial"/>
                <a:cs typeface="Arial"/>
              </a:rPr>
              <a:t> </a:t>
            </a:r>
            <a:r>
              <a:rPr sz="1050" b="1" dirty="0">
                <a:latin typeface="Arial"/>
                <a:cs typeface="Arial"/>
              </a:rPr>
              <a:t>evaluating</a:t>
            </a:r>
            <a:r>
              <a:rPr sz="1050" b="1" spc="-50" dirty="0">
                <a:latin typeface="Arial"/>
                <a:cs typeface="Arial"/>
              </a:rPr>
              <a:t> </a:t>
            </a:r>
            <a:r>
              <a:rPr sz="1050" spc="-25" dirty="0">
                <a:latin typeface="Arial MT"/>
                <a:cs typeface="Arial MT"/>
              </a:rPr>
              <a:t>the 	</a:t>
            </a:r>
            <a:r>
              <a:rPr sz="1050" spc="-20" dirty="0">
                <a:latin typeface="Arial MT"/>
                <a:cs typeface="Arial MT"/>
              </a:rPr>
              <a:t>model</a:t>
            </a:r>
            <a:endParaRPr sz="1050">
              <a:latin typeface="Arial MT"/>
              <a:cs typeface="Arial MT"/>
            </a:endParaRPr>
          </a:p>
          <a:p>
            <a:pPr marL="118110" marR="5080" indent="-106045">
              <a:lnSpc>
                <a:spcPct val="100000"/>
              </a:lnSpc>
              <a:spcBef>
                <a:spcPts val="305"/>
              </a:spcBef>
              <a:buChar char="•"/>
              <a:tabLst>
                <a:tab pos="120650" algn="l"/>
              </a:tabLst>
            </a:pPr>
            <a:r>
              <a:rPr sz="1050" dirty="0">
                <a:latin typeface="Arial MT"/>
                <a:cs typeface="Arial MT"/>
              </a:rPr>
              <a:t>Builds</a:t>
            </a:r>
            <a:r>
              <a:rPr sz="1050" spc="-25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complex</a:t>
            </a:r>
            <a:r>
              <a:rPr sz="1050" spc="-40" dirty="0">
                <a:latin typeface="Arial MT"/>
                <a:cs typeface="Arial MT"/>
              </a:rPr>
              <a:t> </a:t>
            </a:r>
            <a:r>
              <a:rPr sz="1050" spc="-10" dirty="0">
                <a:latin typeface="Arial MT"/>
                <a:cs typeface="Arial MT"/>
              </a:rPr>
              <a:t>visualizations 	</a:t>
            </a:r>
            <a:r>
              <a:rPr sz="1050" dirty="0">
                <a:latin typeface="Arial MT"/>
                <a:cs typeface="Arial MT"/>
              </a:rPr>
              <a:t>(e.g.</a:t>
            </a:r>
            <a:r>
              <a:rPr sz="1050" spc="-25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distance</a:t>
            </a:r>
            <a:r>
              <a:rPr sz="1050" spc="-25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graphs</a:t>
            </a:r>
            <a:r>
              <a:rPr sz="1050" spc="-25" dirty="0">
                <a:latin typeface="Arial MT"/>
                <a:cs typeface="Arial MT"/>
              </a:rPr>
              <a:t> </a:t>
            </a:r>
            <a:r>
              <a:rPr sz="1050" spc="-10" dirty="0">
                <a:latin typeface="Arial MT"/>
                <a:cs typeface="Arial MT"/>
              </a:rPr>
              <a:t>between 	</a:t>
            </a:r>
            <a:r>
              <a:rPr sz="1050" dirty="0">
                <a:latin typeface="Arial MT"/>
                <a:cs typeface="Arial MT"/>
              </a:rPr>
              <a:t>business</a:t>
            </a:r>
            <a:r>
              <a:rPr sz="1050" spc="-45" dirty="0">
                <a:latin typeface="Arial MT"/>
                <a:cs typeface="Arial MT"/>
              </a:rPr>
              <a:t> </a:t>
            </a:r>
            <a:r>
              <a:rPr sz="1050" spc="-10" dirty="0">
                <a:latin typeface="Arial MT"/>
                <a:cs typeface="Arial MT"/>
              </a:rPr>
              <a:t>objects)</a:t>
            </a:r>
            <a:endParaRPr sz="1050">
              <a:latin typeface="Arial MT"/>
              <a:cs typeface="Arial MT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13766" y="3230117"/>
            <a:ext cx="2232660" cy="2087880"/>
          </a:xfrm>
          <a:custGeom>
            <a:avLst/>
            <a:gdLst/>
            <a:ahLst/>
            <a:cxnLst/>
            <a:rect l="l" t="t" r="r" b="b"/>
            <a:pathLst>
              <a:path w="2232660" h="2087879">
                <a:moveTo>
                  <a:pt x="0" y="81280"/>
                </a:moveTo>
                <a:lnTo>
                  <a:pt x="6384" y="49613"/>
                </a:lnTo>
                <a:lnTo>
                  <a:pt x="23795" y="23780"/>
                </a:lnTo>
                <a:lnTo>
                  <a:pt x="49618" y="6377"/>
                </a:lnTo>
                <a:lnTo>
                  <a:pt x="81241" y="0"/>
                </a:lnTo>
                <a:lnTo>
                  <a:pt x="2151379" y="0"/>
                </a:lnTo>
                <a:lnTo>
                  <a:pt x="2183046" y="6377"/>
                </a:lnTo>
                <a:lnTo>
                  <a:pt x="2208879" y="23780"/>
                </a:lnTo>
                <a:lnTo>
                  <a:pt x="2226282" y="49613"/>
                </a:lnTo>
                <a:lnTo>
                  <a:pt x="2232660" y="81280"/>
                </a:lnTo>
                <a:lnTo>
                  <a:pt x="2232660" y="2006600"/>
                </a:lnTo>
                <a:lnTo>
                  <a:pt x="2226282" y="2038266"/>
                </a:lnTo>
                <a:lnTo>
                  <a:pt x="2208879" y="2064099"/>
                </a:lnTo>
                <a:lnTo>
                  <a:pt x="2183046" y="2081502"/>
                </a:lnTo>
                <a:lnTo>
                  <a:pt x="2151379" y="2087880"/>
                </a:lnTo>
                <a:lnTo>
                  <a:pt x="81241" y="2087880"/>
                </a:lnTo>
                <a:lnTo>
                  <a:pt x="49618" y="2081502"/>
                </a:lnTo>
                <a:lnTo>
                  <a:pt x="23795" y="2064099"/>
                </a:lnTo>
                <a:lnTo>
                  <a:pt x="6384" y="2038266"/>
                </a:lnTo>
                <a:lnTo>
                  <a:pt x="0" y="2006600"/>
                </a:lnTo>
                <a:lnTo>
                  <a:pt x="0" y="81280"/>
                </a:lnTo>
                <a:close/>
              </a:path>
            </a:pathLst>
          </a:custGeom>
          <a:ln w="25400">
            <a:solidFill>
              <a:srgbClr val="C0504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60654" y="3343427"/>
            <a:ext cx="2077720" cy="1336675"/>
          </a:xfrm>
          <a:prstGeom prst="rect">
            <a:avLst/>
          </a:prstGeom>
        </p:spPr>
        <p:txBody>
          <a:bodyPr vert="horz" wrap="square" lIns="0" tIns="50165" rIns="0" bIns="0" rtlCol="0">
            <a:spAutoFit/>
          </a:bodyPr>
          <a:lstStyle/>
          <a:p>
            <a:pPr marL="118745" indent="-106045">
              <a:lnSpc>
                <a:spcPct val="100000"/>
              </a:lnSpc>
              <a:spcBef>
                <a:spcPts val="395"/>
              </a:spcBef>
              <a:buChar char="•"/>
              <a:tabLst>
                <a:tab pos="118745" algn="l"/>
              </a:tabLst>
            </a:pPr>
            <a:r>
              <a:rPr sz="1050" dirty="0">
                <a:latin typeface="Arial MT"/>
                <a:cs typeface="Arial MT"/>
              </a:rPr>
              <a:t>Builds</a:t>
            </a:r>
            <a:r>
              <a:rPr sz="1050" spc="-30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data</a:t>
            </a:r>
            <a:r>
              <a:rPr sz="1050" spc="-30" dirty="0">
                <a:latin typeface="Arial MT"/>
                <a:cs typeface="Arial MT"/>
              </a:rPr>
              <a:t> </a:t>
            </a:r>
            <a:r>
              <a:rPr sz="1050" b="1" spc="-10" dirty="0">
                <a:latin typeface="Arial"/>
                <a:cs typeface="Arial"/>
              </a:rPr>
              <a:t>pipelines</a:t>
            </a:r>
            <a:endParaRPr sz="1050">
              <a:latin typeface="Arial"/>
              <a:cs typeface="Arial"/>
            </a:endParaRPr>
          </a:p>
          <a:p>
            <a:pPr marL="118110" marR="209550" indent="-106045">
              <a:lnSpc>
                <a:spcPct val="100000"/>
              </a:lnSpc>
              <a:spcBef>
                <a:spcPts val="300"/>
              </a:spcBef>
              <a:buChar char="•"/>
              <a:tabLst>
                <a:tab pos="120650" algn="l"/>
              </a:tabLst>
            </a:pPr>
            <a:r>
              <a:rPr sz="1050" dirty="0">
                <a:latin typeface="Arial MT"/>
                <a:cs typeface="Arial MT"/>
              </a:rPr>
              <a:t>Cleans</a:t>
            </a:r>
            <a:r>
              <a:rPr sz="1050" spc="-30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and</a:t>
            </a:r>
            <a:r>
              <a:rPr sz="1050" spc="-15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structures</a:t>
            </a:r>
            <a:r>
              <a:rPr sz="1050" spc="-35" dirty="0">
                <a:latin typeface="Arial MT"/>
                <a:cs typeface="Arial MT"/>
              </a:rPr>
              <a:t> </a:t>
            </a:r>
            <a:r>
              <a:rPr sz="1050" spc="-10" dirty="0">
                <a:latin typeface="Arial MT"/>
                <a:cs typeface="Arial MT"/>
              </a:rPr>
              <a:t>source 	datasets</a:t>
            </a:r>
            <a:endParaRPr sz="1050">
              <a:latin typeface="Arial MT"/>
              <a:cs typeface="Arial MT"/>
            </a:endParaRPr>
          </a:p>
          <a:p>
            <a:pPr marL="118745" indent="-106045">
              <a:lnSpc>
                <a:spcPct val="100000"/>
              </a:lnSpc>
              <a:spcBef>
                <a:spcPts val="300"/>
              </a:spcBef>
              <a:buChar char="•"/>
              <a:tabLst>
                <a:tab pos="118745" algn="l"/>
              </a:tabLst>
            </a:pPr>
            <a:r>
              <a:rPr sz="1050" dirty="0">
                <a:latin typeface="Arial MT"/>
                <a:cs typeface="Arial MT"/>
              </a:rPr>
              <a:t>Builds</a:t>
            </a:r>
            <a:r>
              <a:rPr sz="1050" spc="-30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the</a:t>
            </a:r>
            <a:r>
              <a:rPr sz="1050" spc="-30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target</a:t>
            </a:r>
            <a:r>
              <a:rPr sz="1050" spc="-30" dirty="0">
                <a:latin typeface="Arial MT"/>
                <a:cs typeface="Arial MT"/>
              </a:rPr>
              <a:t> </a:t>
            </a:r>
            <a:r>
              <a:rPr sz="1050" b="1" dirty="0">
                <a:latin typeface="Arial"/>
                <a:cs typeface="Arial"/>
              </a:rPr>
              <a:t>data</a:t>
            </a:r>
            <a:r>
              <a:rPr sz="1050" b="1" spc="-30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model</a:t>
            </a:r>
            <a:r>
              <a:rPr sz="1050" spc="-10" dirty="0">
                <a:latin typeface="Arial MT"/>
                <a:cs typeface="Arial MT"/>
              </a:rPr>
              <a:t>:</a:t>
            </a:r>
            <a:endParaRPr sz="1050">
              <a:latin typeface="Arial MT"/>
              <a:cs typeface="Arial MT"/>
            </a:endParaRPr>
          </a:p>
          <a:p>
            <a:pPr marL="639445" marR="5080" lvl="1" indent="-170180">
              <a:lnSpc>
                <a:spcPct val="100000"/>
              </a:lnSpc>
              <a:spcBef>
                <a:spcPts val="305"/>
              </a:spcBef>
              <a:buChar char="•"/>
              <a:tabLst>
                <a:tab pos="641985" algn="l"/>
              </a:tabLst>
            </a:pPr>
            <a:r>
              <a:rPr sz="1050" dirty="0">
                <a:latin typeface="Arial MT"/>
                <a:cs typeface="Arial MT"/>
              </a:rPr>
              <a:t>Creates</a:t>
            </a:r>
            <a:r>
              <a:rPr sz="1050" spc="-25" dirty="0">
                <a:latin typeface="Arial MT"/>
                <a:cs typeface="Arial MT"/>
              </a:rPr>
              <a:t> </a:t>
            </a:r>
            <a:r>
              <a:rPr sz="1050" spc="-10" dirty="0">
                <a:latin typeface="Arial MT"/>
                <a:cs typeface="Arial MT"/>
              </a:rPr>
              <a:t>aggregates 	</a:t>
            </a:r>
            <a:r>
              <a:rPr sz="1050" dirty="0">
                <a:latin typeface="Arial MT"/>
                <a:cs typeface="Arial MT"/>
              </a:rPr>
              <a:t>(data</a:t>
            </a:r>
            <a:r>
              <a:rPr sz="1050" spc="20" dirty="0">
                <a:latin typeface="Arial MT"/>
                <a:cs typeface="Arial MT"/>
              </a:rPr>
              <a:t> </a:t>
            </a:r>
            <a:r>
              <a:rPr sz="1050" spc="-10" dirty="0">
                <a:latin typeface="Arial MT"/>
                <a:cs typeface="Arial MT"/>
              </a:rPr>
              <a:t>cross-referencing)</a:t>
            </a:r>
            <a:endParaRPr sz="1050">
              <a:latin typeface="Arial MT"/>
              <a:cs typeface="Arial MT"/>
            </a:endParaRPr>
          </a:p>
          <a:p>
            <a:pPr marL="640080" lvl="1" indent="-170180">
              <a:lnSpc>
                <a:spcPct val="100000"/>
              </a:lnSpc>
              <a:spcBef>
                <a:spcPts val="300"/>
              </a:spcBef>
              <a:buChar char="•"/>
              <a:tabLst>
                <a:tab pos="640080" algn="l"/>
              </a:tabLst>
            </a:pPr>
            <a:r>
              <a:rPr sz="1050" dirty="0">
                <a:latin typeface="Arial MT"/>
                <a:cs typeface="Arial MT"/>
              </a:rPr>
              <a:t>Calculates</a:t>
            </a:r>
            <a:r>
              <a:rPr sz="1050" spc="-60" dirty="0">
                <a:latin typeface="Arial MT"/>
                <a:cs typeface="Arial MT"/>
              </a:rPr>
              <a:t> </a:t>
            </a:r>
            <a:r>
              <a:rPr sz="1050" spc="-10" dirty="0">
                <a:latin typeface="Arial MT"/>
                <a:cs typeface="Arial MT"/>
              </a:rPr>
              <a:t>metrics</a:t>
            </a:r>
            <a:endParaRPr sz="1050">
              <a:latin typeface="Arial MT"/>
              <a:cs typeface="Arial MT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928366" y="3230117"/>
            <a:ext cx="2232660" cy="2087880"/>
          </a:xfrm>
          <a:custGeom>
            <a:avLst/>
            <a:gdLst/>
            <a:ahLst/>
            <a:cxnLst/>
            <a:rect l="l" t="t" r="r" b="b"/>
            <a:pathLst>
              <a:path w="2232660" h="2087879">
                <a:moveTo>
                  <a:pt x="0" y="81280"/>
                </a:moveTo>
                <a:lnTo>
                  <a:pt x="6377" y="49613"/>
                </a:lnTo>
                <a:lnTo>
                  <a:pt x="23780" y="23780"/>
                </a:lnTo>
                <a:lnTo>
                  <a:pt x="49613" y="6377"/>
                </a:lnTo>
                <a:lnTo>
                  <a:pt x="81279" y="0"/>
                </a:lnTo>
                <a:lnTo>
                  <a:pt x="2151380" y="0"/>
                </a:lnTo>
                <a:lnTo>
                  <a:pt x="2183046" y="6377"/>
                </a:lnTo>
                <a:lnTo>
                  <a:pt x="2208879" y="23780"/>
                </a:lnTo>
                <a:lnTo>
                  <a:pt x="2226282" y="49613"/>
                </a:lnTo>
                <a:lnTo>
                  <a:pt x="2232660" y="81280"/>
                </a:lnTo>
                <a:lnTo>
                  <a:pt x="2232660" y="2006600"/>
                </a:lnTo>
                <a:lnTo>
                  <a:pt x="2226282" y="2038266"/>
                </a:lnTo>
                <a:lnTo>
                  <a:pt x="2208879" y="2064099"/>
                </a:lnTo>
                <a:lnTo>
                  <a:pt x="2183046" y="2081502"/>
                </a:lnTo>
                <a:lnTo>
                  <a:pt x="2151380" y="2087880"/>
                </a:lnTo>
                <a:lnTo>
                  <a:pt x="81279" y="2087880"/>
                </a:lnTo>
                <a:lnTo>
                  <a:pt x="49613" y="2081502"/>
                </a:lnTo>
                <a:lnTo>
                  <a:pt x="23780" y="2064099"/>
                </a:lnTo>
                <a:lnTo>
                  <a:pt x="6377" y="2038266"/>
                </a:lnTo>
                <a:lnTo>
                  <a:pt x="0" y="2006600"/>
                </a:lnTo>
                <a:lnTo>
                  <a:pt x="0" y="81280"/>
                </a:lnTo>
                <a:close/>
              </a:path>
            </a:pathLst>
          </a:custGeom>
          <a:ln w="25400">
            <a:solidFill>
              <a:srgbClr val="C0504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987294" y="3380613"/>
            <a:ext cx="1962150" cy="16579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05410" indent="-106045">
              <a:lnSpc>
                <a:spcPct val="100000"/>
              </a:lnSpc>
              <a:spcBef>
                <a:spcPts val="105"/>
              </a:spcBef>
              <a:buChar char="•"/>
              <a:tabLst>
                <a:tab pos="107950" algn="l"/>
              </a:tabLst>
            </a:pPr>
            <a:r>
              <a:rPr sz="1050" dirty="0">
                <a:latin typeface="Arial MT"/>
                <a:cs typeface="Arial MT"/>
              </a:rPr>
              <a:t>Framework</a:t>
            </a:r>
            <a:r>
              <a:rPr sz="1050" spc="-55" dirty="0">
                <a:latin typeface="Arial MT"/>
                <a:cs typeface="Arial MT"/>
              </a:rPr>
              <a:t> </a:t>
            </a:r>
            <a:r>
              <a:rPr sz="1050" b="1" dirty="0">
                <a:latin typeface="Arial"/>
                <a:cs typeface="Arial"/>
              </a:rPr>
              <a:t>business</a:t>
            </a:r>
            <a:r>
              <a:rPr sz="1050" b="1" spc="-40" dirty="0">
                <a:latin typeface="Arial"/>
                <a:cs typeface="Arial"/>
              </a:rPr>
              <a:t> </a:t>
            </a:r>
            <a:r>
              <a:rPr sz="1050" b="1" dirty="0">
                <a:latin typeface="Arial"/>
                <a:cs typeface="Arial"/>
              </a:rPr>
              <a:t>needs</a:t>
            </a:r>
            <a:r>
              <a:rPr sz="1050" b="1" spc="-40" dirty="0">
                <a:latin typeface="Arial"/>
                <a:cs typeface="Arial"/>
              </a:rPr>
              <a:t> </a:t>
            </a:r>
            <a:r>
              <a:rPr sz="1050" spc="-25" dirty="0">
                <a:latin typeface="Arial MT"/>
                <a:cs typeface="Arial MT"/>
              </a:rPr>
              <a:t>to 	</a:t>
            </a:r>
            <a:r>
              <a:rPr sz="1050" dirty="0">
                <a:latin typeface="Arial MT"/>
                <a:cs typeface="Arial MT"/>
              </a:rPr>
              <a:t>feed</a:t>
            </a:r>
            <a:r>
              <a:rPr sz="1050" spc="-25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and</a:t>
            </a:r>
            <a:r>
              <a:rPr sz="1050" spc="-10" dirty="0">
                <a:latin typeface="Arial MT"/>
                <a:cs typeface="Arial MT"/>
              </a:rPr>
              <a:t> prioritize </a:t>
            </a:r>
            <a:r>
              <a:rPr sz="1050" dirty="0">
                <a:latin typeface="Arial MT"/>
                <a:cs typeface="Arial MT"/>
              </a:rPr>
              <a:t>the</a:t>
            </a:r>
            <a:r>
              <a:rPr sz="1050" spc="-10" dirty="0">
                <a:latin typeface="Arial MT"/>
                <a:cs typeface="Arial MT"/>
              </a:rPr>
              <a:t> backlog</a:t>
            </a:r>
            <a:endParaRPr sz="1050">
              <a:latin typeface="Arial MT"/>
              <a:cs typeface="Arial MT"/>
            </a:endParaRPr>
          </a:p>
          <a:p>
            <a:pPr marL="106045" indent="-106045">
              <a:lnSpc>
                <a:spcPct val="100000"/>
              </a:lnSpc>
              <a:spcBef>
                <a:spcPts val="300"/>
              </a:spcBef>
              <a:buChar char="•"/>
              <a:tabLst>
                <a:tab pos="106045" algn="l"/>
              </a:tabLst>
            </a:pPr>
            <a:r>
              <a:rPr sz="1050" dirty="0">
                <a:latin typeface="Arial MT"/>
                <a:cs typeface="Arial MT"/>
              </a:rPr>
              <a:t>Collects</a:t>
            </a:r>
            <a:r>
              <a:rPr sz="1050" spc="-45" dirty="0">
                <a:latin typeface="Arial MT"/>
                <a:cs typeface="Arial MT"/>
              </a:rPr>
              <a:t> </a:t>
            </a:r>
            <a:r>
              <a:rPr sz="1050" b="1" dirty="0">
                <a:latin typeface="Arial"/>
                <a:cs typeface="Arial"/>
              </a:rPr>
              <a:t>business</a:t>
            </a:r>
            <a:r>
              <a:rPr sz="1050" b="1" spc="-40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rules</a:t>
            </a:r>
            <a:endParaRPr sz="1050">
              <a:latin typeface="Arial"/>
              <a:cs typeface="Arial"/>
            </a:endParaRPr>
          </a:p>
          <a:p>
            <a:pPr marL="105410" marR="28575" indent="-106045">
              <a:lnSpc>
                <a:spcPct val="100000"/>
              </a:lnSpc>
              <a:spcBef>
                <a:spcPts val="300"/>
              </a:spcBef>
              <a:buChar char="•"/>
              <a:tabLst>
                <a:tab pos="107950" algn="l"/>
              </a:tabLst>
            </a:pPr>
            <a:r>
              <a:rPr sz="1050" dirty="0">
                <a:latin typeface="Arial MT"/>
                <a:cs typeface="Arial MT"/>
              </a:rPr>
              <a:t>Identifies</a:t>
            </a:r>
            <a:r>
              <a:rPr sz="1050" spc="-40" dirty="0">
                <a:latin typeface="Arial MT"/>
                <a:cs typeface="Arial MT"/>
              </a:rPr>
              <a:t> </a:t>
            </a:r>
            <a:r>
              <a:rPr sz="1050" b="1" dirty="0">
                <a:latin typeface="Arial"/>
                <a:cs typeface="Arial"/>
              </a:rPr>
              <a:t>missing</a:t>
            </a:r>
            <a:r>
              <a:rPr sz="1050" b="1" spc="-30" dirty="0">
                <a:latin typeface="Arial"/>
                <a:cs typeface="Arial"/>
              </a:rPr>
              <a:t> </a:t>
            </a:r>
            <a:r>
              <a:rPr sz="1050" b="1" dirty="0">
                <a:latin typeface="Arial"/>
                <a:cs typeface="Arial"/>
              </a:rPr>
              <a:t>data</a:t>
            </a:r>
            <a:r>
              <a:rPr sz="1050" b="1" spc="-25" dirty="0">
                <a:latin typeface="Arial"/>
                <a:cs typeface="Arial"/>
              </a:rPr>
              <a:t> </a:t>
            </a:r>
            <a:r>
              <a:rPr sz="1050" dirty="0">
                <a:latin typeface="Arial MT"/>
                <a:cs typeface="Arial MT"/>
              </a:rPr>
              <a:t>and</a:t>
            </a:r>
            <a:r>
              <a:rPr sz="1050" spc="-15" dirty="0">
                <a:latin typeface="Arial MT"/>
                <a:cs typeface="Arial MT"/>
              </a:rPr>
              <a:t> </a:t>
            </a:r>
            <a:r>
              <a:rPr sz="1050" spc="-25" dirty="0">
                <a:latin typeface="Arial MT"/>
                <a:cs typeface="Arial MT"/>
              </a:rPr>
              <a:t>its 	</a:t>
            </a:r>
            <a:r>
              <a:rPr sz="1050" spc="-10" dirty="0">
                <a:latin typeface="Arial MT"/>
                <a:cs typeface="Arial MT"/>
              </a:rPr>
              <a:t>source</a:t>
            </a:r>
            <a:endParaRPr sz="1050">
              <a:latin typeface="Arial MT"/>
              <a:cs typeface="Arial MT"/>
            </a:endParaRPr>
          </a:p>
          <a:p>
            <a:pPr marL="105410" marR="157480" indent="-106045">
              <a:lnSpc>
                <a:spcPct val="100000"/>
              </a:lnSpc>
              <a:spcBef>
                <a:spcPts val="300"/>
              </a:spcBef>
              <a:buChar char="•"/>
              <a:tabLst>
                <a:tab pos="107950" algn="l"/>
              </a:tabLst>
            </a:pPr>
            <a:r>
              <a:rPr sz="1050" dirty="0">
                <a:latin typeface="Arial MT"/>
                <a:cs typeface="Arial MT"/>
              </a:rPr>
              <a:t>Initiates</a:t>
            </a:r>
            <a:r>
              <a:rPr sz="1050" spc="-45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and</a:t>
            </a:r>
            <a:r>
              <a:rPr sz="1050" spc="-30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drives</a:t>
            </a:r>
            <a:r>
              <a:rPr sz="1050" spc="-30" dirty="0">
                <a:latin typeface="Arial MT"/>
                <a:cs typeface="Arial MT"/>
              </a:rPr>
              <a:t> </a:t>
            </a:r>
            <a:r>
              <a:rPr sz="1050" spc="-10" dirty="0">
                <a:latin typeface="Arial MT"/>
                <a:cs typeface="Arial MT"/>
              </a:rPr>
              <a:t>ingestion 	requests</a:t>
            </a:r>
            <a:endParaRPr sz="1050">
              <a:latin typeface="Arial MT"/>
              <a:cs typeface="Arial MT"/>
            </a:endParaRPr>
          </a:p>
          <a:p>
            <a:pPr marL="106045" indent="-106045">
              <a:lnSpc>
                <a:spcPct val="100000"/>
              </a:lnSpc>
              <a:spcBef>
                <a:spcPts val="300"/>
              </a:spcBef>
              <a:buFont typeface="Arial MT"/>
              <a:buChar char="•"/>
              <a:tabLst>
                <a:tab pos="106045" algn="l"/>
              </a:tabLst>
            </a:pPr>
            <a:r>
              <a:rPr sz="1050" b="1" dirty="0">
                <a:latin typeface="Arial"/>
                <a:cs typeface="Arial"/>
              </a:rPr>
              <a:t>Tests</a:t>
            </a:r>
            <a:r>
              <a:rPr sz="1050" b="1" spc="-60" dirty="0">
                <a:latin typeface="Arial"/>
                <a:cs typeface="Arial"/>
              </a:rPr>
              <a:t> </a:t>
            </a:r>
            <a:r>
              <a:rPr sz="1050" dirty="0">
                <a:latin typeface="Arial MT"/>
                <a:cs typeface="Arial MT"/>
              </a:rPr>
              <a:t>developed</a:t>
            </a:r>
            <a:r>
              <a:rPr sz="1050" spc="-40" dirty="0">
                <a:latin typeface="Arial MT"/>
                <a:cs typeface="Arial MT"/>
              </a:rPr>
              <a:t> </a:t>
            </a:r>
            <a:r>
              <a:rPr sz="1050" spc="-25" dirty="0">
                <a:latin typeface="Arial MT"/>
                <a:cs typeface="Arial MT"/>
              </a:rPr>
              <a:t>US</a:t>
            </a:r>
            <a:endParaRPr sz="1050">
              <a:latin typeface="Arial MT"/>
              <a:cs typeface="Arial MT"/>
            </a:endParaRPr>
          </a:p>
          <a:p>
            <a:pPr marL="106045" indent="-106045">
              <a:lnSpc>
                <a:spcPct val="100000"/>
              </a:lnSpc>
              <a:spcBef>
                <a:spcPts val="305"/>
              </a:spcBef>
              <a:buChar char="•"/>
              <a:tabLst>
                <a:tab pos="106045" algn="l"/>
              </a:tabLst>
            </a:pPr>
            <a:r>
              <a:rPr sz="1050" dirty="0">
                <a:latin typeface="Arial MT"/>
                <a:cs typeface="Arial MT"/>
              </a:rPr>
              <a:t>Collects</a:t>
            </a:r>
            <a:r>
              <a:rPr sz="1050" spc="-45" dirty="0">
                <a:latin typeface="Arial MT"/>
                <a:cs typeface="Arial MT"/>
              </a:rPr>
              <a:t> </a:t>
            </a:r>
            <a:r>
              <a:rPr sz="1050" b="1" dirty="0">
                <a:latin typeface="Arial"/>
                <a:cs typeface="Arial"/>
              </a:rPr>
              <a:t>user</a:t>
            </a:r>
            <a:r>
              <a:rPr sz="1050" b="1" spc="-30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feedback</a:t>
            </a:r>
            <a:endParaRPr sz="105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987294" y="5049773"/>
            <a:ext cx="46990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1050" spc="-50" dirty="0">
                <a:latin typeface="Arial MT"/>
                <a:cs typeface="Arial MT"/>
              </a:rPr>
              <a:t>•</a:t>
            </a:r>
            <a:endParaRPr sz="1050">
              <a:latin typeface="Arial MT"/>
              <a:cs typeface="Arial MT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/>
              <a:t>Phase</a:t>
            </a:r>
            <a:r>
              <a:rPr spc="25" dirty="0"/>
              <a:t> </a:t>
            </a:r>
            <a:r>
              <a:rPr dirty="0"/>
              <a:t>3</a:t>
            </a:r>
            <a:r>
              <a:rPr spc="-10" dirty="0"/>
              <a:t> </a:t>
            </a:r>
            <a:r>
              <a:rPr dirty="0"/>
              <a:t>–</a:t>
            </a:r>
            <a:r>
              <a:rPr spc="5" dirty="0"/>
              <a:t> </a:t>
            </a:r>
            <a:r>
              <a:rPr spc="-10" dirty="0"/>
              <a:t>Development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78739" y="849629"/>
            <a:ext cx="7322184" cy="3111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393065" indent="-380365">
              <a:lnSpc>
                <a:spcPct val="100000"/>
              </a:lnSpc>
              <a:spcBef>
                <a:spcPts val="120"/>
              </a:spcBef>
              <a:buClr>
                <a:srgbClr val="00396F"/>
              </a:buClr>
              <a:buSzPct val="97297"/>
              <a:buFont typeface="Arial MT"/>
              <a:buChar char="•"/>
              <a:tabLst>
                <a:tab pos="393065" algn="l"/>
              </a:tabLst>
            </a:pPr>
            <a:r>
              <a:rPr sz="1850" b="1" spc="-25" dirty="0">
                <a:solidFill>
                  <a:srgbClr val="004575"/>
                </a:solidFill>
                <a:latin typeface="Arial"/>
                <a:cs typeface="Arial"/>
              </a:rPr>
              <a:t>Construction</a:t>
            </a:r>
            <a:r>
              <a:rPr sz="1850" b="1" spc="-85" dirty="0">
                <a:solidFill>
                  <a:srgbClr val="004575"/>
                </a:solidFill>
                <a:latin typeface="Arial"/>
                <a:cs typeface="Arial"/>
              </a:rPr>
              <a:t> </a:t>
            </a:r>
            <a:r>
              <a:rPr sz="1850" b="1" dirty="0">
                <a:solidFill>
                  <a:srgbClr val="004575"/>
                </a:solidFill>
                <a:latin typeface="Arial"/>
                <a:cs typeface="Arial"/>
              </a:rPr>
              <a:t>of</a:t>
            </a:r>
            <a:r>
              <a:rPr sz="1850" b="1" spc="-45" dirty="0">
                <a:solidFill>
                  <a:srgbClr val="004575"/>
                </a:solidFill>
                <a:latin typeface="Arial"/>
                <a:cs typeface="Arial"/>
              </a:rPr>
              <a:t> </a:t>
            </a:r>
            <a:r>
              <a:rPr sz="1850" b="1" dirty="0">
                <a:solidFill>
                  <a:srgbClr val="004575"/>
                </a:solidFill>
                <a:latin typeface="Arial"/>
                <a:cs typeface="Arial"/>
              </a:rPr>
              <a:t>the</a:t>
            </a:r>
            <a:r>
              <a:rPr sz="1850" b="1" spc="-55" dirty="0">
                <a:solidFill>
                  <a:srgbClr val="004575"/>
                </a:solidFill>
                <a:latin typeface="Arial"/>
                <a:cs typeface="Arial"/>
              </a:rPr>
              <a:t> </a:t>
            </a:r>
            <a:r>
              <a:rPr sz="1850" b="1" spc="-25" dirty="0">
                <a:solidFill>
                  <a:srgbClr val="004575"/>
                </a:solidFill>
                <a:latin typeface="Arial"/>
                <a:cs typeface="Arial"/>
              </a:rPr>
              <a:t>application</a:t>
            </a:r>
            <a:r>
              <a:rPr sz="1850" b="1" spc="-80" dirty="0">
                <a:solidFill>
                  <a:srgbClr val="004575"/>
                </a:solidFill>
                <a:latin typeface="Arial"/>
                <a:cs typeface="Arial"/>
              </a:rPr>
              <a:t> </a:t>
            </a:r>
            <a:r>
              <a:rPr sz="1850" b="1" spc="-20" dirty="0">
                <a:solidFill>
                  <a:srgbClr val="004575"/>
                </a:solidFill>
                <a:latin typeface="Arial"/>
                <a:cs typeface="Arial"/>
              </a:rPr>
              <a:t>itself,</a:t>
            </a:r>
            <a:r>
              <a:rPr sz="1850" b="1" spc="-85" dirty="0">
                <a:solidFill>
                  <a:srgbClr val="004575"/>
                </a:solidFill>
                <a:latin typeface="Arial"/>
                <a:cs typeface="Arial"/>
              </a:rPr>
              <a:t> </a:t>
            </a:r>
            <a:r>
              <a:rPr sz="1850" b="1" dirty="0">
                <a:solidFill>
                  <a:srgbClr val="004575"/>
                </a:solidFill>
                <a:latin typeface="Arial"/>
                <a:cs typeface="Arial"/>
              </a:rPr>
              <a:t>in</a:t>
            </a:r>
            <a:r>
              <a:rPr sz="1850" b="1" spc="-50" dirty="0">
                <a:solidFill>
                  <a:srgbClr val="004575"/>
                </a:solidFill>
                <a:latin typeface="Arial"/>
                <a:cs typeface="Arial"/>
              </a:rPr>
              <a:t> </a:t>
            </a:r>
            <a:r>
              <a:rPr sz="1850" b="1" spc="-25" dirty="0">
                <a:solidFill>
                  <a:srgbClr val="004575"/>
                </a:solidFill>
                <a:latin typeface="Arial"/>
                <a:cs typeface="Arial"/>
              </a:rPr>
              <a:t>iterative</a:t>
            </a:r>
            <a:r>
              <a:rPr sz="1850" b="1" spc="-55" dirty="0">
                <a:solidFill>
                  <a:srgbClr val="004575"/>
                </a:solidFill>
                <a:latin typeface="Arial"/>
                <a:cs typeface="Arial"/>
              </a:rPr>
              <a:t> </a:t>
            </a:r>
            <a:r>
              <a:rPr sz="1850" b="1" spc="-10" dirty="0">
                <a:solidFill>
                  <a:srgbClr val="004575"/>
                </a:solidFill>
                <a:latin typeface="Arial"/>
                <a:cs typeface="Arial"/>
              </a:rPr>
              <a:t>mode</a:t>
            </a:r>
            <a:r>
              <a:rPr sz="1850" b="1" spc="-60" dirty="0">
                <a:solidFill>
                  <a:srgbClr val="004575"/>
                </a:solidFill>
                <a:latin typeface="Arial"/>
                <a:cs typeface="Arial"/>
              </a:rPr>
              <a:t> </a:t>
            </a:r>
            <a:r>
              <a:rPr sz="1850" b="1" spc="-10" dirty="0">
                <a:solidFill>
                  <a:srgbClr val="004575"/>
                </a:solidFill>
                <a:latin typeface="Arial"/>
                <a:cs typeface="Arial"/>
              </a:rPr>
              <a:t>(sprints)</a:t>
            </a:r>
            <a:endParaRPr sz="185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875903" y="1915159"/>
            <a:ext cx="2838450" cy="1092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Arial"/>
                <a:cs typeface="Arial"/>
              </a:rPr>
              <a:t>Explain</a:t>
            </a:r>
            <a:r>
              <a:rPr sz="1200" b="1" spc="-20" dirty="0">
                <a:latin typeface="Arial"/>
                <a:cs typeface="Arial"/>
              </a:rPr>
              <a:t> </a:t>
            </a:r>
            <a:r>
              <a:rPr sz="1200" b="1" dirty="0">
                <a:latin typeface="Arial"/>
                <a:cs typeface="Arial"/>
              </a:rPr>
              <a:t>the</a:t>
            </a:r>
            <a:r>
              <a:rPr sz="1200" b="1" spc="-15" dirty="0">
                <a:latin typeface="Arial"/>
                <a:cs typeface="Arial"/>
              </a:rPr>
              <a:t> </a:t>
            </a:r>
            <a:r>
              <a:rPr sz="1200" b="1" dirty="0">
                <a:latin typeface="Arial"/>
                <a:cs typeface="Arial"/>
              </a:rPr>
              <a:t>data</a:t>
            </a:r>
            <a:r>
              <a:rPr sz="1200" b="1" spc="-15" dirty="0">
                <a:latin typeface="Arial"/>
                <a:cs typeface="Arial"/>
              </a:rPr>
              <a:t> </a:t>
            </a:r>
            <a:r>
              <a:rPr sz="1200" b="1" dirty="0">
                <a:latin typeface="Arial"/>
                <a:cs typeface="Arial"/>
              </a:rPr>
              <a:t>source</a:t>
            </a:r>
            <a:r>
              <a:rPr sz="1200" b="1" spc="-30" dirty="0">
                <a:latin typeface="Arial"/>
                <a:cs typeface="Arial"/>
              </a:rPr>
              <a:t> </a:t>
            </a:r>
            <a:r>
              <a:rPr sz="1200" b="1" dirty="0">
                <a:latin typeface="Arial"/>
                <a:cs typeface="Arial"/>
              </a:rPr>
              <a:t>as</a:t>
            </a:r>
            <a:r>
              <a:rPr sz="1200" b="1" spc="-10" dirty="0">
                <a:latin typeface="Arial"/>
                <a:cs typeface="Arial"/>
              </a:rPr>
              <a:t> </a:t>
            </a:r>
            <a:r>
              <a:rPr sz="1200" b="1" dirty="0">
                <a:latin typeface="Arial"/>
                <a:cs typeface="Arial"/>
              </a:rPr>
              <a:t>soon</a:t>
            </a:r>
            <a:r>
              <a:rPr sz="1200" b="1" spc="-15" dirty="0">
                <a:latin typeface="Arial"/>
                <a:cs typeface="Arial"/>
              </a:rPr>
              <a:t> </a:t>
            </a:r>
            <a:r>
              <a:rPr sz="1200" b="1" dirty="0">
                <a:latin typeface="Arial"/>
                <a:cs typeface="Arial"/>
              </a:rPr>
              <a:t>as</a:t>
            </a:r>
            <a:r>
              <a:rPr sz="1200" b="1" spc="-25" dirty="0">
                <a:latin typeface="Arial"/>
                <a:cs typeface="Arial"/>
              </a:rPr>
              <a:t> the </a:t>
            </a:r>
            <a:r>
              <a:rPr sz="1200" b="1" dirty="0">
                <a:latin typeface="Arial"/>
                <a:cs typeface="Arial"/>
              </a:rPr>
              <a:t>features</a:t>
            </a:r>
            <a:r>
              <a:rPr sz="1200" b="1" spc="-35" dirty="0">
                <a:latin typeface="Arial"/>
                <a:cs typeface="Arial"/>
              </a:rPr>
              <a:t> </a:t>
            </a:r>
            <a:r>
              <a:rPr sz="1200" b="1" dirty="0">
                <a:latin typeface="Arial"/>
                <a:cs typeface="Arial"/>
              </a:rPr>
              <a:t>are</a:t>
            </a:r>
            <a:r>
              <a:rPr sz="1200" b="1" spc="-35" dirty="0">
                <a:latin typeface="Arial"/>
                <a:cs typeface="Arial"/>
              </a:rPr>
              <a:t> </a:t>
            </a:r>
            <a:r>
              <a:rPr sz="1200" b="1" spc="-10" dirty="0">
                <a:latin typeface="Arial"/>
                <a:cs typeface="Arial"/>
              </a:rPr>
              <a:t>written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260"/>
              </a:spcBef>
            </a:pPr>
            <a:endParaRPr sz="1200">
              <a:latin typeface="Arial"/>
              <a:cs typeface="Arial"/>
            </a:endParaRPr>
          </a:p>
          <a:p>
            <a:pPr marL="12700" marR="134620">
              <a:lnSpc>
                <a:spcPct val="100000"/>
              </a:lnSpc>
            </a:pPr>
            <a:r>
              <a:rPr sz="1200" b="1" dirty="0">
                <a:latin typeface="Arial"/>
                <a:cs typeface="Arial"/>
              </a:rPr>
              <a:t>Involve</a:t>
            </a:r>
            <a:r>
              <a:rPr sz="1200" b="1" spc="10" dirty="0">
                <a:latin typeface="Arial"/>
                <a:cs typeface="Arial"/>
              </a:rPr>
              <a:t> </a:t>
            </a:r>
            <a:r>
              <a:rPr sz="1200" b="1" dirty="0">
                <a:latin typeface="Arial"/>
                <a:cs typeface="Arial"/>
              </a:rPr>
              <a:t>the</a:t>
            </a:r>
            <a:r>
              <a:rPr sz="1200" b="1" spc="-20" dirty="0">
                <a:latin typeface="Arial"/>
                <a:cs typeface="Arial"/>
              </a:rPr>
              <a:t> Tech</a:t>
            </a:r>
            <a:r>
              <a:rPr sz="1200" b="1" spc="-40" dirty="0">
                <a:latin typeface="Arial"/>
                <a:cs typeface="Arial"/>
              </a:rPr>
              <a:t> </a:t>
            </a:r>
            <a:r>
              <a:rPr sz="1200" b="1" dirty="0">
                <a:latin typeface="Arial"/>
                <a:cs typeface="Arial"/>
              </a:rPr>
              <a:t>Lead</a:t>
            </a:r>
            <a:r>
              <a:rPr sz="1200" b="1" spc="-25" dirty="0">
                <a:latin typeface="Arial"/>
                <a:cs typeface="Arial"/>
              </a:rPr>
              <a:t> </a:t>
            </a:r>
            <a:r>
              <a:rPr sz="1200" b="1" dirty="0">
                <a:latin typeface="Arial"/>
                <a:cs typeface="Arial"/>
              </a:rPr>
              <a:t>as</a:t>
            </a:r>
            <a:r>
              <a:rPr sz="1200" b="1" spc="-30" dirty="0">
                <a:latin typeface="Arial"/>
                <a:cs typeface="Arial"/>
              </a:rPr>
              <a:t> </a:t>
            </a:r>
            <a:r>
              <a:rPr sz="1200" b="1" dirty="0">
                <a:latin typeface="Arial"/>
                <a:cs typeface="Arial"/>
              </a:rPr>
              <a:t>soon</a:t>
            </a:r>
            <a:r>
              <a:rPr sz="1200" b="1" spc="-15" dirty="0">
                <a:latin typeface="Arial"/>
                <a:cs typeface="Arial"/>
              </a:rPr>
              <a:t> </a:t>
            </a:r>
            <a:r>
              <a:rPr sz="1200" b="1" dirty="0">
                <a:latin typeface="Arial"/>
                <a:cs typeface="Arial"/>
              </a:rPr>
              <a:t>as</a:t>
            </a:r>
            <a:r>
              <a:rPr sz="1200" b="1" spc="-45" dirty="0">
                <a:latin typeface="Arial"/>
                <a:cs typeface="Arial"/>
              </a:rPr>
              <a:t> </a:t>
            </a:r>
            <a:r>
              <a:rPr sz="1200" b="1" spc="-25" dirty="0">
                <a:latin typeface="Arial"/>
                <a:cs typeface="Arial"/>
              </a:rPr>
              <a:t>the </a:t>
            </a:r>
            <a:r>
              <a:rPr sz="1200" b="1" dirty="0">
                <a:latin typeface="Arial"/>
                <a:cs typeface="Arial"/>
              </a:rPr>
              <a:t>features</a:t>
            </a:r>
            <a:r>
              <a:rPr sz="1200" b="1" spc="-35" dirty="0">
                <a:latin typeface="Arial"/>
                <a:cs typeface="Arial"/>
              </a:rPr>
              <a:t> </a:t>
            </a:r>
            <a:r>
              <a:rPr sz="1200" b="1" dirty="0">
                <a:latin typeface="Arial"/>
                <a:cs typeface="Arial"/>
              </a:rPr>
              <a:t>are</a:t>
            </a:r>
            <a:r>
              <a:rPr sz="1200" b="1" spc="-35" dirty="0">
                <a:latin typeface="Arial"/>
                <a:cs typeface="Arial"/>
              </a:rPr>
              <a:t> </a:t>
            </a:r>
            <a:r>
              <a:rPr sz="1200" b="1" spc="-10" dirty="0">
                <a:latin typeface="Arial"/>
                <a:cs typeface="Arial"/>
              </a:rPr>
              <a:t>written</a:t>
            </a:r>
            <a:endParaRPr sz="12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875903" y="3317494"/>
            <a:ext cx="256413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Arial"/>
                <a:cs typeface="Arial"/>
              </a:rPr>
              <a:t>Don't</a:t>
            </a:r>
            <a:r>
              <a:rPr sz="1200" b="1" spc="-10" dirty="0">
                <a:latin typeface="Arial"/>
                <a:cs typeface="Arial"/>
              </a:rPr>
              <a:t> </a:t>
            </a:r>
            <a:r>
              <a:rPr sz="1200" b="1" dirty="0">
                <a:latin typeface="Arial"/>
                <a:cs typeface="Arial"/>
              </a:rPr>
              <a:t>always</a:t>
            </a:r>
            <a:r>
              <a:rPr sz="1200" b="1" spc="-30" dirty="0">
                <a:latin typeface="Arial"/>
                <a:cs typeface="Arial"/>
              </a:rPr>
              <a:t> </a:t>
            </a:r>
            <a:r>
              <a:rPr sz="1200" b="1" dirty="0">
                <a:latin typeface="Arial"/>
                <a:cs typeface="Arial"/>
              </a:rPr>
              <a:t>wait</a:t>
            </a:r>
            <a:r>
              <a:rPr sz="1200" b="1" spc="-35" dirty="0">
                <a:latin typeface="Arial"/>
                <a:cs typeface="Arial"/>
              </a:rPr>
              <a:t> </a:t>
            </a:r>
            <a:r>
              <a:rPr sz="1200" b="1" dirty="0">
                <a:latin typeface="Arial"/>
                <a:cs typeface="Arial"/>
              </a:rPr>
              <a:t>for</a:t>
            </a:r>
            <a:r>
              <a:rPr sz="1200" b="1" spc="-5" dirty="0">
                <a:latin typeface="Arial"/>
                <a:cs typeface="Arial"/>
              </a:rPr>
              <a:t> </a:t>
            </a:r>
            <a:r>
              <a:rPr sz="1200" b="1" spc="-10" dirty="0">
                <a:latin typeface="Arial"/>
                <a:cs typeface="Arial"/>
              </a:rPr>
              <a:t>industrialized </a:t>
            </a:r>
            <a:r>
              <a:rPr sz="1200" b="1" spc="-20" dirty="0">
                <a:latin typeface="Arial"/>
                <a:cs typeface="Arial"/>
              </a:rPr>
              <a:t>data</a:t>
            </a:r>
            <a:endParaRPr sz="12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875903" y="4018915"/>
            <a:ext cx="264287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Arial"/>
                <a:cs typeface="Arial"/>
              </a:rPr>
              <a:t>Write</a:t>
            </a:r>
            <a:r>
              <a:rPr sz="1200" b="1" spc="-25" dirty="0">
                <a:latin typeface="Arial"/>
                <a:cs typeface="Arial"/>
              </a:rPr>
              <a:t> </a:t>
            </a:r>
            <a:r>
              <a:rPr sz="1200" b="1" dirty="0">
                <a:latin typeface="Arial"/>
                <a:cs typeface="Arial"/>
              </a:rPr>
              <a:t>the</a:t>
            </a:r>
            <a:r>
              <a:rPr sz="1200" b="1" spc="-15" dirty="0">
                <a:latin typeface="Arial"/>
                <a:cs typeface="Arial"/>
              </a:rPr>
              <a:t> </a:t>
            </a:r>
            <a:r>
              <a:rPr sz="1200" b="1" dirty="0">
                <a:latin typeface="Arial"/>
                <a:cs typeface="Arial"/>
              </a:rPr>
              <a:t>US</a:t>
            </a:r>
            <a:r>
              <a:rPr sz="1200" b="1" spc="-5" dirty="0">
                <a:latin typeface="Arial"/>
                <a:cs typeface="Arial"/>
              </a:rPr>
              <a:t> </a:t>
            </a:r>
            <a:r>
              <a:rPr sz="1200" b="1" dirty="0">
                <a:latin typeface="Arial"/>
                <a:cs typeface="Arial"/>
              </a:rPr>
              <a:t>with</a:t>
            </a:r>
            <a:r>
              <a:rPr sz="1200" b="1" spc="-30" dirty="0">
                <a:latin typeface="Arial"/>
                <a:cs typeface="Arial"/>
              </a:rPr>
              <a:t> </a:t>
            </a:r>
            <a:r>
              <a:rPr sz="1200" b="1" dirty="0">
                <a:latin typeface="Arial"/>
                <a:cs typeface="Arial"/>
              </a:rPr>
              <a:t>the</a:t>
            </a:r>
            <a:r>
              <a:rPr sz="1200" b="1" spc="-10" dirty="0">
                <a:latin typeface="Arial"/>
                <a:cs typeface="Arial"/>
              </a:rPr>
              <a:t> </a:t>
            </a:r>
            <a:r>
              <a:rPr sz="1200" b="1" dirty="0">
                <a:latin typeface="Arial"/>
                <a:cs typeface="Arial"/>
              </a:rPr>
              <a:t>DE</a:t>
            </a:r>
            <a:r>
              <a:rPr sz="1200" b="1" spc="-15" dirty="0">
                <a:latin typeface="Arial"/>
                <a:cs typeface="Arial"/>
              </a:rPr>
              <a:t> </a:t>
            </a:r>
            <a:r>
              <a:rPr sz="1200" b="1" dirty="0">
                <a:latin typeface="Arial"/>
                <a:cs typeface="Arial"/>
              </a:rPr>
              <a:t>and</a:t>
            </a:r>
            <a:r>
              <a:rPr sz="1200" b="1" spc="-15" dirty="0">
                <a:latin typeface="Arial"/>
                <a:cs typeface="Arial"/>
              </a:rPr>
              <a:t> </a:t>
            </a:r>
            <a:r>
              <a:rPr sz="1200" b="1" dirty="0">
                <a:latin typeface="Arial"/>
                <a:cs typeface="Arial"/>
              </a:rPr>
              <a:t>the</a:t>
            </a:r>
            <a:r>
              <a:rPr sz="1200" b="1" spc="-10" dirty="0">
                <a:latin typeface="Arial"/>
                <a:cs typeface="Arial"/>
              </a:rPr>
              <a:t> </a:t>
            </a:r>
            <a:r>
              <a:rPr sz="1200" b="1" spc="-25" dirty="0">
                <a:latin typeface="Arial"/>
                <a:cs typeface="Arial"/>
              </a:rPr>
              <a:t>DS</a:t>
            </a:r>
            <a:endParaRPr sz="12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875903" y="4537075"/>
            <a:ext cx="21958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Arial"/>
                <a:cs typeface="Arial"/>
              </a:rPr>
              <a:t>Spend</a:t>
            </a:r>
            <a:r>
              <a:rPr sz="1200" b="1" spc="-20" dirty="0">
                <a:latin typeface="Arial"/>
                <a:cs typeface="Arial"/>
              </a:rPr>
              <a:t> </a:t>
            </a:r>
            <a:r>
              <a:rPr sz="1200" b="1" dirty="0">
                <a:latin typeface="Arial"/>
                <a:cs typeface="Arial"/>
              </a:rPr>
              <a:t>time</a:t>
            </a:r>
            <a:r>
              <a:rPr sz="1200" b="1" spc="-15" dirty="0">
                <a:latin typeface="Arial"/>
                <a:cs typeface="Arial"/>
              </a:rPr>
              <a:t> </a:t>
            </a:r>
            <a:r>
              <a:rPr sz="1200" b="1" dirty="0">
                <a:latin typeface="Arial"/>
                <a:cs typeface="Arial"/>
              </a:rPr>
              <a:t>on</a:t>
            </a:r>
            <a:r>
              <a:rPr sz="1200" b="1" spc="-5" dirty="0">
                <a:latin typeface="Arial"/>
                <a:cs typeface="Arial"/>
              </a:rPr>
              <a:t> </a:t>
            </a:r>
            <a:r>
              <a:rPr sz="1200" b="1" dirty="0">
                <a:latin typeface="Arial"/>
                <a:cs typeface="Arial"/>
              </a:rPr>
              <a:t>the</a:t>
            </a:r>
            <a:r>
              <a:rPr sz="1200" b="1" spc="-15" dirty="0">
                <a:latin typeface="Arial"/>
                <a:cs typeface="Arial"/>
              </a:rPr>
              <a:t> </a:t>
            </a:r>
            <a:r>
              <a:rPr sz="1200" b="1" dirty="0">
                <a:latin typeface="Arial"/>
                <a:cs typeface="Arial"/>
              </a:rPr>
              <a:t>data</a:t>
            </a:r>
            <a:r>
              <a:rPr sz="1200" b="1" spc="-25" dirty="0">
                <a:latin typeface="Arial"/>
                <a:cs typeface="Arial"/>
              </a:rPr>
              <a:t> </a:t>
            </a:r>
            <a:r>
              <a:rPr sz="1200" b="1" spc="-10" dirty="0">
                <a:latin typeface="Arial"/>
                <a:cs typeface="Arial"/>
              </a:rPr>
              <a:t>model</a:t>
            </a:r>
            <a:endParaRPr sz="12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875903" y="5055489"/>
            <a:ext cx="28333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Arial"/>
                <a:cs typeface="Arial"/>
              </a:rPr>
              <a:t>Estimate</a:t>
            </a:r>
            <a:r>
              <a:rPr sz="1200" b="1" spc="-45" dirty="0">
                <a:latin typeface="Arial"/>
                <a:cs typeface="Arial"/>
              </a:rPr>
              <a:t> </a:t>
            </a:r>
            <a:r>
              <a:rPr sz="1200" b="1" dirty="0">
                <a:latin typeface="Arial"/>
                <a:cs typeface="Arial"/>
              </a:rPr>
              <a:t>the</a:t>
            </a:r>
            <a:r>
              <a:rPr sz="1200" b="1" spc="-15" dirty="0">
                <a:latin typeface="Arial"/>
                <a:cs typeface="Arial"/>
              </a:rPr>
              <a:t> </a:t>
            </a:r>
            <a:r>
              <a:rPr sz="1200" b="1" dirty="0">
                <a:latin typeface="Arial"/>
                <a:cs typeface="Arial"/>
              </a:rPr>
              <a:t>complexity</a:t>
            </a:r>
            <a:r>
              <a:rPr sz="1200" b="1" spc="-35" dirty="0">
                <a:latin typeface="Arial"/>
                <a:cs typeface="Arial"/>
              </a:rPr>
              <a:t> </a:t>
            </a:r>
            <a:r>
              <a:rPr sz="1200" b="1" dirty="0">
                <a:latin typeface="Arial"/>
                <a:cs typeface="Arial"/>
              </a:rPr>
              <a:t>of</a:t>
            </a:r>
            <a:r>
              <a:rPr sz="1200" b="1" spc="-20" dirty="0">
                <a:latin typeface="Arial"/>
                <a:cs typeface="Arial"/>
              </a:rPr>
              <a:t> </a:t>
            </a:r>
            <a:r>
              <a:rPr sz="1200" b="1" dirty="0">
                <a:latin typeface="Arial"/>
                <a:cs typeface="Arial"/>
              </a:rPr>
              <a:t>the</a:t>
            </a:r>
            <a:r>
              <a:rPr sz="1200" b="1" spc="-20" dirty="0">
                <a:latin typeface="Arial"/>
                <a:cs typeface="Arial"/>
              </a:rPr>
              <a:t> </a:t>
            </a:r>
            <a:r>
              <a:rPr sz="1200" b="1" dirty="0">
                <a:latin typeface="Arial"/>
                <a:cs typeface="Arial"/>
              </a:rPr>
              <a:t>US</a:t>
            </a:r>
            <a:r>
              <a:rPr sz="1200" b="1" spc="-15" dirty="0">
                <a:latin typeface="Arial"/>
                <a:cs typeface="Arial"/>
              </a:rPr>
              <a:t> </a:t>
            </a:r>
            <a:r>
              <a:rPr sz="1200" b="1" spc="-20" dirty="0">
                <a:latin typeface="Arial"/>
                <a:cs typeface="Arial"/>
              </a:rPr>
              <a:t>with </a:t>
            </a:r>
            <a:r>
              <a:rPr sz="1200" b="1" dirty="0">
                <a:latin typeface="Arial"/>
                <a:cs typeface="Arial"/>
              </a:rPr>
              <a:t>the</a:t>
            </a:r>
            <a:r>
              <a:rPr sz="1200" b="1" spc="-15" dirty="0">
                <a:latin typeface="Arial"/>
                <a:cs typeface="Arial"/>
              </a:rPr>
              <a:t> </a:t>
            </a:r>
            <a:r>
              <a:rPr sz="1200" b="1" dirty="0">
                <a:latin typeface="Arial"/>
                <a:cs typeface="Arial"/>
              </a:rPr>
              <a:t>entire</a:t>
            </a:r>
            <a:r>
              <a:rPr sz="1200" b="1" spc="-20" dirty="0">
                <a:latin typeface="Arial"/>
                <a:cs typeface="Arial"/>
              </a:rPr>
              <a:t> </a:t>
            </a:r>
            <a:r>
              <a:rPr sz="1200" b="1" dirty="0">
                <a:latin typeface="Arial"/>
                <a:cs typeface="Arial"/>
              </a:rPr>
              <a:t>data</a:t>
            </a:r>
            <a:r>
              <a:rPr sz="1200" b="1" spc="-25" dirty="0">
                <a:latin typeface="Arial"/>
                <a:cs typeface="Arial"/>
              </a:rPr>
              <a:t> </a:t>
            </a:r>
            <a:r>
              <a:rPr sz="1200" b="1" spc="-20" dirty="0">
                <a:latin typeface="Arial"/>
                <a:cs typeface="Arial"/>
              </a:rPr>
              <a:t>team</a:t>
            </a:r>
            <a:endParaRPr sz="12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8875903" y="5756554"/>
            <a:ext cx="218313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Arial"/>
                <a:cs typeface="Arial"/>
              </a:rPr>
              <a:t>Have</a:t>
            </a:r>
            <a:r>
              <a:rPr sz="1200" b="1" spc="-10" dirty="0">
                <a:latin typeface="Arial"/>
                <a:cs typeface="Arial"/>
              </a:rPr>
              <a:t> </a:t>
            </a:r>
            <a:r>
              <a:rPr sz="1200" b="1" dirty="0">
                <a:latin typeface="Arial"/>
                <a:cs typeface="Arial"/>
              </a:rPr>
              <a:t>the</a:t>
            </a:r>
            <a:r>
              <a:rPr sz="1200" b="1" spc="-5" dirty="0">
                <a:latin typeface="Arial"/>
                <a:cs typeface="Arial"/>
              </a:rPr>
              <a:t> </a:t>
            </a:r>
            <a:r>
              <a:rPr sz="1200" b="1" dirty="0">
                <a:latin typeface="Arial"/>
                <a:cs typeface="Arial"/>
              </a:rPr>
              <a:t>US</a:t>
            </a:r>
            <a:r>
              <a:rPr sz="1200" b="1" spc="-15" dirty="0">
                <a:latin typeface="Arial"/>
                <a:cs typeface="Arial"/>
              </a:rPr>
              <a:t> </a:t>
            </a:r>
            <a:r>
              <a:rPr sz="1200" b="1" spc="-10" dirty="0">
                <a:latin typeface="Arial"/>
                <a:cs typeface="Arial"/>
              </a:rPr>
              <a:t>pre-</a:t>
            </a:r>
            <a:r>
              <a:rPr sz="1200" b="1" dirty="0">
                <a:latin typeface="Arial"/>
                <a:cs typeface="Arial"/>
              </a:rPr>
              <a:t>tested</a:t>
            </a:r>
            <a:r>
              <a:rPr sz="1200" b="1" spc="-15" dirty="0">
                <a:latin typeface="Arial"/>
                <a:cs typeface="Arial"/>
              </a:rPr>
              <a:t> </a:t>
            </a:r>
            <a:r>
              <a:rPr sz="1200" b="1" dirty="0">
                <a:latin typeface="Arial"/>
                <a:cs typeface="Arial"/>
              </a:rPr>
              <a:t>by</a:t>
            </a:r>
            <a:r>
              <a:rPr sz="1200" b="1" spc="-5" dirty="0">
                <a:latin typeface="Arial"/>
                <a:cs typeface="Arial"/>
              </a:rPr>
              <a:t> </a:t>
            </a:r>
            <a:r>
              <a:rPr sz="1200" b="1" spc="-25" dirty="0">
                <a:latin typeface="Arial"/>
                <a:cs typeface="Arial"/>
              </a:rPr>
              <a:t>the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200" b="1" spc="-10" dirty="0">
                <a:latin typeface="Arial"/>
                <a:cs typeface="Arial"/>
              </a:rPr>
              <a:t>consultant</a:t>
            </a:r>
            <a:endParaRPr sz="12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9399778" y="1393316"/>
            <a:ext cx="13087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4F81BC"/>
                </a:solidFill>
                <a:latin typeface="Arial"/>
                <a:cs typeface="Arial"/>
              </a:rPr>
              <a:t>Key</a:t>
            </a:r>
            <a:r>
              <a:rPr sz="1800" b="1" spc="-10" dirty="0">
                <a:solidFill>
                  <a:srgbClr val="4F81BC"/>
                </a:solidFill>
                <a:latin typeface="Arial"/>
                <a:cs typeface="Arial"/>
              </a:rPr>
              <a:t> actions</a:t>
            </a:r>
            <a:endParaRPr sz="18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035045" y="1393316"/>
            <a:ext cx="21545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4F81BC"/>
                </a:solidFill>
                <a:latin typeface="Arial"/>
                <a:cs typeface="Arial"/>
              </a:rPr>
              <a:t>Roles</a:t>
            </a:r>
            <a:r>
              <a:rPr sz="1800" b="1" spc="-25" dirty="0">
                <a:solidFill>
                  <a:srgbClr val="4F81BC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4F81BC"/>
                </a:solidFill>
                <a:latin typeface="Arial"/>
                <a:cs typeface="Arial"/>
              </a:rPr>
              <a:t>and</a:t>
            </a:r>
            <a:r>
              <a:rPr sz="1800" b="1" spc="-20" dirty="0">
                <a:solidFill>
                  <a:srgbClr val="4F81BC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4F81BC"/>
                </a:solidFill>
                <a:latin typeface="Arial"/>
                <a:cs typeface="Arial"/>
              </a:rPr>
              <a:t>activities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829055" y="2274009"/>
            <a:ext cx="1402080" cy="1109345"/>
            <a:chOff x="829055" y="2274009"/>
            <a:chExt cx="1402080" cy="1109345"/>
          </a:xfrm>
        </p:grpSpPr>
        <p:pic>
          <p:nvPicPr>
            <p:cNvPr id="22" name="object 2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27556" y="2274009"/>
              <a:ext cx="808672" cy="804067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829055" y="3075431"/>
              <a:ext cx="1402080" cy="307975"/>
            </a:xfrm>
            <a:custGeom>
              <a:avLst/>
              <a:gdLst/>
              <a:ahLst/>
              <a:cxnLst/>
              <a:rect l="l" t="t" r="r" b="b"/>
              <a:pathLst>
                <a:path w="1402080" h="307975">
                  <a:moveTo>
                    <a:pt x="1402080" y="0"/>
                  </a:moveTo>
                  <a:lnTo>
                    <a:pt x="0" y="0"/>
                  </a:lnTo>
                  <a:lnTo>
                    <a:pt x="0" y="307848"/>
                  </a:lnTo>
                  <a:lnTo>
                    <a:pt x="1402080" y="307848"/>
                  </a:lnTo>
                  <a:lnTo>
                    <a:pt x="140208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4" name="object 24"/>
          <p:cNvGrpSpPr/>
          <p:nvPr/>
        </p:nvGrpSpPr>
        <p:grpSpPr>
          <a:xfrm>
            <a:off x="5846064" y="2230800"/>
            <a:ext cx="1393190" cy="1152525"/>
            <a:chOff x="5846064" y="2230800"/>
            <a:chExt cx="1393190" cy="1152525"/>
          </a:xfrm>
        </p:grpSpPr>
        <p:sp>
          <p:nvSpPr>
            <p:cNvPr id="25" name="object 25"/>
            <p:cNvSpPr/>
            <p:nvPr/>
          </p:nvSpPr>
          <p:spPr>
            <a:xfrm>
              <a:off x="6116994" y="2230800"/>
              <a:ext cx="852169" cy="771525"/>
            </a:xfrm>
            <a:custGeom>
              <a:avLst/>
              <a:gdLst/>
              <a:ahLst/>
              <a:cxnLst/>
              <a:rect l="l" t="t" r="r" b="b"/>
              <a:pathLst>
                <a:path w="852170" h="771525">
                  <a:moveTo>
                    <a:pt x="425886" y="0"/>
                  </a:moveTo>
                  <a:lnTo>
                    <a:pt x="379484" y="2499"/>
                  </a:lnTo>
                  <a:lnTo>
                    <a:pt x="334528" y="9823"/>
                  </a:lnTo>
                  <a:lnTo>
                    <a:pt x="291279" y="21712"/>
                  </a:lnTo>
                  <a:lnTo>
                    <a:pt x="249996" y="37906"/>
                  </a:lnTo>
                  <a:lnTo>
                    <a:pt x="210939" y="58147"/>
                  </a:lnTo>
                  <a:lnTo>
                    <a:pt x="174369" y="82172"/>
                  </a:lnTo>
                  <a:lnTo>
                    <a:pt x="140545" y="109724"/>
                  </a:lnTo>
                  <a:lnTo>
                    <a:pt x="109727" y="140542"/>
                  </a:lnTo>
                  <a:lnTo>
                    <a:pt x="82175" y="174366"/>
                  </a:lnTo>
                  <a:lnTo>
                    <a:pt x="58149" y="210936"/>
                  </a:lnTo>
                  <a:lnTo>
                    <a:pt x="37908" y="249993"/>
                  </a:lnTo>
                  <a:lnTo>
                    <a:pt x="21713" y="291276"/>
                  </a:lnTo>
                  <a:lnTo>
                    <a:pt x="9823" y="334527"/>
                  </a:lnTo>
                  <a:lnTo>
                    <a:pt x="2499" y="379485"/>
                  </a:lnTo>
                  <a:lnTo>
                    <a:pt x="0" y="425890"/>
                  </a:lnTo>
                  <a:lnTo>
                    <a:pt x="2830" y="475240"/>
                  </a:lnTo>
                  <a:lnTo>
                    <a:pt x="11111" y="522933"/>
                  </a:lnTo>
                  <a:lnTo>
                    <a:pt x="24528" y="568655"/>
                  </a:lnTo>
                  <a:lnTo>
                    <a:pt x="42767" y="612091"/>
                  </a:lnTo>
                  <a:lnTo>
                    <a:pt x="65515" y="652929"/>
                  </a:lnTo>
                  <a:lnTo>
                    <a:pt x="92455" y="690854"/>
                  </a:lnTo>
                  <a:lnTo>
                    <a:pt x="123275" y="725554"/>
                  </a:lnTo>
                  <a:lnTo>
                    <a:pt x="158127" y="751952"/>
                  </a:lnTo>
                  <a:lnTo>
                    <a:pt x="196315" y="766285"/>
                  </a:lnTo>
                  <a:lnTo>
                    <a:pt x="237513" y="771469"/>
                  </a:lnTo>
                  <a:lnTo>
                    <a:pt x="281395" y="770422"/>
                  </a:lnTo>
                  <a:lnTo>
                    <a:pt x="375907" y="761307"/>
                  </a:lnTo>
                  <a:lnTo>
                    <a:pt x="425886" y="759074"/>
                  </a:lnTo>
                  <a:lnTo>
                    <a:pt x="475865" y="761307"/>
                  </a:lnTo>
                  <a:lnTo>
                    <a:pt x="570378" y="770422"/>
                  </a:lnTo>
                  <a:lnTo>
                    <a:pt x="614260" y="771469"/>
                  </a:lnTo>
                  <a:lnTo>
                    <a:pt x="655459" y="766285"/>
                  </a:lnTo>
                  <a:lnTo>
                    <a:pt x="693648" y="751952"/>
                  </a:lnTo>
                  <a:lnTo>
                    <a:pt x="728501" y="725554"/>
                  </a:lnTo>
                  <a:lnTo>
                    <a:pt x="759321" y="690854"/>
                  </a:lnTo>
                  <a:lnTo>
                    <a:pt x="786262" y="652929"/>
                  </a:lnTo>
                  <a:lnTo>
                    <a:pt x="809009" y="612091"/>
                  </a:lnTo>
                  <a:lnTo>
                    <a:pt x="827248" y="568655"/>
                  </a:lnTo>
                  <a:lnTo>
                    <a:pt x="840665" y="522933"/>
                  </a:lnTo>
                  <a:lnTo>
                    <a:pt x="848946" y="475240"/>
                  </a:lnTo>
                  <a:lnTo>
                    <a:pt x="851776" y="425890"/>
                  </a:lnTo>
                  <a:lnTo>
                    <a:pt x="849277" y="379485"/>
                  </a:lnTo>
                  <a:lnTo>
                    <a:pt x="841953" y="334527"/>
                  </a:lnTo>
                  <a:lnTo>
                    <a:pt x="830064" y="291276"/>
                  </a:lnTo>
                  <a:lnTo>
                    <a:pt x="813869" y="249993"/>
                  </a:lnTo>
                  <a:lnTo>
                    <a:pt x="793629" y="210936"/>
                  </a:lnTo>
                  <a:lnTo>
                    <a:pt x="769603" y="174366"/>
                  </a:lnTo>
                  <a:lnTo>
                    <a:pt x="742052" y="140542"/>
                  </a:lnTo>
                  <a:lnTo>
                    <a:pt x="711234" y="109724"/>
                  </a:lnTo>
                  <a:lnTo>
                    <a:pt x="677410" y="82172"/>
                  </a:lnTo>
                  <a:lnTo>
                    <a:pt x="640840" y="58147"/>
                  </a:lnTo>
                  <a:lnTo>
                    <a:pt x="601783" y="37906"/>
                  </a:lnTo>
                  <a:lnTo>
                    <a:pt x="560499" y="21712"/>
                  </a:lnTo>
                  <a:lnTo>
                    <a:pt x="517249" y="9823"/>
                  </a:lnTo>
                  <a:lnTo>
                    <a:pt x="472291" y="2499"/>
                  </a:lnTo>
                  <a:lnTo>
                    <a:pt x="425886" y="0"/>
                  </a:lnTo>
                  <a:close/>
                </a:path>
              </a:pathLst>
            </a:custGeom>
            <a:solidFill>
              <a:srgbClr val="5BBB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6378735" y="2363627"/>
              <a:ext cx="590550" cy="638810"/>
            </a:xfrm>
            <a:custGeom>
              <a:avLst/>
              <a:gdLst/>
              <a:ahLst/>
              <a:cxnLst/>
              <a:rect l="l" t="t" r="r" b="b"/>
              <a:pathLst>
                <a:path w="590550" h="638810">
                  <a:moveTo>
                    <a:pt x="333461" y="0"/>
                  </a:moveTo>
                  <a:lnTo>
                    <a:pt x="0" y="286519"/>
                  </a:lnTo>
                  <a:lnTo>
                    <a:pt x="299370" y="585895"/>
                  </a:lnTo>
                  <a:lnTo>
                    <a:pt x="329330" y="638668"/>
                  </a:lnTo>
                  <a:lnTo>
                    <a:pt x="402869" y="631052"/>
                  </a:lnTo>
                  <a:lnTo>
                    <a:pt x="466760" y="592727"/>
                  </a:lnTo>
                  <a:lnTo>
                    <a:pt x="497579" y="558027"/>
                  </a:lnTo>
                  <a:lnTo>
                    <a:pt x="524520" y="520101"/>
                  </a:lnTo>
                  <a:lnTo>
                    <a:pt x="547267" y="479264"/>
                  </a:lnTo>
                  <a:lnTo>
                    <a:pt x="565507" y="435827"/>
                  </a:lnTo>
                  <a:lnTo>
                    <a:pt x="578924" y="390106"/>
                  </a:lnTo>
                  <a:lnTo>
                    <a:pt x="587205" y="342413"/>
                  </a:lnTo>
                  <a:lnTo>
                    <a:pt x="590035" y="293062"/>
                  </a:lnTo>
                  <a:lnTo>
                    <a:pt x="589612" y="273870"/>
                  </a:lnTo>
                  <a:lnTo>
                    <a:pt x="588357" y="254896"/>
                  </a:lnTo>
                  <a:lnTo>
                    <a:pt x="333461" y="0"/>
                  </a:lnTo>
                  <a:close/>
                </a:path>
              </a:pathLst>
            </a:custGeom>
            <a:solidFill>
              <a:srgbClr val="2F91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6327829" y="2289082"/>
              <a:ext cx="430530" cy="414655"/>
            </a:xfrm>
            <a:custGeom>
              <a:avLst/>
              <a:gdLst/>
              <a:ahLst/>
              <a:cxnLst/>
              <a:rect l="l" t="t" r="r" b="b"/>
              <a:pathLst>
                <a:path w="430529" h="414655">
                  <a:moveTo>
                    <a:pt x="236581" y="0"/>
                  </a:moveTo>
                  <a:lnTo>
                    <a:pt x="215051" y="42"/>
                  </a:lnTo>
                  <a:lnTo>
                    <a:pt x="193524" y="0"/>
                  </a:lnTo>
                  <a:lnTo>
                    <a:pt x="165514" y="4477"/>
                  </a:lnTo>
                  <a:lnTo>
                    <a:pt x="100142" y="30016"/>
                  </a:lnTo>
                  <a:lnTo>
                    <a:pt x="67831" y="52590"/>
                  </a:lnTo>
                  <a:lnTo>
                    <a:pt x="39136" y="82708"/>
                  </a:lnTo>
                  <a:lnTo>
                    <a:pt x="16583" y="121126"/>
                  </a:lnTo>
                  <a:lnTo>
                    <a:pt x="2695" y="168601"/>
                  </a:lnTo>
                  <a:lnTo>
                    <a:pt x="0" y="225888"/>
                  </a:lnTo>
                  <a:lnTo>
                    <a:pt x="11020" y="293743"/>
                  </a:lnTo>
                  <a:lnTo>
                    <a:pt x="31283" y="337411"/>
                  </a:lnTo>
                  <a:lnTo>
                    <a:pt x="62038" y="371623"/>
                  </a:lnTo>
                  <a:lnTo>
                    <a:pt x="95163" y="395773"/>
                  </a:lnTo>
                  <a:lnTo>
                    <a:pt x="149572" y="414246"/>
                  </a:lnTo>
                  <a:lnTo>
                    <a:pt x="169013" y="407445"/>
                  </a:lnTo>
                  <a:lnTo>
                    <a:pt x="188344" y="392648"/>
                  </a:lnTo>
                  <a:lnTo>
                    <a:pt x="215051" y="373652"/>
                  </a:lnTo>
                  <a:lnTo>
                    <a:pt x="241765" y="392648"/>
                  </a:lnTo>
                  <a:lnTo>
                    <a:pt x="261100" y="407445"/>
                  </a:lnTo>
                  <a:lnTo>
                    <a:pt x="280542" y="414246"/>
                  </a:lnTo>
                  <a:lnTo>
                    <a:pt x="334951" y="395773"/>
                  </a:lnTo>
                  <a:lnTo>
                    <a:pt x="368075" y="371623"/>
                  </a:lnTo>
                  <a:lnTo>
                    <a:pt x="398826" y="337411"/>
                  </a:lnTo>
                  <a:lnTo>
                    <a:pt x="419081" y="293743"/>
                  </a:lnTo>
                  <a:lnTo>
                    <a:pt x="430102" y="225888"/>
                  </a:lnTo>
                  <a:lnTo>
                    <a:pt x="427407" y="168601"/>
                  </a:lnTo>
                  <a:lnTo>
                    <a:pt x="413521" y="121126"/>
                  </a:lnTo>
                  <a:lnTo>
                    <a:pt x="390969" y="82708"/>
                  </a:lnTo>
                  <a:lnTo>
                    <a:pt x="362275" y="52590"/>
                  </a:lnTo>
                  <a:lnTo>
                    <a:pt x="329965" y="30016"/>
                  </a:lnTo>
                  <a:lnTo>
                    <a:pt x="264593" y="4477"/>
                  </a:lnTo>
                  <a:lnTo>
                    <a:pt x="236581" y="0"/>
                  </a:lnTo>
                  <a:close/>
                </a:path>
              </a:pathLst>
            </a:custGeom>
            <a:solidFill>
              <a:srgbClr val="51515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6542880" y="2289082"/>
              <a:ext cx="215265" cy="414655"/>
            </a:xfrm>
            <a:custGeom>
              <a:avLst/>
              <a:gdLst/>
              <a:ahLst/>
              <a:cxnLst/>
              <a:rect l="l" t="t" r="r" b="b"/>
              <a:pathLst>
                <a:path w="215265" h="414655">
                  <a:moveTo>
                    <a:pt x="21526" y="0"/>
                  </a:moveTo>
                  <a:lnTo>
                    <a:pt x="0" y="42"/>
                  </a:lnTo>
                  <a:lnTo>
                    <a:pt x="0" y="373638"/>
                  </a:lnTo>
                  <a:lnTo>
                    <a:pt x="26706" y="392642"/>
                  </a:lnTo>
                  <a:lnTo>
                    <a:pt x="46037" y="407443"/>
                  </a:lnTo>
                  <a:lnTo>
                    <a:pt x="65478" y="414246"/>
                  </a:lnTo>
                  <a:lnTo>
                    <a:pt x="92511" y="409254"/>
                  </a:lnTo>
                  <a:lnTo>
                    <a:pt x="119895" y="395773"/>
                  </a:lnTo>
                  <a:lnTo>
                    <a:pt x="153023" y="371623"/>
                  </a:lnTo>
                  <a:lnTo>
                    <a:pt x="183775" y="337411"/>
                  </a:lnTo>
                  <a:lnTo>
                    <a:pt x="204030" y="293743"/>
                  </a:lnTo>
                  <a:lnTo>
                    <a:pt x="215051" y="225888"/>
                  </a:lnTo>
                  <a:lnTo>
                    <a:pt x="212355" y="168601"/>
                  </a:lnTo>
                  <a:lnTo>
                    <a:pt x="198467" y="121126"/>
                  </a:lnTo>
                  <a:lnTo>
                    <a:pt x="175914" y="82708"/>
                  </a:lnTo>
                  <a:lnTo>
                    <a:pt x="147219" y="52590"/>
                  </a:lnTo>
                  <a:lnTo>
                    <a:pt x="114908" y="30016"/>
                  </a:lnTo>
                  <a:lnTo>
                    <a:pt x="49536" y="4477"/>
                  </a:lnTo>
                  <a:lnTo>
                    <a:pt x="21526" y="0"/>
                  </a:lnTo>
                  <a:close/>
                </a:path>
              </a:pathLst>
            </a:custGeom>
            <a:solidFill>
              <a:srgbClr val="3C3C3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49675" y="2647083"/>
              <a:ext cx="186423" cy="321806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6240269" y="2771176"/>
              <a:ext cx="605790" cy="311785"/>
            </a:xfrm>
            <a:custGeom>
              <a:avLst/>
              <a:gdLst/>
              <a:ahLst/>
              <a:cxnLst/>
              <a:rect l="l" t="t" r="r" b="b"/>
              <a:pathLst>
                <a:path w="605790" h="311785">
                  <a:moveTo>
                    <a:pt x="508235" y="0"/>
                  </a:moveTo>
                  <a:lnTo>
                    <a:pt x="395829" y="0"/>
                  </a:lnTo>
                  <a:lnTo>
                    <a:pt x="302610" y="119393"/>
                  </a:lnTo>
                  <a:lnTo>
                    <a:pt x="209405" y="0"/>
                  </a:lnTo>
                  <a:lnTo>
                    <a:pt x="96985" y="0"/>
                  </a:lnTo>
                  <a:lnTo>
                    <a:pt x="59232" y="7623"/>
                  </a:lnTo>
                  <a:lnTo>
                    <a:pt x="28404" y="28413"/>
                  </a:lnTo>
                  <a:lnTo>
                    <a:pt x="7620" y="59247"/>
                  </a:lnTo>
                  <a:lnTo>
                    <a:pt x="0" y="97003"/>
                  </a:lnTo>
                  <a:lnTo>
                    <a:pt x="0" y="185179"/>
                  </a:lnTo>
                  <a:lnTo>
                    <a:pt x="34851" y="216712"/>
                  </a:lnTo>
                  <a:lnTo>
                    <a:pt x="73039" y="244287"/>
                  </a:lnTo>
                  <a:lnTo>
                    <a:pt x="114237" y="267579"/>
                  </a:lnTo>
                  <a:lnTo>
                    <a:pt x="158119" y="286261"/>
                  </a:lnTo>
                  <a:lnTo>
                    <a:pt x="204359" y="300009"/>
                  </a:lnTo>
                  <a:lnTo>
                    <a:pt x="252632" y="308497"/>
                  </a:lnTo>
                  <a:lnTo>
                    <a:pt x="302610" y="311399"/>
                  </a:lnTo>
                  <a:lnTo>
                    <a:pt x="352589" y="308497"/>
                  </a:lnTo>
                  <a:lnTo>
                    <a:pt x="400861" y="300009"/>
                  </a:lnTo>
                  <a:lnTo>
                    <a:pt x="447102" y="286261"/>
                  </a:lnTo>
                  <a:lnTo>
                    <a:pt x="490984" y="267579"/>
                  </a:lnTo>
                  <a:lnTo>
                    <a:pt x="532183" y="244287"/>
                  </a:lnTo>
                  <a:lnTo>
                    <a:pt x="570372" y="216712"/>
                  </a:lnTo>
                  <a:lnTo>
                    <a:pt x="605225" y="185179"/>
                  </a:lnTo>
                  <a:lnTo>
                    <a:pt x="605225" y="97003"/>
                  </a:lnTo>
                  <a:lnTo>
                    <a:pt x="597604" y="59247"/>
                  </a:lnTo>
                  <a:lnTo>
                    <a:pt x="576819" y="28413"/>
                  </a:lnTo>
                  <a:lnTo>
                    <a:pt x="545989" y="7623"/>
                  </a:lnTo>
                  <a:lnTo>
                    <a:pt x="508235" y="0"/>
                  </a:lnTo>
                  <a:close/>
                </a:path>
              </a:pathLst>
            </a:custGeom>
            <a:solidFill>
              <a:srgbClr val="DD45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6542880" y="2771176"/>
              <a:ext cx="302895" cy="311785"/>
            </a:xfrm>
            <a:custGeom>
              <a:avLst/>
              <a:gdLst/>
              <a:ahLst/>
              <a:cxnLst/>
              <a:rect l="l" t="t" r="r" b="b"/>
              <a:pathLst>
                <a:path w="302895" h="311785">
                  <a:moveTo>
                    <a:pt x="205625" y="0"/>
                  </a:moveTo>
                  <a:lnTo>
                    <a:pt x="93218" y="0"/>
                  </a:lnTo>
                  <a:lnTo>
                    <a:pt x="0" y="119393"/>
                  </a:lnTo>
                  <a:lnTo>
                    <a:pt x="0" y="311399"/>
                  </a:lnTo>
                  <a:lnTo>
                    <a:pt x="49978" y="308497"/>
                  </a:lnTo>
                  <a:lnTo>
                    <a:pt x="98251" y="300009"/>
                  </a:lnTo>
                  <a:lnTo>
                    <a:pt x="144491" y="286261"/>
                  </a:lnTo>
                  <a:lnTo>
                    <a:pt x="188374" y="267579"/>
                  </a:lnTo>
                  <a:lnTo>
                    <a:pt x="229572" y="244287"/>
                  </a:lnTo>
                  <a:lnTo>
                    <a:pt x="267761" y="216712"/>
                  </a:lnTo>
                  <a:lnTo>
                    <a:pt x="302614" y="185179"/>
                  </a:lnTo>
                  <a:lnTo>
                    <a:pt x="302614" y="97003"/>
                  </a:lnTo>
                  <a:lnTo>
                    <a:pt x="294993" y="59247"/>
                  </a:lnTo>
                  <a:lnTo>
                    <a:pt x="274208" y="28413"/>
                  </a:lnTo>
                  <a:lnTo>
                    <a:pt x="243379" y="7623"/>
                  </a:lnTo>
                  <a:lnTo>
                    <a:pt x="205625" y="0"/>
                  </a:lnTo>
                  <a:close/>
                </a:path>
              </a:pathLst>
            </a:custGeom>
            <a:solidFill>
              <a:srgbClr val="C1205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595382" y="2920944"/>
              <a:ext cx="81735" cy="115278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6369419" y="2355087"/>
              <a:ext cx="347345" cy="356870"/>
            </a:xfrm>
            <a:custGeom>
              <a:avLst/>
              <a:gdLst/>
              <a:ahLst/>
              <a:cxnLst/>
              <a:rect l="l" t="t" r="r" b="b"/>
              <a:pathLst>
                <a:path w="347345" h="356869">
                  <a:moveTo>
                    <a:pt x="173461" y="0"/>
                  </a:moveTo>
                  <a:lnTo>
                    <a:pt x="134038" y="4372"/>
                  </a:lnTo>
                  <a:lnTo>
                    <a:pt x="95723" y="18275"/>
                  </a:lnTo>
                  <a:lnTo>
                    <a:pt x="62439" y="42887"/>
                  </a:lnTo>
                  <a:lnTo>
                    <a:pt x="38106" y="79389"/>
                  </a:lnTo>
                  <a:lnTo>
                    <a:pt x="26645" y="128959"/>
                  </a:lnTo>
                  <a:lnTo>
                    <a:pt x="15191" y="134511"/>
                  </a:lnTo>
                  <a:lnTo>
                    <a:pt x="6377" y="144914"/>
                  </a:lnTo>
                  <a:lnTo>
                    <a:pt x="1036" y="158029"/>
                  </a:lnTo>
                  <a:lnTo>
                    <a:pt x="0" y="171714"/>
                  </a:lnTo>
                  <a:lnTo>
                    <a:pt x="2855" y="211933"/>
                  </a:lnTo>
                  <a:lnTo>
                    <a:pt x="6816" y="224749"/>
                  </a:lnTo>
                  <a:lnTo>
                    <a:pt x="14972" y="234697"/>
                  </a:lnTo>
                  <a:lnTo>
                    <a:pt x="26133" y="240786"/>
                  </a:lnTo>
                  <a:lnTo>
                    <a:pt x="39109" y="242030"/>
                  </a:lnTo>
                  <a:lnTo>
                    <a:pt x="42214" y="241684"/>
                  </a:lnTo>
                  <a:lnTo>
                    <a:pt x="73107" y="300564"/>
                  </a:lnTo>
                  <a:lnTo>
                    <a:pt x="107905" y="334104"/>
                  </a:lnTo>
                  <a:lnTo>
                    <a:pt x="142670" y="350183"/>
                  </a:lnTo>
                  <a:lnTo>
                    <a:pt x="173461" y="356682"/>
                  </a:lnTo>
                  <a:lnTo>
                    <a:pt x="204260" y="350183"/>
                  </a:lnTo>
                  <a:lnTo>
                    <a:pt x="239029" y="334104"/>
                  </a:lnTo>
                  <a:lnTo>
                    <a:pt x="273829" y="300564"/>
                  </a:lnTo>
                  <a:lnTo>
                    <a:pt x="304722" y="241684"/>
                  </a:lnTo>
                  <a:lnTo>
                    <a:pt x="307813" y="242030"/>
                  </a:lnTo>
                  <a:lnTo>
                    <a:pt x="344067" y="211933"/>
                  </a:lnTo>
                  <a:lnTo>
                    <a:pt x="346922" y="171714"/>
                  </a:lnTo>
                  <a:lnTo>
                    <a:pt x="345888" y="158029"/>
                  </a:lnTo>
                  <a:lnTo>
                    <a:pt x="340550" y="144914"/>
                  </a:lnTo>
                  <a:lnTo>
                    <a:pt x="331737" y="134511"/>
                  </a:lnTo>
                  <a:lnTo>
                    <a:pt x="320277" y="128959"/>
                  </a:lnTo>
                  <a:lnTo>
                    <a:pt x="308816" y="79389"/>
                  </a:lnTo>
                  <a:lnTo>
                    <a:pt x="284483" y="42887"/>
                  </a:lnTo>
                  <a:lnTo>
                    <a:pt x="251199" y="18275"/>
                  </a:lnTo>
                  <a:lnTo>
                    <a:pt x="212884" y="4372"/>
                  </a:lnTo>
                  <a:lnTo>
                    <a:pt x="173461" y="0"/>
                  </a:lnTo>
                  <a:close/>
                </a:path>
              </a:pathLst>
            </a:custGeom>
            <a:solidFill>
              <a:srgbClr val="FFC3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6542880" y="2355087"/>
              <a:ext cx="173990" cy="356870"/>
            </a:xfrm>
            <a:custGeom>
              <a:avLst/>
              <a:gdLst/>
              <a:ahLst/>
              <a:cxnLst/>
              <a:rect l="l" t="t" r="r" b="b"/>
              <a:pathLst>
                <a:path w="173990" h="356869">
                  <a:moveTo>
                    <a:pt x="0" y="0"/>
                  </a:moveTo>
                  <a:lnTo>
                    <a:pt x="0" y="356682"/>
                  </a:lnTo>
                  <a:lnTo>
                    <a:pt x="19638" y="353079"/>
                  </a:lnTo>
                  <a:lnTo>
                    <a:pt x="64696" y="334664"/>
                  </a:lnTo>
                  <a:lnTo>
                    <a:pt x="99533" y="301651"/>
                  </a:lnTo>
                  <a:lnTo>
                    <a:pt x="121388" y="265128"/>
                  </a:lnTo>
                  <a:lnTo>
                    <a:pt x="131260" y="241684"/>
                  </a:lnTo>
                  <a:lnTo>
                    <a:pt x="134352" y="242030"/>
                  </a:lnTo>
                  <a:lnTo>
                    <a:pt x="170605" y="211933"/>
                  </a:lnTo>
                  <a:lnTo>
                    <a:pt x="173461" y="171714"/>
                  </a:lnTo>
                  <a:lnTo>
                    <a:pt x="172427" y="158029"/>
                  </a:lnTo>
                  <a:lnTo>
                    <a:pt x="167089" y="144914"/>
                  </a:lnTo>
                  <a:lnTo>
                    <a:pt x="158276" y="134511"/>
                  </a:lnTo>
                  <a:lnTo>
                    <a:pt x="146815" y="128959"/>
                  </a:lnTo>
                  <a:lnTo>
                    <a:pt x="135354" y="79389"/>
                  </a:lnTo>
                  <a:lnTo>
                    <a:pt x="111021" y="42887"/>
                  </a:lnTo>
                  <a:lnTo>
                    <a:pt x="77737" y="18275"/>
                  </a:lnTo>
                  <a:lnTo>
                    <a:pt x="39423" y="43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AA6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6373605" y="2315672"/>
              <a:ext cx="339090" cy="238760"/>
            </a:xfrm>
            <a:custGeom>
              <a:avLst/>
              <a:gdLst/>
              <a:ahLst/>
              <a:cxnLst/>
              <a:rect l="l" t="t" r="r" b="b"/>
              <a:pathLst>
                <a:path w="339090" h="238760">
                  <a:moveTo>
                    <a:pt x="224353" y="0"/>
                  </a:moveTo>
                  <a:lnTo>
                    <a:pt x="169274" y="3438"/>
                  </a:lnTo>
                  <a:lnTo>
                    <a:pt x="114202" y="0"/>
                  </a:lnTo>
                  <a:lnTo>
                    <a:pt x="67818" y="12973"/>
                  </a:lnTo>
                  <a:lnTo>
                    <a:pt x="32042" y="38813"/>
                  </a:lnTo>
                  <a:lnTo>
                    <a:pt x="8796" y="73976"/>
                  </a:lnTo>
                  <a:lnTo>
                    <a:pt x="0" y="114916"/>
                  </a:lnTo>
                  <a:lnTo>
                    <a:pt x="7738" y="164476"/>
                  </a:lnTo>
                  <a:lnTo>
                    <a:pt x="26278" y="203626"/>
                  </a:lnTo>
                  <a:lnTo>
                    <a:pt x="45109" y="229336"/>
                  </a:lnTo>
                  <a:lnTo>
                    <a:pt x="53721" y="238579"/>
                  </a:lnTo>
                  <a:lnTo>
                    <a:pt x="56675" y="200449"/>
                  </a:lnTo>
                  <a:lnTo>
                    <a:pt x="66834" y="173120"/>
                  </a:lnTo>
                  <a:lnTo>
                    <a:pt x="84019" y="154399"/>
                  </a:lnTo>
                  <a:lnTo>
                    <a:pt x="128160" y="131712"/>
                  </a:lnTo>
                  <a:lnTo>
                    <a:pt x="145677" y="117801"/>
                  </a:lnTo>
                  <a:lnTo>
                    <a:pt x="159687" y="103477"/>
                  </a:lnTo>
                  <a:lnTo>
                    <a:pt x="169274" y="91861"/>
                  </a:lnTo>
                  <a:lnTo>
                    <a:pt x="178863" y="103477"/>
                  </a:lnTo>
                  <a:lnTo>
                    <a:pt x="192877" y="117801"/>
                  </a:lnTo>
                  <a:lnTo>
                    <a:pt x="210395" y="131712"/>
                  </a:lnTo>
                  <a:lnTo>
                    <a:pt x="254535" y="154399"/>
                  </a:lnTo>
                  <a:lnTo>
                    <a:pt x="271719" y="173120"/>
                  </a:lnTo>
                  <a:lnTo>
                    <a:pt x="281875" y="200449"/>
                  </a:lnTo>
                  <a:lnTo>
                    <a:pt x="284827" y="238579"/>
                  </a:lnTo>
                  <a:lnTo>
                    <a:pt x="293440" y="229336"/>
                  </a:lnTo>
                  <a:lnTo>
                    <a:pt x="312270" y="203626"/>
                  </a:lnTo>
                  <a:lnTo>
                    <a:pt x="330810" y="164476"/>
                  </a:lnTo>
                  <a:lnTo>
                    <a:pt x="338549" y="114916"/>
                  </a:lnTo>
                  <a:lnTo>
                    <a:pt x="329759" y="73976"/>
                  </a:lnTo>
                  <a:lnTo>
                    <a:pt x="306516" y="38813"/>
                  </a:lnTo>
                  <a:lnTo>
                    <a:pt x="270740" y="12973"/>
                  </a:lnTo>
                  <a:lnTo>
                    <a:pt x="224353" y="0"/>
                  </a:lnTo>
                  <a:close/>
                </a:path>
              </a:pathLst>
            </a:custGeom>
            <a:solidFill>
              <a:srgbClr val="51515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6" name="object 3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542880" y="2315665"/>
              <a:ext cx="169274" cy="238586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6606817" y="2629199"/>
              <a:ext cx="112395" cy="288290"/>
            </a:xfrm>
            <a:custGeom>
              <a:avLst/>
              <a:gdLst/>
              <a:ahLst/>
              <a:cxnLst/>
              <a:rect l="l" t="t" r="r" b="b"/>
              <a:pathLst>
                <a:path w="112395" h="288289">
                  <a:moveTo>
                    <a:pt x="102218" y="0"/>
                  </a:moveTo>
                  <a:lnTo>
                    <a:pt x="34563" y="47011"/>
                  </a:lnTo>
                  <a:lnTo>
                    <a:pt x="13309" y="92950"/>
                  </a:lnTo>
                  <a:lnTo>
                    <a:pt x="17199" y="109259"/>
                  </a:lnTo>
                  <a:lnTo>
                    <a:pt x="25164" y="122679"/>
                  </a:lnTo>
                  <a:lnTo>
                    <a:pt x="20603" y="127489"/>
                  </a:lnTo>
                  <a:lnTo>
                    <a:pt x="18648" y="130165"/>
                  </a:lnTo>
                  <a:lnTo>
                    <a:pt x="8553" y="149902"/>
                  </a:lnTo>
                  <a:lnTo>
                    <a:pt x="6802" y="167604"/>
                  </a:lnTo>
                  <a:lnTo>
                    <a:pt x="10998" y="182955"/>
                  </a:lnTo>
                  <a:lnTo>
                    <a:pt x="18745" y="195643"/>
                  </a:lnTo>
                  <a:lnTo>
                    <a:pt x="16541" y="197986"/>
                  </a:lnTo>
                  <a:lnTo>
                    <a:pt x="0" y="234318"/>
                  </a:lnTo>
                  <a:lnTo>
                    <a:pt x="7715" y="262857"/>
                  </a:lnTo>
                  <a:lnTo>
                    <a:pt x="23912" y="281513"/>
                  </a:lnTo>
                  <a:lnTo>
                    <a:pt x="32817" y="288196"/>
                  </a:lnTo>
                  <a:lnTo>
                    <a:pt x="74425" y="261720"/>
                  </a:lnTo>
                  <a:lnTo>
                    <a:pt x="94440" y="229226"/>
                  </a:lnTo>
                  <a:lnTo>
                    <a:pt x="99410" y="196136"/>
                  </a:lnTo>
                  <a:lnTo>
                    <a:pt x="95882" y="167874"/>
                  </a:lnTo>
                  <a:lnTo>
                    <a:pt x="103249" y="148247"/>
                  </a:lnTo>
                  <a:lnTo>
                    <a:pt x="105964" y="128827"/>
                  </a:lnTo>
                  <a:lnTo>
                    <a:pt x="105338" y="110697"/>
                  </a:lnTo>
                  <a:lnTo>
                    <a:pt x="102675" y="94938"/>
                  </a:lnTo>
                  <a:lnTo>
                    <a:pt x="112248" y="61493"/>
                  </a:lnTo>
                  <a:lnTo>
                    <a:pt x="111020" y="30926"/>
                  </a:lnTo>
                  <a:lnTo>
                    <a:pt x="105504" y="8630"/>
                  </a:lnTo>
                  <a:lnTo>
                    <a:pt x="102218" y="0"/>
                  </a:lnTo>
                  <a:close/>
                </a:path>
              </a:pathLst>
            </a:custGeom>
            <a:solidFill>
              <a:srgbClr val="3C3C3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6608136" y="2890403"/>
              <a:ext cx="76200" cy="44450"/>
            </a:xfrm>
            <a:custGeom>
              <a:avLst/>
              <a:gdLst/>
              <a:ahLst/>
              <a:cxnLst/>
              <a:rect l="l" t="t" r="r" b="b"/>
              <a:pathLst>
                <a:path w="76200" h="44450">
                  <a:moveTo>
                    <a:pt x="70607" y="0"/>
                  </a:moveTo>
                  <a:lnTo>
                    <a:pt x="5559" y="0"/>
                  </a:lnTo>
                  <a:lnTo>
                    <a:pt x="0" y="5559"/>
                  </a:lnTo>
                  <a:lnTo>
                    <a:pt x="0" y="38554"/>
                  </a:lnTo>
                  <a:lnTo>
                    <a:pt x="5559" y="44114"/>
                  </a:lnTo>
                  <a:lnTo>
                    <a:pt x="63744" y="44114"/>
                  </a:lnTo>
                  <a:lnTo>
                    <a:pt x="70607" y="44114"/>
                  </a:lnTo>
                  <a:lnTo>
                    <a:pt x="76166" y="38554"/>
                  </a:lnTo>
                  <a:lnTo>
                    <a:pt x="76166" y="5559"/>
                  </a:lnTo>
                  <a:lnTo>
                    <a:pt x="70607" y="0"/>
                  </a:lnTo>
                  <a:close/>
                </a:path>
              </a:pathLst>
            </a:custGeom>
            <a:solidFill>
              <a:srgbClr val="24825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5846064" y="3075432"/>
              <a:ext cx="1393190" cy="307975"/>
            </a:xfrm>
            <a:custGeom>
              <a:avLst/>
              <a:gdLst/>
              <a:ahLst/>
              <a:cxnLst/>
              <a:rect l="l" t="t" r="r" b="b"/>
              <a:pathLst>
                <a:path w="1393190" h="307975">
                  <a:moveTo>
                    <a:pt x="1392936" y="0"/>
                  </a:moveTo>
                  <a:lnTo>
                    <a:pt x="0" y="0"/>
                  </a:lnTo>
                  <a:lnTo>
                    <a:pt x="0" y="307848"/>
                  </a:lnTo>
                  <a:lnTo>
                    <a:pt x="1392936" y="307848"/>
                  </a:lnTo>
                  <a:lnTo>
                    <a:pt x="139293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0" name="object 40"/>
          <p:cNvGrpSpPr/>
          <p:nvPr/>
        </p:nvGrpSpPr>
        <p:grpSpPr>
          <a:xfrm>
            <a:off x="3243072" y="2240417"/>
            <a:ext cx="1600200" cy="1143000"/>
            <a:chOff x="3243072" y="2240417"/>
            <a:chExt cx="1600200" cy="1143000"/>
          </a:xfrm>
        </p:grpSpPr>
        <p:sp>
          <p:nvSpPr>
            <p:cNvPr id="41" name="object 41"/>
            <p:cNvSpPr/>
            <p:nvPr/>
          </p:nvSpPr>
          <p:spPr>
            <a:xfrm>
              <a:off x="3624197" y="2240417"/>
              <a:ext cx="840105" cy="841375"/>
            </a:xfrm>
            <a:custGeom>
              <a:avLst/>
              <a:gdLst/>
              <a:ahLst/>
              <a:cxnLst/>
              <a:rect l="l" t="t" r="r" b="b"/>
              <a:pathLst>
                <a:path w="840104" h="841375">
                  <a:moveTo>
                    <a:pt x="419836" y="0"/>
                  </a:moveTo>
                  <a:lnTo>
                    <a:pt x="370875" y="2828"/>
                  </a:lnTo>
                  <a:lnTo>
                    <a:pt x="323573" y="11104"/>
                  </a:lnTo>
                  <a:lnTo>
                    <a:pt x="278245" y="24511"/>
                  </a:lnTo>
                  <a:lnTo>
                    <a:pt x="235205" y="42734"/>
                  </a:lnTo>
                  <a:lnTo>
                    <a:pt x="194769" y="65458"/>
                  </a:lnTo>
                  <a:lnTo>
                    <a:pt x="157252" y="92367"/>
                  </a:lnTo>
                  <a:lnTo>
                    <a:pt x="122969" y="123146"/>
                  </a:lnTo>
                  <a:lnTo>
                    <a:pt x="92235" y="157480"/>
                  </a:lnTo>
                  <a:lnTo>
                    <a:pt x="65364" y="195052"/>
                  </a:lnTo>
                  <a:lnTo>
                    <a:pt x="42673" y="235548"/>
                  </a:lnTo>
                  <a:lnTo>
                    <a:pt x="24476" y="278652"/>
                  </a:lnTo>
                  <a:lnTo>
                    <a:pt x="11088" y="324049"/>
                  </a:lnTo>
                  <a:lnTo>
                    <a:pt x="2824" y="371423"/>
                  </a:lnTo>
                  <a:lnTo>
                    <a:pt x="0" y="420459"/>
                  </a:lnTo>
                  <a:lnTo>
                    <a:pt x="2824" y="469492"/>
                  </a:lnTo>
                  <a:lnTo>
                    <a:pt x="11088" y="516863"/>
                  </a:lnTo>
                  <a:lnTo>
                    <a:pt x="24476" y="562258"/>
                  </a:lnTo>
                  <a:lnTo>
                    <a:pt x="42673" y="605360"/>
                  </a:lnTo>
                  <a:lnTo>
                    <a:pt x="65364" y="645855"/>
                  </a:lnTo>
                  <a:lnTo>
                    <a:pt x="92235" y="683427"/>
                  </a:lnTo>
                  <a:lnTo>
                    <a:pt x="122969" y="717760"/>
                  </a:lnTo>
                  <a:lnTo>
                    <a:pt x="157252" y="748539"/>
                  </a:lnTo>
                  <a:lnTo>
                    <a:pt x="194769" y="775448"/>
                  </a:lnTo>
                  <a:lnTo>
                    <a:pt x="235205" y="798172"/>
                  </a:lnTo>
                  <a:lnTo>
                    <a:pt x="278245" y="816396"/>
                  </a:lnTo>
                  <a:lnTo>
                    <a:pt x="323573" y="829803"/>
                  </a:lnTo>
                  <a:lnTo>
                    <a:pt x="370875" y="838079"/>
                  </a:lnTo>
                  <a:lnTo>
                    <a:pt x="419836" y="840908"/>
                  </a:lnTo>
                  <a:lnTo>
                    <a:pt x="468801" y="838079"/>
                  </a:lnTo>
                  <a:lnTo>
                    <a:pt x="516106" y="829803"/>
                  </a:lnTo>
                  <a:lnTo>
                    <a:pt x="561437" y="816396"/>
                  </a:lnTo>
                  <a:lnTo>
                    <a:pt x="604478" y="798172"/>
                  </a:lnTo>
                  <a:lnTo>
                    <a:pt x="644915" y="775448"/>
                  </a:lnTo>
                  <a:lnTo>
                    <a:pt x="682432" y="748539"/>
                  </a:lnTo>
                  <a:lnTo>
                    <a:pt x="716716" y="717760"/>
                  </a:lnTo>
                  <a:lnTo>
                    <a:pt x="747450" y="683427"/>
                  </a:lnTo>
                  <a:lnTo>
                    <a:pt x="774320" y="645855"/>
                  </a:lnTo>
                  <a:lnTo>
                    <a:pt x="797011" y="605360"/>
                  </a:lnTo>
                  <a:lnTo>
                    <a:pt x="815207" y="562258"/>
                  </a:lnTo>
                  <a:lnTo>
                    <a:pt x="828595" y="516863"/>
                  </a:lnTo>
                  <a:lnTo>
                    <a:pt x="836858" y="469492"/>
                  </a:lnTo>
                  <a:lnTo>
                    <a:pt x="839683" y="420459"/>
                  </a:lnTo>
                  <a:lnTo>
                    <a:pt x="836858" y="371423"/>
                  </a:lnTo>
                  <a:lnTo>
                    <a:pt x="828595" y="324049"/>
                  </a:lnTo>
                  <a:lnTo>
                    <a:pt x="815207" y="278652"/>
                  </a:lnTo>
                  <a:lnTo>
                    <a:pt x="797011" y="235548"/>
                  </a:lnTo>
                  <a:lnTo>
                    <a:pt x="774320" y="195052"/>
                  </a:lnTo>
                  <a:lnTo>
                    <a:pt x="747450" y="157480"/>
                  </a:lnTo>
                  <a:lnTo>
                    <a:pt x="716716" y="123146"/>
                  </a:lnTo>
                  <a:lnTo>
                    <a:pt x="682432" y="92367"/>
                  </a:lnTo>
                  <a:lnTo>
                    <a:pt x="644915" y="65458"/>
                  </a:lnTo>
                  <a:lnTo>
                    <a:pt x="604478" y="42734"/>
                  </a:lnTo>
                  <a:lnTo>
                    <a:pt x="561437" y="24511"/>
                  </a:lnTo>
                  <a:lnTo>
                    <a:pt x="516106" y="11104"/>
                  </a:lnTo>
                  <a:lnTo>
                    <a:pt x="468801" y="2828"/>
                  </a:lnTo>
                  <a:lnTo>
                    <a:pt x="419836" y="0"/>
                  </a:lnTo>
                  <a:close/>
                </a:path>
              </a:pathLst>
            </a:custGeom>
            <a:solidFill>
              <a:srgbClr val="F3E3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3829926" y="2289251"/>
              <a:ext cx="427990" cy="792480"/>
            </a:xfrm>
            <a:custGeom>
              <a:avLst/>
              <a:gdLst/>
              <a:ahLst/>
              <a:cxnLst/>
              <a:rect l="l" t="t" r="r" b="b"/>
              <a:pathLst>
                <a:path w="427989" h="792480">
                  <a:moveTo>
                    <a:pt x="427520" y="733171"/>
                  </a:moveTo>
                  <a:lnTo>
                    <a:pt x="386130" y="675881"/>
                  </a:lnTo>
                  <a:lnTo>
                    <a:pt x="359816" y="653135"/>
                  </a:lnTo>
                  <a:lnTo>
                    <a:pt x="356171" y="650379"/>
                  </a:lnTo>
                  <a:lnTo>
                    <a:pt x="352450" y="647712"/>
                  </a:lnTo>
                  <a:lnTo>
                    <a:pt x="348653" y="645274"/>
                  </a:lnTo>
                  <a:lnTo>
                    <a:pt x="346824" y="643940"/>
                  </a:lnTo>
                  <a:lnTo>
                    <a:pt x="339166" y="639165"/>
                  </a:lnTo>
                  <a:lnTo>
                    <a:pt x="335178" y="636816"/>
                  </a:lnTo>
                  <a:lnTo>
                    <a:pt x="331127" y="634568"/>
                  </a:lnTo>
                  <a:lnTo>
                    <a:pt x="330898" y="634390"/>
                  </a:lnTo>
                  <a:lnTo>
                    <a:pt x="330644" y="634250"/>
                  </a:lnTo>
                  <a:lnTo>
                    <a:pt x="330466" y="634250"/>
                  </a:lnTo>
                  <a:lnTo>
                    <a:pt x="328371" y="633095"/>
                  </a:lnTo>
                  <a:lnTo>
                    <a:pt x="326428" y="631952"/>
                  </a:lnTo>
                  <a:lnTo>
                    <a:pt x="324573" y="630796"/>
                  </a:lnTo>
                  <a:lnTo>
                    <a:pt x="322821" y="629793"/>
                  </a:lnTo>
                  <a:lnTo>
                    <a:pt x="321183" y="628688"/>
                  </a:lnTo>
                  <a:lnTo>
                    <a:pt x="319138" y="627354"/>
                  </a:lnTo>
                  <a:lnTo>
                    <a:pt x="318465" y="626846"/>
                  </a:lnTo>
                  <a:lnTo>
                    <a:pt x="279196" y="588568"/>
                  </a:lnTo>
                  <a:lnTo>
                    <a:pt x="268058" y="570407"/>
                  </a:lnTo>
                  <a:lnTo>
                    <a:pt x="267957" y="570255"/>
                  </a:lnTo>
                  <a:lnTo>
                    <a:pt x="259461" y="550710"/>
                  </a:lnTo>
                  <a:lnTo>
                    <a:pt x="259359" y="550481"/>
                  </a:lnTo>
                  <a:lnTo>
                    <a:pt x="258533" y="547801"/>
                  </a:lnTo>
                  <a:lnTo>
                    <a:pt x="326021" y="502539"/>
                  </a:lnTo>
                  <a:lnTo>
                    <a:pt x="361937" y="456946"/>
                  </a:lnTo>
                  <a:lnTo>
                    <a:pt x="396595" y="371627"/>
                  </a:lnTo>
                  <a:lnTo>
                    <a:pt x="401091" y="187083"/>
                  </a:lnTo>
                  <a:lnTo>
                    <a:pt x="398170" y="153962"/>
                  </a:lnTo>
                  <a:lnTo>
                    <a:pt x="377850" y="96659"/>
                  </a:lnTo>
                  <a:lnTo>
                    <a:pt x="354761" y="63741"/>
                  </a:lnTo>
                  <a:lnTo>
                    <a:pt x="322783" y="34785"/>
                  </a:lnTo>
                  <a:lnTo>
                    <a:pt x="273570" y="9613"/>
                  </a:lnTo>
                  <a:lnTo>
                    <a:pt x="235343" y="1181"/>
                  </a:lnTo>
                  <a:lnTo>
                    <a:pt x="214325" y="0"/>
                  </a:lnTo>
                  <a:lnTo>
                    <a:pt x="164503" y="6731"/>
                  </a:lnTo>
                  <a:lnTo>
                    <a:pt x="119913" y="25615"/>
                  </a:lnTo>
                  <a:lnTo>
                    <a:pt x="82130" y="54864"/>
                  </a:lnTo>
                  <a:lnTo>
                    <a:pt x="52946" y="92722"/>
                  </a:lnTo>
                  <a:lnTo>
                    <a:pt x="34124" y="137388"/>
                  </a:lnTo>
                  <a:lnTo>
                    <a:pt x="27457" y="187083"/>
                  </a:lnTo>
                  <a:lnTo>
                    <a:pt x="27457" y="326834"/>
                  </a:lnTo>
                  <a:lnTo>
                    <a:pt x="33477" y="378383"/>
                  </a:lnTo>
                  <a:lnTo>
                    <a:pt x="52171" y="430949"/>
                  </a:lnTo>
                  <a:lnTo>
                    <a:pt x="86156" y="484212"/>
                  </a:lnTo>
                  <a:lnTo>
                    <a:pt x="132816" y="528916"/>
                  </a:lnTo>
                  <a:lnTo>
                    <a:pt x="169672" y="550646"/>
                  </a:lnTo>
                  <a:lnTo>
                    <a:pt x="161048" y="570255"/>
                  </a:lnTo>
                  <a:lnTo>
                    <a:pt x="160985" y="570407"/>
                  </a:lnTo>
                  <a:lnTo>
                    <a:pt x="149758" y="588568"/>
                  </a:lnTo>
                  <a:lnTo>
                    <a:pt x="120510" y="619302"/>
                  </a:lnTo>
                  <a:lnTo>
                    <a:pt x="104013" y="630796"/>
                  </a:lnTo>
                  <a:lnTo>
                    <a:pt x="102158" y="631952"/>
                  </a:lnTo>
                  <a:lnTo>
                    <a:pt x="100228" y="633095"/>
                  </a:lnTo>
                  <a:lnTo>
                    <a:pt x="98069" y="634250"/>
                  </a:lnTo>
                  <a:lnTo>
                    <a:pt x="93027" y="636993"/>
                  </a:lnTo>
                  <a:lnTo>
                    <a:pt x="55486" y="663676"/>
                  </a:lnTo>
                  <a:lnTo>
                    <a:pt x="33147" y="685609"/>
                  </a:lnTo>
                  <a:lnTo>
                    <a:pt x="30073" y="689000"/>
                  </a:lnTo>
                  <a:lnTo>
                    <a:pt x="901" y="730999"/>
                  </a:lnTo>
                  <a:lnTo>
                    <a:pt x="0" y="732777"/>
                  </a:lnTo>
                  <a:lnTo>
                    <a:pt x="29476" y="749350"/>
                  </a:lnTo>
                  <a:lnTo>
                    <a:pt x="72517" y="767562"/>
                  </a:lnTo>
                  <a:lnTo>
                    <a:pt x="117843" y="780973"/>
                  </a:lnTo>
                  <a:lnTo>
                    <a:pt x="165138" y="789254"/>
                  </a:lnTo>
                  <a:lnTo>
                    <a:pt x="214096" y="792086"/>
                  </a:lnTo>
                  <a:lnTo>
                    <a:pt x="263067" y="789254"/>
                  </a:lnTo>
                  <a:lnTo>
                    <a:pt x="310375" y="780973"/>
                  </a:lnTo>
                  <a:lnTo>
                    <a:pt x="355701" y="767562"/>
                  </a:lnTo>
                  <a:lnTo>
                    <a:pt x="398741" y="749350"/>
                  </a:lnTo>
                  <a:lnTo>
                    <a:pt x="427520" y="733171"/>
                  </a:lnTo>
                  <a:close/>
                </a:path>
              </a:pathLst>
            </a:custGeom>
            <a:solidFill>
              <a:srgbClr val="EBC1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3829908" y="2908389"/>
              <a:ext cx="427990" cy="173355"/>
            </a:xfrm>
            <a:custGeom>
              <a:avLst/>
              <a:gdLst/>
              <a:ahLst/>
              <a:cxnLst/>
              <a:rect l="l" t="t" r="r" b="b"/>
              <a:pathLst>
                <a:path w="427989" h="173355">
                  <a:moveTo>
                    <a:pt x="120479" y="0"/>
                  </a:moveTo>
                  <a:lnTo>
                    <a:pt x="95657" y="16363"/>
                  </a:lnTo>
                  <a:lnTo>
                    <a:pt x="93147" y="17787"/>
                  </a:lnTo>
                  <a:lnTo>
                    <a:pt x="55500" y="44508"/>
                  </a:lnTo>
                  <a:lnTo>
                    <a:pt x="33160" y="66446"/>
                  </a:lnTo>
                  <a:lnTo>
                    <a:pt x="30093" y="69845"/>
                  </a:lnTo>
                  <a:lnTo>
                    <a:pt x="911" y="111839"/>
                  </a:lnTo>
                  <a:lnTo>
                    <a:pt x="0" y="113624"/>
                  </a:lnTo>
                  <a:lnTo>
                    <a:pt x="29496" y="130200"/>
                  </a:lnTo>
                  <a:lnTo>
                    <a:pt x="72536" y="148423"/>
                  </a:lnTo>
                  <a:lnTo>
                    <a:pt x="117864" y="161831"/>
                  </a:lnTo>
                  <a:lnTo>
                    <a:pt x="165166" y="170106"/>
                  </a:lnTo>
                  <a:lnTo>
                    <a:pt x="214126" y="172935"/>
                  </a:lnTo>
                  <a:lnTo>
                    <a:pt x="263090" y="170106"/>
                  </a:lnTo>
                  <a:lnTo>
                    <a:pt x="310395" y="161831"/>
                  </a:lnTo>
                  <a:lnTo>
                    <a:pt x="355726" y="148423"/>
                  </a:lnTo>
                  <a:lnTo>
                    <a:pt x="398767" y="130200"/>
                  </a:lnTo>
                  <a:lnTo>
                    <a:pt x="427542" y="114030"/>
                  </a:lnTo>
                  <a:lnTo>
                    <a:pt x="415990" y="92784"/>
                  </a:lnTo>
                  <a:lnTo>
                    <a:pt x="386158" y="56709"/>
                  </a:lnTo>
                  <a:lnTo>
                    <a:pt x="382064" y="52617"/>
                  </a:lnTo>
                  <a:lnTo>
                    <a:pt x="377858" y="48666"/>
                  </a:lnTo>
                  <a:lnTo>
                    <a:pt x="373429" y="44893"/>
                  </a:lnTo>
                  <a:lnTo>
                    <a:pt x="369074" y="41088"/>
                  </a:lnTo>
                  <a:lnTo>
                    <a:pt x="367290" y="39660"/>
                  </a:lnTo>
                  <a:lnTo>
                    <a:pt x="214126" y="39660"/>
                  </a:lnTo>
                  <a:lnTo>
                    <a:pt x="187816" y="36910"/>
                  </a:lnTo>
                  <a:lnTo>
                    <a:pt x="187516" y="36910"/>
                  </a:lnTo>
                  <a:lnTo>
                    <a:pt x="162686" y="29034"/>
                  </a:lnTo>
                  <a:lnTo>
                    <a:pt x="161710" y="28537"/>
                  </a:lnTo>
                  <a:lnTo>
                    <a:pt x="140154" y="16591"/>
                  </a:lnTo>
                  <a:lnTo>
                    <a:pt x="139851" y="16363"/>
                  </a:lnTo>
                  <a:lnTo>
                    <a:pt x="120479" y="0"/>
                  </a:lnTo>
                  <a:close/>
                </a:path>
                <a:path w="427989" h="173355">
                  <a:moveTo>
                    <a:pt x="308293" y="141"/>
                  </a:moveTo>
                  <a:lnTo>
                    <a:pt x="288733" y="16591"/>
                  </a:lnTo>
                  <a:lnTo>
                    <a:pt x="266211" y="29034"/>
                  </a:lnTo>
                  <a:lnTo>
                    <a:pt x="241281" y="36910"/>
                  </a:lnTo>
                  <a:lnTo>
                    <a:pt x="214498" y="39660"/>
                  </a:lnTo>
                  <a:lnTo>
                    <a:pt x="367290" y="39660"/>
                  </a:lnTo>
                  <a:lnTo>
                    <a:pt x="364533" y="37453"/>
                  </a:lnTo>
                  <a:lnTo>
                    <a:pt x="359806" y="33964"/>
                  </a:lnTo>
                  <a:lnTo>
                    <a:pt x="356196" y="31206"/>
                  </a:lnTo>
                  <a:lnTo>
                    <a:pt x="352474" y="28537"/>
                  </a:lnTo>
                  <a:lnTo>
                    <a:pt x="348677" y="26099"/>
                  </a:lnTo>
                  <a:lnTo>
                    <a:pt x="346816" y="24769"/>
                  </a:lnTo>
                  <a:lnTo>
                    <a:pt x="344955" y="23576"/>
                  </a:lnTo>
                  <a:lnTo>
                    <a:pt x="343057" y="22428"/>
                  </a:lnTo>
                  <a:lnTo>
                    <a:pt x="341270" y="21280"/>
                  </a:lnTo>
                  <a:lnTo>
                    <a:pt x="335501" y="17787"/>
                  </a:lnTo>
                  <a:lnTo>
                    <a:pt x="331147" y="15353"/>
                  </a:lnTo>
                  <a:lnTo>
                    <a:pt x="330849" y="15215"/>
                  </a:lnTo>
                  <a:lnTo>
                    <a:pt x="330625" y="15029"/>
                  </a:lnTo>
                  <a:lnTo>
                    <a:pt x="318492" y="7678"/>
                  </a:lnTo>
                  <a:lnTo>
                    <a:pt x="314993" y="5337"/>
                  </a:lnTo>
                  <a:lnTo>
                    <a:pt x="311606" y="2806"/>
                  </a:lnTo>
                  <a:lnTo>
                    <a:pt x="308293" y="141"/>
                  </a:lnTo>
                  <a:close/>
                </a:path>
              </a:pathLst>
            </a:custGeom>
            <a:solidFill>
              <a:srgbClr val="EB6C4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3857396" y="2616073"/>
              <a:ext cx="374015" cy="233679"/>
            </a:xfrm>
            <a:custGeom>
              <a:avLst/>
              <a:gdLst/>
              <a:ahLst/>
              <a:cxnLst/>
              <a:rect l="l" t="t" r="r" b="b"/>
              <a:pathLst>
                <a:path w="374014" h="233680">
                  <a:moveTo>
                    <a:pt x="373633" y="0"/>
                  </a:moveTo>
                  <a:lnTo>
                    <a:pt x="322753" y="102926"/>
                  </a:lnTo>
                  <a:lnTo>
                    <a:pt x="81080" y="81110"/>
                  </a:lnTo>
                  <a:lnTo>
                    <a:pt x="29828" y="58707"/>
                  </a:lnTo>
                  <a:lnTo>
                    <a:pt x="0" y="0"/>
                  </a:lnTo>
                  <a:lnTo>
                    <a:pt x="6014" y="51551"/>
                  </a:lnTo>
                  <a:lnTo>
                    <a:pt x="24712" y="104119"/>
                  </a:lnTo>
                  <a:lnTo>
                    <a:pt x="58689" y="157389"/>
                  </a:lnTo>
                  <a:lnTo>
                    <a:pt x="105352" y="202092"/>
                  </a:lnTo>
                  <a:lnTo>
                    <a:pt x="148294" y="226422"/>
                  </a:lnTo>
                  <a:lnTo>
                    <a:pt x="198548" y="233619"/>
                  </a:lnTo>
                  <a:lnTo>
                    <a:pt x="253002" y="212429"/>
                  </a:lnTo>
                  <a:lnTo>
                    <a:pt x="298559" y="175709"/>
                  </a:lnTo>
                  <a:lnTo>
                    <a:pt x="334468" y="130117"/>
                  </a:lnTo>
                  <a:lnTo>
                    <a:pt x="365891" y="58596"/>
                  </a:lnTo>
                  <a:lnTo>
                    <a:pt x="373633" y="0"/>
                  </a:lnTo>
                  <a:close/>
                </a:path>
              </a:pathLst>
            </a:custGeom>
            <a:solidFill>
              <a:srgbClr val="533D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5" name="object 4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857437" y="2562882"/>
              <a:ext cx="373628" cy="197657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3857392" y="2289247"/>
              <a:ext cx="374015" cy="269875"/>
            </a:xfrm>
            <a:custGeom>
              <a:avLst/>
              <a:gdLst/>
              <a:ahLst/>
              <a:cxnLst/>
              <a:rect l="l" t="t" r="r" b="b"/>
              <a:pathLst>
                <a:path w="374014" h="269875">
                  <a:moveTo>
                    <a:pt x="186827" y="0"/>
                  </a:moveTo>
                  <a:lnTo>
                    <a:pt x="137022" y="6726"/>
                  </a:lnTo>
                  <a:lnTo>
                    <a:pt x="92437" y="25607"/>
                  </a:lnTo>
                  <a:lnTo>
                    <a:pt x="54663" y="54863"/>
                  </a:lnTo>
                  <a:lnTo>
                    <a:pt x="25480" y="92714"/>
                  </a:lnTo>
                  <a:lnTo>
                    <a:pt x="6666" y="137380"/>
                  </a:lnTo>
                  <a:lnTo>
                    <a:pt x="0" y="187082"/>
                  </a:lnTo>
                  <a:lnTo>
                    <a:pt x="0" y="269571"/>
                  </a:lnTo>
                  <a:lnTo>
                    <a:pt x="6486" y="241964"/>
                  </a:lnTo>
                  <a:lnTo>
                    <a:pt x="15350" y="217945"/>
                  </a:lnTo>
                  <a:lnTo>
                    <a:pt x="41636" y="175272"/>
                  </a:lnTo>
                  <a:lnTo>
                    <a:pt x="51956" y="154000"/>
                  </a:lnTo>
                  <a:lnTo>
                    <a:pt x="67558" y="137594"/>
                  </a:lnTo>
                  <a:lnTo>
                    <a:pt x="96408" y="131020"/>
                  </a:lnTo>
                  <a:lnTo>
                    <a:pt x="116529" y="132913"/>
                  </a:lnTo>
                  <a:lnTo>
                    <a:pt x="132975" y="137078"/>
                  </a:lnTo>
                  <a:lnTo>
                    <a:pt x="153687" y="141242"/>
                  </a:lnTo>
                  <a:lnTo>
                    <a:pt x="186827" y="143135"/>
                  </a:lnTo>
                  <a:lnTo>
                    <a:pt x="219810" y="141242"/>
                  </a:lnTo>
                  <a:lnTo>
                    <a:pt x="240523" y="137078"/>
                  </a:lnTo>
                  <a:lnTo>
                    <a:pt x="256971" y="132913"/>
                  </a:lnTo>
                  <a:lnTo>
                    <a:pt x="277087" y="131020"/>
                  </a:lnTo>
                  <a:lnTo>
                    <a:pt x="305939" y="137594"/>
                  </a:lnTo>
                  <a:lnTo>
                    <a:pt x="321542" y="154000"/>
                  </a:lnTo>
                  <a:lnTo>
                    <a:pt x="331862" y="175272"/>
                  </a:lnTo>
                  <a:lnTo>
                    <a:pt x="358147" y="217945"/>
                  </a:lnTo>
                  <a:lnTo>
                    <a:pt x="367007" y="241964"/>
                  </a:lnTo>
                  <a:lnTo>
                    <a:pt x="373488" y="269571"/>
                  </a:lnTo>
                  <a:lnTo>
                    <a:pt x="373488" y="187082"/>
                  </a:lnTo>
                  <a:lnTo>
                    <a:pt x="366821" y="137380"/>
                  </a:lnTo>
                  <a:lnTo>
                    <a:pt x="348006" y="92714"/>
                  </a:lnTo>
                  <a:lnTo>
                    <a:pt x="318820" y="54863"/>
                  </a:lnTo>
                  <a:lnTo>
                    <a:pt x="281043" y="25607"/>
                  </a:lnTo>
                  <a:lnTo>
                    <a:pt x="236453" y="6726"/>
                  </a:lnTo>
                  <a:lnTo>
                    <a:pt x="186827" y="0"/>
                  </a:lnTo>
                  <a:close/>
                </a:path>
              </a:pathLst>
            </a:custGeom>
            <a:solidFill>
              <a:srgbClr val="533D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7" name="object 4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920741" y="2908385"/>
              <a:ext cx="246752" cy="74031"/>
            </a:xfrm>
            <a:prstGeom prst="rect">
              <a:avLst/>
            </a:prstGeom>
          </p:spPr>
        </p:pic>
        <p:sp>
          <p:nvSpPr>
            <p:cNvPr id="48" name="object 48"/>
            <p:cNvSpPr/>
            <p:nvPr/>
          </p:nvSpPr>
          <p:spPr>
            <a:xfrm>
              <a:off x="3243072" y="3075432"/>
              <a:ext cx="1600200" cy="307975"/>
            </a:xfrm>
            <a:custGeom>
              <a:avLst/>
              <a:gdLst/>
              <a:ahLst/>
              <a:cxnLst/>
              <a:rect l="l" t="t" r="r" b="b"/>
              <a:pathLst>
                <a:path w="1600200" h="307975">
                  <a:moveTo>
                    <a:pt x="1600200" y="0"/>
                  </a:moveTo>
                  <a:lnTo>
                    <a:pt x="0" y="0"/>
                  </a:lnTo>
                  <a:lnTo>
                    <a:pt x="0" y="307848"/>
                  </a:lnTo>
                  <a:lnTo>
                    <a:pt x="1600200" y="307848"/>
                  </a:lnTo>
                  <a:lnTo>
                    <a:pt x="16002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9" name="object 49"/>
          <p:cNvSpPr/>
          <p:nvPr/>
        </p:nvSpPr>
        <p:spPr>
          <a:xfrm>
            <a:off x="8400288" y="3153155"/>
            <a:ext cx="3307079" cy="0"/>
          </a:xfrm>
          <a:custGeom>
            <a:avLst/>
            <a:gdLst/>
            <a:ahLst/>
            <a:cxnLst/>
            <a:rect l="l" t="t" r="r" b="b"/>
            <a:pathLst>
              <a:path w="3307079">
                <a:moveTo>
                  <a:pt x="0" y="0"/>
                </a:moveTo>
                <a:lnTo>
                  <a:pt x="3306571" y="0"/>
                </a:lnTo>
              </a:path>
            </a:pathLst>
          </a:custGeom>
          <a:ln w="9525">
            <a:solidFill>
              <a:srgbClr val="497DBA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8400288" y="5015484"/>
            <a:ext cx="3307079" cy="0"/>
          </a:xfrm>
          <a:custGeom>
            <a:avLst/>
            <a:gdLst/>
            <a:ahLst/>
            <a:cxnLst/>
            <a:rect l="l" t="t" r="r" b="b"/>
            <a:pathLst>
              <a:path w="3307079">
                <a:moveTo>
                  <a:pt x="0" y="0"/>
                </a:moveTo>
                <a:lnTo>
                  <a:pt x="3306571" y="0"/>
                </a:lnTo>
              </a:path>
            </a:pathLst>
          </a:custGeom>
          <a:ln w="9525">
            <a:solidFill>
              <a:srgbClr val="497DBA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8400288" y="5664708"/>
            <a:ext cx="3307079" cy="0"/>
          </a:xfrm>
          <a:custGeom>
            <a:avLst/>
            <a:gdLst/>
            <a:ahLst/>
            <a:cxnLst/>
            <a:rect l="l" t="t" r="r" b="b"/>
            <a:pathLst>
              <a:path w="3307079">
                <a:moveTo>
                  <a:pt x="0" y="0"/>
                </a:moveTo>
                <a:lnTo>
                  <a:pt x="3306571" y="0"/>
                </a:lnTo>
              </a:path>
            </a:pathLst>
          </a:custGeom>
          <a:ln w="9525">
            <a:solidFill>
              <a:srgbClr val="497DBA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 txBox="1"/>
          <p:nvPr/>
        </p:nvSpPr>
        <p:spPr>
          <a:xfrm>
            <a:off x="919683" y="3104514"/>
            <a:ext cx="121983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solidFill>
                  <a:srgbClr val="C0504D"/>
                </a:solidFill>
                <a:latin typeface="Arial"/>
                <a:cs typeface="Arial"/>
              </a:rPr>
              <a:t>Data</a:t>
            </a:r>
            <a:r>
              <a:rPr sz="1400" b="1" spc="-40" dirty="0">
                <a:solidFill>
                  <a:srgbClr val="C0504D"/>
                </a:solidFill>
                <a:latin typeface="Arial"/>
                <a:cs typeface="Arial"/>
              </a:rPr>
              <a:t> </a:t>
            </a:r>
            <a:r>
              <a:rPr sz="1400" b="1" spc="-10" dirty="0">
                <a:solidFill>
                  <a:srgbClr val="C0504D"/>
                </a:solidFill>
                <a:latin typeface="Arial"/>
                <a:cs typeface="Arial"/>
              </a:rPr>
              <a:t>Engineer</a:t>
            </a:r>
            <a:endParaRPr sz="1400">
              <a:latin typeface="Arial"/>
              <a:cs typeface="Arial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3309620" y="3104514"/>
            <a:ext cx="147066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solidFill>
                  <a:srgbClr val="C0504D"/>
                </a:solidFill>
                <a:latin typeface="Arial"/>
                <a:cs typeface="Arial"/>
              </a:rPr>
              <a:t>Business</a:t>
            </a:r>
            <a:r>
              <a:rPr sz="1400" b="1" spc="-75" dirty="0">
                <a:solidFill>
                  <a:srgbClr val="C0504D"/>
                </a:solidFill>
                <a:latin typeface="Arial"/>
                <a:cs typeface="Arial"/>
              </a:rPr>
              <a:t> </a:t>
            </a:r>
            <a:r>
              <a:rPr sz="1400" b="1" spc="-10" dirty="0">
                <a:solidFill>
                  <a:srgbClr val="C0504D"/>
                </a:solidFill>
                <a:latin typeface="Arial"/>
                <a:cs typeface="Arial"/>
              </a:rPr>
              <a:t>analyst</a:t>
            </a:r>
            <a:endParaRPr sz="1400">
              <a:latin typeface="Arial"/>
              <a:cs typeface="Arial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5943091" y="3104514"/>
            <a:ext cx="120205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solidFill>
                  <a:srgbClr val="C0504D"/>
                </a:solidFill>
                <a:latin typeface="Arial"/>
                <a:cs typeface="Arial"/>
              </a:rPr>
              <a:t>Data</a:t>
            </a:r>
            <a:r>
              <a:rPr sz="1400" b="1" spc="-40" dirty="0">
                <a:solidFill>
                  <a:srgbClr val="C0504D"/>
                </a:solidFill>
                <a:latin typeface="Arial"/>
                <a:cs typeface="Arial"/>
              </a:rPr>
              <a:t> </a:t>
            </a:r>
            <a:r>
              <a:rPr sz="1400" b="1" spc="-10" dirty="0">
                <a:solidFill>
                  <a:srgbClr val="C0504D"/>
                </a:solidFill>
                <a:latin typeface="Arial"/>
                <a:cs typeface="Arial"/>
              </a:rPr>
              <a:t>Scientist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55" name="object 55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330183" y="1927860"/>
            <a:ext cx="396240" cy="396239"/>
          </a:xfrm>
          <a:prstGeom prst="rect">
            <a:avLst/>
          </a:prstGeom>
        </p:spPr>
      </p:pic>
      <p:grpSp>
        <p:nvGrpSpPr>
          <p:cNvPr id="56" name="object 56"/>
          <p:cNvGrpSpPr/>
          <p:nvPr/>
        </p:nvGrpSpPr>
        <p:grpSpPr>
          <a:xfrm>
            <a:off x="8330732" y="2598973"/>
            <a:ext cx="395605" cy="395605"/>
            <a:chOff x="8330732" y="2598973"/>
            <a:chExt cx="395605" cy="395605"/>
          </a:xfrm>
        </p:grpSpPr>
        <p:sp>
          <p:nvSpPr>
            <p:cNvPr id="57" name="object 57"/>
            <p:cNvSpPr/>
            <p:nvPr/>
          </p:nvSpPr>
          <p:spPr>
            <a:xfrm>
              <a:off x="8330732" y="2598973"/>
              <a:ext cx="395605" cy="348615"/>
            </a:xfrm>
            <a:custGeom>
              <a:avLst/>
              <a:gdLst/>
              <a:ahLst/>
              <a:cxnLst/>
              <a:rect l="l" t="t" r="r" b="b"/>
              <a:pathLst>
                <a:path w="395604" h="348614">
                  <a:moveTo>
                    <a:pt x="197732" y="0"/>
                  </a:moveTo>
                  <a:lnTo>
                    <a:pt x="152396" y="5222"/>
                  </a:lnTo>
                  <a:lnTo>
                    <a:pt x="110777" y="20098"/>
                  </a:lnTo>
                  <a:lnTo>
                    <a:pt x="74063" y="43440"/>
                  </a:lnTo>
                  <a:lnTo>
                    <a:pt x="43441" y="74061"/>
                  </a:lnTo>
                  <a:lnTo>
                    <a:pt x="20098" y="110776"/>
                  </a:lnTo>
                  <a:lnTo>
                    <a:pt x="5222" y="152395"/>
                  </a:lnTo>
                  <a:lnTo>
                    <a:pt x="0" y="197733"/>
                  </a:lnTo>
                  <a:lnTo>
                    <a:pt x="2583" y="229776"/>
                  </a:lnTo>
                  <a:lnTo>
                    <a:pt x="22034" y="288519"/>
                  </a:lnTo>
                  <a:lnTo>
                    <a:pt x="68988" y="339911"/>
                  </a:lnTo>
                  <a:lnTo>
                    <a:pt x="106814" y="348101"/>
                  </a:lnTo>
                  <a:lnTo>
                    <a:pt x="150189" y="347077"/>
                  </a:lnTo>
                  <a:lnTo>
                    <a:pt x="197732" y="344937"/>
                  </a:lnTo>
                  <a:lnTo>
                    <a:pt x="245278" y="347077"/>
                  </a:lnTo>
                  <a:lnTo>
                    <a:pt x="288654" y="348101"/>
                  </a:lnTo>
                  <a:lnTo>
                    <a:pt x="326481" y="339911"/>
                  </a:lnTo>
                  <a:lnTo>
                    <a:pt x="357380" y="314410"/>
                  </a:lnTo>
                  <a:lnTo>
                    <a:pt x="385402" y="260173"/>
                  </a:lnTo>
                  <a:lnTo>
                    <a:pt x="395466" y="197733"/>
                  </a:lnTo>
                  <a:lnTo>
                    <a:pt x="390243" y="152395"/>
                  </a:lnTo>
                  <a:lnTo>
                    <a:pt x="375367" y="110776"/>
                  </a:lnTo>
                  <a:lnTo>
                    <a:pt x="352025" y="74061"/>
                  </a:lnTo>
                  <a:lnTo>
                    <a:pt x="321404" y="43440"/>
                  </a:lnTo>
                  <a:lnTo>
                    <a:pt x="284690" y="20098"/>
                  </a:lnTo>
                  <a:lnTo>
                    <a:pt x="243070" y="5222"/>
                  </a:lnTo>
                  <a:lnTo>
                    <a:pt x="197732" y="0"/>
                  </a:lnTo>
                  <a:close/>
                </a:path>
              </a:pathLst>
            </a:custGeom>
            <a:solidFill>
              <a:srgbClr val="EE9B1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8368819" y="2655570"/>
              <a:ext cx="357505" cy="292100"/>
            </a:xfrm>
            <a:custGeom>
              <a:avLst/>
              <a:gdLst/>
              <a:ahLst/>
              <a:cxnLst/>
              <a:rect l="l" t="t" r="r" b="b"/>
              <a:pathLst>
                <a:path w="357504" h="292100">
                  <a:moveTo>
                    <a:pt x="219666" y="0"/>
                  </a:moveTo>
                  <a:lnTo>
                    <a:pt x="83171" y="113381"/>
                  </a:lnTo>
                  <a:lnTo>
                    <a:pt x="111119" y="141516"/>
                  </a:lnTo>
                  <a:lnTo>
                    <a:pt x="115127" y="153744"/>
                  </a:lnTo>
                  <a:lnTo>
                    <a:pt x="120720" y="168753"/>
                  </a:lnTo>
                  <a:lnTo>
                    <a:pt x="125693" y="181475"/>
                  </a:lnTo>
                  <a:lnTo>
                    <a:pt x="127841" y="186843"/>
                  </a:lnTo>
                  <a:lnTo>
                    <a:pt x="0" y="257813"/>
                  </a:lnTo>
                  <a:lnTo>
                    <a:pt x="30900" y="283313"/>
                  </a:lnTo>
                  <a:lnTo>
                    <a:pt x="68727" y="291503"/>
                  </a:lnTo>
                  <a:lnTo>
                    <a:pt x="112101" y="290480"/>
                  </a:lnTo>
                  <a:lnTo>
                    <a:pt x="159644" y="288339"/>
                  </a:lnTo>
                  <a:lnTo>
                    <a:pt x="265179" y="288339"/>
                  </a:lnTo>
                  <a:lnTo>
                    <a:pt x="319293" y="257813"/>
                  </a:lnTo>
                  <a:lnTo>
                    <a:pt x="347315" y="203575"/>
                  </a:lnTo>
                  <a:lnTo>
                    <a:pt x="357348" y="141516"/>
                  </a:lnTo>
                  <a:lnTo>
                    <a:pt x="357333" y="137673"/>
                  </a:lnTo>
                  <a:lnTo>
                    <a:pt x="219666" y="0"/>
                  </a:lnTo>
                  <a:close/>
                </a:path>
                <a:path w="357504" h="292100">
                  <a:moveTo>
                    <a:pt x="265179" y="288339"/>
                  </a:moveTo>
                  <a:lnTo>
                    <a:pt x="159644" y="288339"/>
                  </a:lnTo>
                  <a:lnTo>
                    <a:pt x="207191" y="290480"/>
                  </a:lnTo>
                  <a:lnTo>
                    <a:pt x="250567" y="291503"/>
                  </a:lnTo>
                  <a:lnTo>
                    <a:pt x="265179" y="288339"/>
                  </a:lnTo>
                  <a:close/>
                </a:path>
              </a:pathLst>
            </a:custGeom>
            <a:solidFill>
              <a:srgbClr val="DB82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8463776" y="2830947"/>
              <a:ext cx="21590" cy="24765"/>
            </a:xfrm>
            <a:custGeom>
              <a:avLst/>
              <a:gdLst/>
              <a:ahLst/>
              <a:cxnLst/>
              <a:rect l="l" t="t" r="r" b="b"/>
              <a:pathLst>
                <a:path w="21590" h="24764">
                  <a:moveTo>
                    <a:pt x="0" y="24686"/>
                  </a:moveTo>
                  <a:lnTo>
                    <a:pt x="21414" y="24686"/>
                  </a:lnTo>
                  <a:lnTo>
                    <a:pt x="21414" y="0"/>
                  </a:lnTo>
                  <a:lnTo>
                    <a:pt x="0" y="0"/>
                  </a:lnTo>
                  <a:lnTo>
                    <a:pt x="0" y="24686"/>
                  </a:lnTo>
                  <a:close/>
                </a:path>
              </a:pathLst>
            </a:custGeom>
            <a:solidFill>
              <a:srgbClr val="574A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0" name="object 6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434669" y="2800170"/>
              <a:ext cx="187596" cy="143742"/>
            </a:xfrm>
            <a:prstGeom prst="rect">
              <a:avLst/>
            </a:prstGeom>
          </p:spPr>
        </p:pic>
        <p:sp>
          <p:nvSpPr>
            <p:cNvPr id="61" name="object 61"/>
            <p:cNvSpPr/>
            <p:nvPr/>
          </p:nvSpPr>
          <p:spPr>
            <a:xfrm>
              <a:off x="8368819" y="2855628"/>
              <a:ext cx="319405" cy="139065"/>
            </a:xfrm>
            <a:custGeom>
              <a:avLst/>
              <a:gdLst/>
              <a:ahLst/>
              <a:cxnLst/>
              <a:rect l="l" t="t" r="r" b="b"/>
              <a:pathLst>
                <a:path w="319404" h="139064">
                  <a:moveTo>
                    <a:pt x="259702" y="0"/>
                  </a:moveTo>
                  <a:lnTo>
                    <a:pt x="202925" y="0"/>
                  </a:lnTo>
                  <a:lnTo>
                    <a:pt x="159644" y="41490"/>
                  </a:lnTo>
                  <a:lnTo>
                    <a:pt x="116371" y="0"/>
                  </a:lnTo>
                  <a:lnTo>
                    <a:pt x="59600" y="0"/>
                  </a:lnTo>
                  <a:lnTo>
                    <a:pt x="36797" y="4515"/>
                  </a:lnTo>
                  <a:lnTo>
                    <a:pt x="18056" y="16855"/>
                  </a:lnTo>
                  <a:lnTo>
                    <a:pt x="5186" y="35205"/>
                  </a:lnTo>
                  <a:lnTo>
                    <a:pt x="0" y="57756"/>
                  </a:lnTo>
                  <a:lnTo>
                    <a:pt x="30900" y="91151"/>
                  </a:lnTo>
                  <a:lnTo>
                    <a:pt x="68727" y="116710"/>
                  </a:lnTo>
                  <a:lnTo>
                    <a:pt x="112101" y="133055"/>
                  </a:lnTo>
                  <a:lnTo>
                    <a:pt x="159644" y="138810"/>
                  </a:lnTo>
                  <a:lnTo>
                    <a:pt x="207191" y="133055"/>
                  </a:lnTo>
                  <a:lnTo>
                    <a:pt x="250567" y="116710"/>
                  </a:lnTo>
                  <a:lnTo>
                    <a:pt x="288394" y="91151"/>
                  </a:lnTo>
                  <a:lnTo>
                    <a:pt x="319293" y="57756"/>
                  </a:lnTo>
                  <a:lnTo>
                    <a:pt x="314113" y="35200"/>
                  </a:lnTo>
                  <a:lnTo>
                    <a:pt x="301248" y="16850"/>
                  </a:lnTo>
                  <a:lnTo>
                    <a:pt x="282507" y="4514"/>
                  </a:lnTo>
                  <a:lnTo>
                    <a:pt x="259702" y="0"/>
                  </a:lnTo>
                  <a:close/>
                </a:path>
              </a:pathLst>
            </a:custGeom>
            <a:solidFill>
              <a:srgbClr val="7A718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2" name="object 6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440797" y="2621759"/>
              <a:ext cx="247315" cy="372679"/>
            </a:xfrm>
            <a:prstGeom prst="rect">
              <a:avLst/>
            </a:prstGeom>
          </p:spPr>
        </p:pic>
      </p:grpSp>
      <p:pic>
        <p:nvPicPr>
          <p:cNvPr id="63" name="object 63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8330183" y="3319271"/>
            <a:ext cx="396240" cy="396239"/>
          </a:xfrm>
          <a:prstGeom prst="rect">
            <a:avLst/>
          </a:prstGeom>
        </p:spPr>
      </p:pic>
      <p:pic>
        <p:nvPicPr>
          <p:cNvPr id="64" name="object 64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8330183" y="4016212"/>
            <a:ext cx="396240" cy="245942"/>
          </a:xfrm>
          <a:prstGeom prst="rect">
            <a:avLst/>
          </a:prstGeom>
        </p:spPr>
      </p:pic>
      <p:pic>
        <p:nvPicPr>
          <p:cNvPr id="65" name="object 65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8345495" y="4459294"/>
            <a:ext cx="377810" cy="377810"/>
          </a:xfrm>
          <a:prstGeom prst="rect">
            <a:avLst/>
          </a:prstGeom>
        </p:spPr>
      </p:pic>
      <p:pic>
        <p:nvPicPr>
          <p:cNvPr id="66" name="object 66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8362223" y="5108483"/>
            <a:ext cx="387025" cy="387025"/>
          </a:xfrm>
          <a:prstGeom prst="rect">
            <a:avLst/>
          </a:prstGeom>
        </p:spPr>
      </p:pic>
      <p:pic>
        <p:nvPicPr>
          <p:cNvPr id="67" name="object 67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8357616" y="5772911"/>
            <a:ext cx="396240" cy="396239"/>
          </a:xfrm>
          <a:prstGeom prst="rect">
            <a:avLst/>
          </a:prstGeom>
        </p:spPr>
      </p:pic>
      <p:grpSp>
        <p:nvGrpSpPr>
          <p:cNvPr id="68" name="object 68"/>
          <p:cNvGrpSpPr/>
          <p:nvPr/>
        </p:nvGrpSpPr>
        <p:grpSpPr>
          <a:xfrm>
            <a:off x="6748526" y="210565"/>
            <a:ext cx="4762500" cy="434340"/>
            <a:chOff x="6748526" y="210565"/>
            <a:chExt cx="4762500" cy="434340"/>
          </a:xfrm>
        </p:grpSpPr>
        <p:sp>
          <p:nvSpPr>
            <p:cNvPr id="69" name="object 69"/>
            <p:cNvSpPr/>
            <p:nvPr/>
          </p:nvSpPr>
          <p:spPr>
            <a:xfrm>
              <a:off x="6761226" y="223265"/>
              <a:ext cx="4737100" cy="407034"/>
            </a:xfrm>
            <a:custGeom>
              <a:avLst/>
              <a:gdLst/>
              <a:ahLst/>
              <a:cxnLst/>
              <a:rect l="l" t="t" r="r" b="b"/>
              <a:pathLst>
                <a:path w="4737100" h="407034">
                  <a:moveTo>
                    <a:pt x="0" y="67817"/>
                  </a:moveTo>
                  <a:lnTo>
                    <a:pt x="5328" y="41415"/>
                  </a:lnTo>
                  <a:lnTo>
                    <a:pt x="19859" y="19859"/>
                  </a:lnTo>
                  <a:lnTo>
                    <a:pt x="41415" y="5328"/>
                  </a:lnTo>
                  <a:lnTo>
                    <a:pt x="67818" y="0"/>
                  </a:lnTo>
                  <a:lnTo>
                    <a:pt x="4668774" y="0"/>
                  </a:lnTo>
                  <a:lnTo>
                    <a:pt x="4695176" y="5328"/>
                  </a:lnTo>
                  <a:lnTo>
                    <a:pt x="4716732" y="19859"/>
                  </a:lnTo>
                  <a:lnTo>
                    <a:pt x="4731263" y="41415"/>
                  </a:lnTo>
                  <a:lnTo>
                    <a:pt x="4736592" y="67817"/>
                  </a:lnTo>
                  <a:lnTo>
                    <a:pt x="4736592" y="339089"/>
                  </a:lnTo>
                  <a:lnTo>
                    <a:pt x="4731263" y="365492"/>
                  </a:lnTo>
                  <a:lnTo>
                    <a:pt x="4716732" y="387048"/>
                  </a:lnTo>
                  <a:lnTo>
                    <a:pt x="4695176" y="401579"/>
                  </a:lnTo>
                  <a:lnTo>
                    <a:pt x="4668774" y="406907"/>
                  </a:lnTo>
                  <a:lnTo>
                    <a:pt x="67818" y="406907"/>
                  </a:lnTo>
                  <a:lnTo>
                    <a:pt x="41415" y="401579"/>
                  </a:lnTo>
                  <a:lnTo>
                    <a:pt x="19859" y="387048"/>
                  </a:lnTo>
                  <a:lnTo>
                    <a:pt x="5328" y="365492"/>
                  </a:lnTo>
                  <a:lnTo>
                    <a:pt x="0" y="339089"/>
                  </a:lnTo>
                  <a:lnTo>
                    <a:pt x="0" y="67817"/>
                  </a:lnTo>
                  <a:close/>
                </a:path>
              </a:pathLst>
            </a:custGeom>
            <a:ln w="25400">
              <a:solidFill>
                <a:srgbClr val="4F81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0" name="object 70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796527" y="266649"/>
              <a:ext cx="1671827" cy="365810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827008" y="275818"/>
              <a:ext cx="1051585" cy="368833"/>
            </a:xfrm>
            <a:prstGeom prst="rect">
              <a:avLst/>
            </a:prstGeom>
          </p:spPr>
        </p:pic>
        <p:sp>
          <p:nvSpPr>
            <p:cNvPr id="72" name="object 72"/>
            <p:cNvSpPr/>
            <p:nvPr/>
          </p:nvSpPr>
          <p:spPr>
            <a:xfrm>
              <a:off x="8822436" y="292607"/>
              <a:ext cx="1569720" cy="264160"/>
            </a:xfrm>
            <a:custGeom>
              <a:avLst/>
              <a:gdLst/>
              <a:ahLst/>
              <a:cxnLst/>
              <a:rect l="l" t="t" r="r" b="b"/>
              <a:pathLst>
                <a:path w="1569720" h="264159">
                  <a:moveTo>
                    <a:pt x="1525397" y="0"/>
                  </a:moveTo>
                  <a:lnTo>
                    <a:pt x="0" y="0"/>
                  </a:lnTo>
                  <a:lnTo>
                    <a:pt x="0" y="263652"/>
                  </a:lnTo>
                  <a:lnTo>
                    <a:pt x="1525397" y="263652"/>
                  </a:lnTo>
                  <a:lnTo>
                    <a:pt x="1569720" y="131826"/>
                  </a:lnTo>
                  <a:lnTo>
                    <a:pt x="1525397" y="0"/>
                  </a:lnTo>
                  <a:close/>
                </a:path>
              </a:pathLst>
            </a:custGeom>
            <a:solidFill>
              <a:srgbClr val="006F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3" name="object 73"/>
          <p:cNvSpPr txBox="1"/>
          <p:nvPr/>
        </p:nvSpPr>
        <p:spPr>
          <a:xfrm>
            <a:off x="8918575" y="324688"/>
            <a:ext cx="82169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10" dirty="0">
                <a:solidFill>
                  <a:srgbClr val="FFFFFF"/>
                </a:solidFill>
                <a:latin typeface="Arial"/>
                <a:cs typeface="Arial"/>
              </a:rPr>
              <a:t>Development</a:t>
            </a:r>
            <a:endParaRPr sz="1000">
              <a:latin typeface="Arial"/>
              <a:cs typeface="Arial"/>
            </a:endParaRPr>
          </a:p>
        </p:txBody>
      </p:sp>
      <p:sp>
        <p:nvSpPr>
          <p:cNvPr id="74" name="object 74"/>
          <p:cNvSpPr/>
          <p:nvPr/>
        </p:nvSpPr>
        <p:spPr>
          <a:xfrm>
            <a:off x="7618476" y="292608"/>
            <a:ext cx="1152525" cy="268605"/>
          </a:xfrm>
          <a:custGeom>
            <a:avLst/>
            <a:gdLst/>
            <a:ahLst/>
            <a:cxnLst/>
            <a:rect l="l" t="t" r="r" b="b"/>
            <a:pathLst>
              <a:path w="1152525" h="268605">
                <a:moveTo>
                  <a:pt x="1102741" y="0"/>
                </a:moveTo>
                <a:lnTo>
                  <a:pt x="0" y="0"/>
                </a:lnTo>
                <a:lnTo>
                  <a:pt x="0" y="268224"/>
                </a:lnTo>
                <a:lnTo>
                  <a:pt x="1102741" y="268224"/>
                </a:lnTo>
                <a:lnTo>
                  <a:pt x="1152144" y="134112"/>
                </a:lnTo>
                <a:lnTo>
                  <a:pt x="1102741" y="0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 txBox="1"/>
          <p:nvPr/>
        </p:nvSpPr>
        <p:spPr>
          <a:xfrm>
            <a:off x="7713980" y="327405"/>
            <a:ext cx="49784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dirty="0">
                <a:solidFill>
                  <a:srgbClr val="FFFFFF"/>
                </a:solidFill>
                <a:latin typeface="Arial"/>
                <a:cs typeface="Arial"/>
              </a:rPr>
              <a:t>Sprint</a:t>
            </a:r>
            <a:r>
              <a:rPr sz="1000" b="1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b="1" spc="-50" dirty="0">
                <a:solidFill>
                  <a:srgbClr val="FFFFFF"/>
                </a:solidFill>
                <a:latin typeface="Arial"/>
                <a:cs typeface="Arial"/>
              </a:rPr>
              <a:t>0</a:t>
            </a:r>
            <a:endParaRPr sz="1000">
              <a:latin typeface="Arial"/>
              <a:cs typeface="Arial"/>
            </a:endParaRPr>
          </a:p>
        </p:txBody>
      </p:sp>
      <p:sp>
        <p:nvSpPr>
          <p:cNvPr id="76" name="object 76"/>
          <p:cNvSpPr/>
          <p:nvPr/>
        </p:nvSpPr>
        <p:spPr>
          <a:xfrm>
            <a:off x="10443971" y="291084"/>
            <a:ext cx="981710" cy="268605"/>
          </a:xfrm>
          <a:custGeom>
            <a:avLst/>
            <a:gdLst/>
            <a:ahLst/>
            <a:cxnLst/>
            <a:rect l="l" t="t" r="r" b="b"/>
            <a:pathLst>
              <a:path w="981709" h="268605">
                <a:moveTo>
                  <a:pt x="932052" y="0"/>
                </a:moveTo>
                <a:lnTo>
                  <a:pt x="0" y="0"/>
                </a:lnTo>
                <a:lnTo>
                  <a:pt x="0" y="268224"/>
                </a:lnTo>
                <a:lnTo>
                  <a:pt x="932052" y="268224"/>
                </a:lnTo>
                <a:lnTo>
                  <a:pt x="981455" y="134112"/>
                </a:lnTo>
                <a:lnTo>
                  <a:pt x="932052" y="0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 txBox="1"/>
          <p:nvPr/>
        </p:nvSpPr>
        <p:spPr>
          <a:xfrm>
            <a:off x="10540745" y="325881"/>
            <a:ext cx="39941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10" dirty="0">
                <a:solidFill>
                  <a:srgbClr val="FFFFFF"/>
                </a:solidFill>
                <a:latin typeface="Arial"/>
                <a:cs typeface="Arial"/>
              </a:rPr>
              <a:t>Indus.</a:t>
            </a:r>
            <a:endParaRPr sz="1000">
              <a:latin typeface="Arial"/>
              <a:cs typeface="Arial"/>
            </a:endParaRPr>
          </a:p>
        </p:txBody>
      </p:sp>
      <p:sp>
        <p:nvSpPr>
          <p:cNvPr id="78" name="object 78"/>
          <p:cNvSpPr/>
          <p:nvPr/>
        </p:nvSpPr>
        <p:spPr>
          <a:xfrm>
            <a:off x="6832092" y="292608"/>
            <a:ext cx="741045" cy="268605"/>
          </a:xfrm>
          <a:custGeom>
            <a:avLst/>
            <a:gdLst/>
            <a:ahLst/>
            <a:cxnLst/>
            <a:rect l="l" t="t" r="r" b="b"/>
            <a:pathLst>
              <a:path w="741045" h="268605">
                <a:moveTo>
                  <a:pt x="691260" y="0"/>
                </a:moveTo>
                <a:lnTo>
                  <a:pt x="0" y="0"/>
                </a:lnTo>
                <a:lnTo>
                  <a:pt x="0" y="268224"/>
                </a:lnTo>
                <a:lnTo>
                  <a:pt x="691260" y="268224"/>
                </a:lnTo>
                <a:lnTo>
                  <a:pt x="740663" y="134112"/>
                </a:lnTo>
                <a:lnTo>
                  <a:pt x="691260" y="0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 txBox="1"/>
          <p:nvPr/>
        </p:nvSpPr>
        <p:spPr>
          <a:xfrm>
            <a:off x="6856856" y="327152"/>
            <a:ext cx="51117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10" dirty="0">
                <a:solidFill>
                  <a:srgbClr val="FFFFFF"/>
                </a:solidFill>
                <a:latin typeface="Arial"/>
                <a:cs typeface="Arial"/>
              </a:rPr>
              <a:t>Ideation</a:t>
            </a:r>
            <a:endParaRPr sz="1000">
              <a:latin typeface="Arial"/>
              <a:cs typeface="Arial"/>
            </a:endParaRPr>
          </a:p>
        </p:txBody>
      </p:sp>
      <p:sp>
        <p:nvSpPr>
          <p:cNvPr id="80" name="object 8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553845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z="1300" spc="-25" dirty="0">
                <a:solidFill>
                  <a:srgbClr val="00396F"/>
                </a:solidFill>
                <a:latin typeface="Arial MT"/>
                <a:cs typeface="Arial MT"/>
              </a:rPr>
              <a:t>17</a:t>
            </a:fld>
            <a:endParaRPr sz="13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/>
              <a:t>Synthesis</a:t>
            </a:r>
            <a:r>
              <a:rPr spc="5" dirty="0"/>
              <a:t> </a:t>
            </a:r>
            <a:r>
              <a:rPr dirty="0"/>
              <a:t>of</a:t>
            </a:r>
            <a:r>
              <a:rPr spc="-20" dirty="0"/>
              <a:t> </a:t>
            </a:r>
            <a:r>
              <a:rPr dirty="0"/>
              <a:t>a</a:t>
            </a:r>
            <a:r>
              <a:rPr spc="-15" dirty="0"/>
              <a:t> </a:t>
            </a:r>
            <a:r>
              <a:rPr dirty="0"/>
              <a:t>model</a:t>
            </a:r>
            <a:r>
              <a:rPr spc="15" dirty="0"/>
              <a:t> </a:t>
            </a:r>
            <a:r>
              <a:rPr spc="-10" dirty="0"/>
              <a:t>study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8739" y="849629"/>
            <a:ext cx="1582420" cy="3111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393065" indent="-380365">
              <a:lnSpc>
                <a:spcPct val="100000"/>
              </a:lnSpc>
              <a:spcBef>
                <a:spcPts val="120"/>
              </a:spcBef>
              <a:buClr>
                <a:srgbClr val="00396F"/>
              </a:buClr>
              <a:buSzPct val="97297"/>
              <a:buFont typeface="Arial MT"/>
              <a:buChar char="•"/>
              <a:tabLst>
                <a:tab pos="393065" algn="l"/>
              </a:tabLst>
            </a:pPr>
            <a:r>
              <a:rPr sz="1850" b="1" spc="-10" dirty="0">
                <a:latin typeface="Arial"/>
                <a:cs typeface="Arial"/>
              </a:rPr>
              <a:t>Illustration</a:t>
            </a:r>
            <a:endParaRPr sz="1850">
              <a:latin typeface="Arial"/>
              <a:cs typeface="Arial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202323" y="2072132"/>
          <a:ext cx="6621778" cy="387095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420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63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861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85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356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356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8293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2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As</a:t>
                      </a:r>
                      <a:r>
                        <a:rPr sz="1200" b="1" spc="-1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b="1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is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259079" marR="180975" indent="-71755">
                        <a:lnSpc>
                          <a:spcPct val="100000"/>
                        </a:lnSpc>
                        <a:spcBef>
                          <a:spcPts val="825"/>
                        </a:spcBef>
                      </a:pPr>
                      <a:r>
                        <a:rPr sz="12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Random Forest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1047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marL="127000" marR="120014" indent="187325">
                        <a:lnSpc>
                          <a:spcPct val="100000"/>
                        </a:lnSpc>
                        <a:spcBef>
                          <a:spcPts val="825"/>
                        </a:spcBef>
                      </a:pPr>
                      <a:r>
                        <a:rPr sz="12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Linear Regression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1047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marL="355600" marR="192405" indent="-157480">
                        <a:lnSpc>
                          <a:spcPct val="100000"/>
                        </a:lnSpc>
                        <a:spcBef>
                          <a:spcPts val="825"/>
                        </a:spcBef>
                      </a:pPr>
                      <a:r>
                        <a:rPr sz="12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Decision </a:t>
                      </a:r>
                      <a:r>
                        <a:rPr sz="1200" b="1" spc="-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Tree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1047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marL="188595" marR="179705" indent="15240">
                        <a:lnSpc>
                          <a:spcPct val="100000"/>
                        </a:lnSpc>
                        <a:spcBef>
                          <a:spcPts val="825"/>
                        </a:spcBef>
                      </a:pPr>
                      <a:r>
                        <a:rPr sz="12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Gradient Boosting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1047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AAC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16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40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True</a:t>
                      </a:r>
                      <a:r>
                        <a:rPr sz="1400" spc="-4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spc="-10" dirty="0">
                          <a:latin typeface="Arial MT"/>
                          <a:cs typeface="Arial MT"/>
                        </a:rPr>
                        <a:t>Negatives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1193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5CBB9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90"/>
                        </a:spcBef>
                      </a:pPr>
                      <a:r>
                        <a:rPr sz="1400" spc="-25" dirty="0">
                          <a:latin typeface="Calibri"/>
                          <a:cs typeface="Calibri"/>
                        </a:rPr>
                        <a:t>585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130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6A6A6">
                        <a:alpha val="5019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890"/>
                        </a:spcBef>
                      </a:pPr>
                      <a:r>
                        <a:rPr sz="1400" spc="-25" dirty="0">
                          <a:latin typeface="Calibri"/>
                          <a:cs typeface="Calibri"/>
                        </a:rPr>
                        <a:t>611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130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D9E2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890"/>
                        </a:spcBef>
                      </a:pPr>
                      <a:r>
                        <a:rPr sz="1400" spc="-25" dirty="0">
                          <a:latin typeface="Calibri"/>
                          <a:cs typeface="Calibri"/>
                        </a:rPr>
                        <a:t>524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130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DAE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90"/>
                        </a:spcBef>
                      </a:pPr>
                      <a:r>
                        <a:rPr sz="1400" spc="-25" dirty="0">
                          <a:latin typeface="Calibri"/>
                          <a:cs typeface="Calibri"/>
                        </a:rPr>
                        <a:t>611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130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D9E2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890"/>
                        </a:spcBef>
                      </a:pPr>
                      <a:r>
                        <a:rPr sz="1400" spc="-25" dirty="0">
                          <a:latin typeface="Calibri"/>
                          <a:cs typeface="Calibri"/>
                        </a:rPr>
                        <a:t>607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130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E8689">
                        <a:alpha val="3843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8159">
                <a:tc>
                  <a:txBody>
                    <a:bodyPr/>
                    <a:lstStyle/>
                    <a:p>
                      <a:pPr marL="324485" marR="318770" indent="17780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spc="-10" dirty="0">
                          <a:latin typeface="Arial MT"/>
                          <a:cs typeface="Arial MT"/>
                        </a:rPr>
                        <a:t>False Negatives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B6C4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15"/>
                        </a:spcBef>
                      </a:pPr>
                      <a:r>
                        <a:rPr sz="1400" spc="-50" dirty="0">
                          <a:latin typeface="Calibri"/>
                          <a:cs typeface="Calibri"/>
                        </a:rPr>
                        <a:t>7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416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6A6A6">
                        <a:alpha val="2509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15"/>
                        </a:spcBef>
                      </a:pPr>
                      <a:r>
                        <a:rPr sz="1400" spc="-25" dirty="0">
                          <a:latin typeface="Calibri"/>
                          <a:cs typeface="Calibri"/>
                        </a:rPr>
                        <a:t>11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416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CF0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1115"/>
                        </a:spcBef>
                      </a:pPr>
                      <a:r>
                        <a:rPr sz="1400" spc="-50" dirty="0">
                          <a:latin typeface="Calibri"/>
                          <a:cs typeface="Calibri"/>
                        </a:rPr>
                        <a:t>6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416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15"/>
                        </a:spcBef>
                      </a:pPr>
                      <a:r>
                        <a:rPr sz="1400" spc="-25" dirty="0">
                          <a:latin typeface="Calibri"/>
                          <a:cs typeface="Calibri"/>
                        </a:rPr>
                        <a:t>12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416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CF0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115"/>
                        </a:spcBef>
                      </a:pPr>
                      <a:r>
                        <a:rPr sz="1400" spc="-50" dirty="0">
                          <a:latin typeface="Calibri"/>
                          <a:cs typeface="Calibri"/>
                        </a:rPr>
                        <a:t>6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416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E8689">
                        <a:alpha val="1568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16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40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True</a:t>
                      </a:r>
                      <a:r>
                        <a:rPr sz="1400" spc="-4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spc="-10" dirty="0">
                          <a:latin typeface="Arial MT"/>
                          <a:cs typeface="Arial MT"/>
                        </a:rPr>
                        <a:t>Positives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1193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5CBB9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95"/>
                        </a:spcBef>
                      </a:pPr>
                      <a:r>
                        <a:rPr sz="1400" spc="-50" dirty="0">
                          <a:latin typeface="Calibri"/>
                          <a:cs typeface="Calibri"/>
                        </a:rPr>
                        <a:t>5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136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6A6A6">
                        <a:alpha val="5019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895"/>
                        </a:spcBef>
                      </a:pPr>
                      <a:r>
                        <a:rPr sz="1400" spc="-50" dirty="0">
                          <a:latin typeface="Calibri"/>
                          <a:cs typeface="Calibri"/>
                        </a:rPr>
                        <a:t>1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136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DAE2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895"/>
                        </a:spcBef>
                      </a:pPr>
                      <a:r>
                        <a:rPr sz="1400" spc="-50" dirty="0">
                          <a:latin typeface="Calibri"/>
                          <a:cs typeface="Calibri"/>
                        </a:rPr>
                        <a:t>6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136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DAE2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895"/>
                        </a:spcBef>
                      </a:pPr>
                      <a:r>
                        <a:rPr sz="1400" spc="-50" dirty="0">
                          <a:latin typeface="Calibri"/>
                          <a:cs typeface="Calibri"/>
                        </a:rPr>
                        <a:t>0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136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DAE2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895"/>
                        </a:spcBef>
                      </a:pPr>
                      <a:r>
                        <a:rPr sz="1400" spc="-50" dirty="0">
                          <a:latin typeface="Calibri"/>
                          <a:cs typeface="Calibri"/>
                        </a:rPr>
                        <a:t>6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136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E8689">
                        <a:alpha val="3843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16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40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False</a:t>
                      </a:r>
                      <a:r>
                        <a:rPr sz="1400" spc="-3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spc="-10" dirty="0">
                          <a:latin typeface="Arial MT"/>
                          <a:cs typeface="Arial MT"/>
                        </a:rPr>
                        <a:t>Positives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1193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B6C4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95"/>
                        </a:spcBef>
                      </a:pPr>
                      <a:r>
                        <a:rPr sz="1400" spc="-25" dirty="0">
                          <a:latin typeface="Calibri"/>
                          <a:cs typeface="Calibri"/>
                        </a:rPr>
                        <a:t>26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136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6A6A6">
                        <a:alpha val="2509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895"/>
                        </a:spcBef>
                      </a:pPr>
                      <a:r>
                        <a:rPr sz="1400" spc="-50" dirty="0">
                          <a:latin typeface="Calibri"/>
                          <a:cs typeface="Calibri"/>
                        </a:rPr>
                        <a:t>0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136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C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95"/>
                        </a:spcBef>
                      </a:pPr>
                      <a:r>
                        <a:rPr sz="1400" spc="-25" dirty="0">
                          <a:latin typeface="Calibri"/>
                          <a:cs typeface="Calibri"/>
                        </a:rPr>
                        <a:t>87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136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895"/>
                        </a:spcBef>
                      </a:pPr>
                      <a:r>
                        <a:rPr sz="1400" spc="-50" dirty="0">
                          <a:latin typeface="Calibri"/>
                          <a:cs typeface="Calibri"/>
                        </a:rPr>
                        <a:t>0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136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CF0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895"/>
                        </a:spcBef>
                      </a:pPr>
                      <a:r>
                        <a:rPr sz="1400" spc="-50" dirty="0">
                          <a:latin typeface="Calibri"/>
                          <a:cs typeface="Calibri"/>
                        </a:rPr>
                        <a:t>4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136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E8689">
                        <a:alpha val="1607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16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40"/>
                        </a:spcBef>
                      </a:pPr>
                      <a:r>
                        <a:rPr sz="1400" spc="-10" dirty="0">
                          <a:latin typeface="Arial MT"/>
                          <a:cs typeface="Arial MT"/>
                        </a:rPr>
                        <a:t>Precision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1193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E2FF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940"/>
                        </a:spcBef>
                      </a:pPr>
                      <a:r>
                        <a:rPr sz="1400" spc="-20" dirty="0">
                          <a:latin typeface="Calibri"/>
                          <a:cs typeface="Calibri"/>
                        </a:rPr>
                        <a:t>0.16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193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6A6A6">
                        <a:alpha val="5019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40"/>
                        </a:spcBef>
                      </a:pPr>
                      <a:r>
                        <a:rPr sz="1400" spc="-50" dirty="0">
                          <a:latin typeface="Calibri"/>
                          <a:cs typeface="Calibri"/>
                        </a:rPr>
                        <a:t>1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193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DAE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40"/>
                        </a:spcBef>
                      </a:pPr>
                      <a:r>
                        <a:rPr sz="1400" spc="-20" dirty="0">
                          <a:latin typeface="Calibri"/>
                          <a:cs typeface="Calibri"/>
                        </a:rPr>
                        <a:t>0.06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193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DAE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40"/>
                        </a:spcBef>
                      </a:pPr>
                      <a:r>
                        <a:rPr sz="1400" spc="-50" dirty="0">
                          <a:latin typeface="Calibri"/>
                          <a:cs typeface="Calibri"/>
                        </a:rPr>
                        <a:t>-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193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DAE2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940"/>
                        </a:spcBef>
                      </a:pPr>
                      <a:r>
                        <a:rPr sz="1400" spc="-20" dirty="0">
                          <a:latin typeface="Calibri"/>
                          <a:cs typeface="Calibri"/>
                        </a:rPr>
                        <a:t>0.60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193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E8689">
                        <a:alpha val="3843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616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40"/>
                        </a:spcBef>
                      </a:pPr>
                      <a:r>
                        <a:rPr sz="1400" spc="-10" dirty="0">
                          <a:latin typeface="Arial MT"/>
                          <a:cs typeface="Arial MT"/>
                        </a:rPr>
                        <a:t>Recall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1193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E2FF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944"/>
                        </a:spcBef>
                      </a:pPr>
                      <a:r>
                        <a:rPr sz="1400" spc="-20" dirty="0">
                          <a:latin typeface="Calibri"/>
                          <a:cs typeface="Calibri"/>
                        </a:rPr>
                        <a:t>0.42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2001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6A6A6">
                        <a:alpha val="5019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44"/>
                        </a:spcBef>
                      </a:pPr>
                      <a:r>
                        <a:rPr sz="1400" spc="-20" dirty="0">
                          <a:latin typeface="Calibri"/>
                          <a:cs typeface="Calibri"/>
                        </a:rPr>
                        <a:t>0.08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2001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DAE2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944"/>
                        </a:spcBef>
                      </a:pPr>
                      <a:r>
                        <a:rPr sz="1400" spc="-25" dirty="0">
                          <a:latin typeface="Calibri"/>
                          <a:cs typeface="Calibri"/>
                        </a:rPr>
                        <a:t>0.5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2001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DAE2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944"/>
                        </a:spcBef>
                      </a:pPr>
                      <a:r>
                        <a:rPr sz="1400" spc="-50" dirty="0">
                          <a:latin typeface="Calibri"/>
                          <a:cs typeface="Calibri"/>
                        </a:rPr>
                        <a:t>0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2001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DAE2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944"/>
                        </a:spcBef>
                      </a:pPr>
                      <a:r>
                        <a:rPr sz="1400" spc="-25" dirty="0">
                          <a:latin typeface="Calibri"/>
                          <a:cs typeface="Calibri"/>
                        </a:rPr>
                        <a:t>0.5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2001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E8689">
                        <a:alpha val="3843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616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44"/>
                        </a:spcBef>
                      </a:pPr>
                      <a:r>
                        <a:rPr sz="1400" b="1" spc="-10" dirty="0">
                          <a:latin typeface="Arial"/>
                          <a:cs typeface="Arial"/>
                        </a:rPr>
                        <a:t>F1-Score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12001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E2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44"/>
                        </a:spcBef>
                      </a:pPr>
                      <a:r>
                        <a:rPr sz="1400" b="1" spc="-20" dirty="0">
                          <a:latin typeface="Arial"/>
                          <a:cs typeface="Arial"/>
                        </a:rPr>
                        <a:t>0.23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12001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6A6A6">
                        <a:alpha val="5019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44"/>
                        </a:spcBef>
                      </a:pPr>
                      <a:r>
                        <a:rPr sz="1400" b="1" spc="-20" dirty="0">
                          <a:latin typeface="Arial"/>
                          <a:cs typeface="Arial"/>
                        </a:rPr>
                        <a:t>0.15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12001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DAE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44"/>
                        </a:spcBef>
                      </a:pPr>
                      <a:r>
                        <a:rPr sz="1400" b="1" spc="-20" dirty="0">
                          <a:latin typeface="Arial"/>
                          <a:cs typeface="Arial"/>
                        </a:rPr>
                        <a:t>0.11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12001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DAE2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944"/>
                        </a:spcBef>
                      </a:pPr>
                      <a:r>
                        <a:rPr sz="1400" b="1" spc="-50" dirty="0">
                          <a:latin typeface="Arial"/>
                          <a:cs typeface="Arial"/>
                        </a:rPr>
                        <a:t>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12001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DAE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44"/>
                        </a:spcBef>
                      </a:pPr>
                      <a:r>
                        <a:rPr sz="1400" b="1" spc="-20" dirty="0">
                          <a:latin typeface="Arial"/>
                          <a:cs typeface="Arial"/>
                        </a:rPr>
                        <a:t>0.55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12001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E8689">
                        <a:alpha val="3843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9143745" y="4476115"/>
            <a:ext cx="8312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ambria Math"/>
                <a:cs typeface="Cambria Math"/>
              </a:rPr>
              <a:t>𝑃𝑟𝑒𝑐𝑖𝑠𝑖𝑜𝑛</a:t>
            </a:r>
            <a:r>
              <a:rPr sz="1200" spc="50" dirty="0">
                <a:latin typeface="Cambria Math"/>
                <a:cs typeface="Cambria Math"/>
              </a:rPr>
              <a:t> </a:t>
            </a:r>
            <a:r>
              <a:rPr sz="1200" spc="-60" dirty="0">
                <a:latin typeface="Cambria Math"/>
                <a:cs typeface="Cambria Math"/>
              </a:rPr>
              <a:t>=</a:t>
            </a:r>
            <a:endParaRPr sz="1200">
              <a:latin typeface="Cambria Math"/>
              <a:cs typeface="Cambria Math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0004170" y="4591177"/>
            <a:ext cx="563880" cy="10795"/>
          </a:xfrm>
          <a:custGeom>
            <a:avLst/>
            <a:gdLst/>
            <a:ahLst/>
            <a:cxnLst/>
            <a:rect l="l" t="t" r="r" b="b"/>
            <a:pathLst>
              <a:path w="563879" h="10795">
                <a:moveTo>
                  <a:pt x="563879" y="0"/>
                </a:moveTo>
                <a:lnTo>
                  <a:pt x="0" y="0"/>
                </a:lnTo>
                <a:lnTo>
                  <a:pt x="0" y="10668"/>
                </a:lnTo>
                <a:lnTo>
                  <a:pt x="563879" y="10668"/>
                </a:lnTo>
                <a:lnTo>
                  <a:pt x="56387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0180066" y="4360291"/>
            <a:ext cx="21272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latin typeface="Cambria Math"/>
                <a:cs typeface="Cambria Math"/>
              </a:rPr>
              <a:t>𝑇𝑃</a:t>
            </a:r>
            <a:endParaRPr sz="1200">
              <a:latin typeface="Cambria Math"/>
              <a:cs typeface="Cambria Math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992614" y="4578222"/>
            <a:ext cx="58483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ambria Math"/>
                <a:cs typeface="Cambria Math"/>
              </a:rPr>
              <a:t>𝑇𝑃</a:t>
            </a:r>
            <a:r>
              <a:rPr sz="1200" spc="10" dirty="0">
                <a:latin typeface="Cambria Math"/>
                <a:cs typeface="Cambria Math"/>
              </a:rPr>
              <a:t> </a:t>
            </a:r>
            <a:r>
              <a:rPr sz="1200" dirty="0">
                <a:latin typeface="Cambria Math"/>
                <a:cs typeface="Cambria Math"/>
              </a:rPr>
              <a:t>+</a:t>
            </a:r>
            <a:r>
              <a:rPr sz="1200" spc="5" dirty="0">
                <a:latin typeface="Cambria Math"/>
                <a:cs typeface="Cambria Math"/>
              </a:rPr>
              <a:t> </a:t>
            </a:r>
            <a:r>
              <a:rPr sz="1200" spc="-35" dirty="0">
                <a:latin typeface="Cambria Math"/>
                <a:cs typeface="Cambria Math"/>
              </a:rPr>
              <a:t>𝐹𝑃</a:t>
            </a:r>
            <a:endParaRPr sz="1200">
              <a:latin typeface="Cambria Math"/>
              <a:cs typeface="Cambria Math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819135" y="5096383"/>
            <a:ext cx="384810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Arial"/>
                <a:cs typeface="Arial"/>
              </a:rPr>
              <a:t>Recall:</a:t>
            </a:r>
            <a:r>
              <a:rPr sz="1200" b="1" spc="-40" dirty="0">
                <a:latin typeface="Arial"/>
                <a:cs typeface="Arial"/>
              </a:rPr>
              <a:t> </a:t>
            </a:r>
            <a:r>
              <a:rPr sz="1200" dirty="0">
                <a:latin typeface="Arial MT"/>
                <a:cs typeface="Arial MT"/>
              </a:rPr>
              <a:t>Proportion</a:t>
            </a:r>
            <a:r>
              <a:rPr sz="1200" spc="-4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of</a:t>
            </a:r>
            <a:r>
              <a:rPr sz="1200" spc="-1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actual</a:t>
            </a:r>
            <a:r>
              <a:rPr sz="1200" spc="-3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alerts</a:t>
            </a:r>
            <a:r>
              <a:rPr sz="1200" spc="-2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raised</a:t>
            </a:r>
            <a:r>
              <a:rPr sz="1200" spc="-3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among</a:t>
            </a:r>
            <a:r>
              <a:rPr sz="1200" spc="-5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the</a:t>
            </a:r>
            <a:r>
              <a:rPr sz="1200" spc="-20" dirty="0">
                <a:latin typeface="Arial MT"/>
                <a:cs typeface="Arial MT"/>
              </a:rPr>
              <a:t> </a:t>
            </a:r>
            <a:r>
              <a:rPr sz="1200" spc="-10" dirty="0">
                <a:latin typeface="Arial MT"/>
                <a:cs typeface="Arial MT"/>
              </a:rPr>
              <a:t>total</a:t>
            </a:r>
            <a:endParaRPr sz="12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1200" dirty="0">
                <a:latin typeface="Arial MT"/>
                <a:cs typeface="Arial MT"/>
              </a:rPr>
              <a:t>number</a:t>
            </a:r>
            <a:r>
              <a:rPr sz="1200" spc="-3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of</a:t>
            </a:r>
            <a:r>
              <a:rPr sz="1200" spc="-1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alerts</a:t>
            </a:r>
            <a:r>
              <a:rPr sz="1200" spc="-1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that</a:t>
            </a:r>
            <a:r>
              <a:rPr sz="1200" spc="-1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should</a:t>
            </a:r>
            <a:r>
              <a:rPr sz="1200" spc="-1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have</a:t>
            </a:r>
            <a:r>
              <a:rPr sz="1200" spc="-4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been</a:t>
            </a:r>
            <a:r>
              <a:rPr sz="1200" spc="-35" dirty="0">
                <a:latin typeface="Arial MT"/>
                <a:cs typeface="Arial MT"/>
              </a:rPr>
              <a:t> </a:t>
            </a:r>
            <a:r>
              <a:rPr sz="1200" spc="-10" dirty="0">
                <a:latin typeface="Arial MT"/>
                <a:cs typeface="Arial MT"/>
              </a:rPr>
              <a:t>lifted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230614" y="5736742"/>
            <a:ext cx="60896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ambria Math"/>
                <a:cs typeface="Cambria Math"/>
              </a:rPr>
              <a:t>𝑅𝑒𝑐𝑎𝑙𝑙</a:t>
            </a:r>
            <a:r>
              <a:rPr sz="1200" spc="75" dirty="0">
                <a:latin typeface="Cambria Math"/>
                <a:cs typeface="Cambria Math"/>
              </a:rPr>
              <a:t> </a:t>
            </a:r>
            <a:r>
              <a:rPr sz="1200" spc="-50" dirty="0">
                <a:latin typeface="Cambria Math"/>
                <a:cs typeface="Cambria Math"/>
              </a:rPr>
              <a:t>=</a:t>
            </a:r>
            <a:endParaRPr sz="1200">
              <a:latin typeface="Cambria Math"/>
              <a:cs typeface="Cambria Math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9900539" y="5851575"/>
            <a:ext cx="581025" cy="10795"/>
          </a:xfrm>
          <a:custGeom>
            <a:avLst/>
            <a:gdLst/>
            <a:ahLst/>
            <a:cxnLst/>
            <a:rect l="l" t="t" r="r" b="b"/>
            <a:pathLst>
              <a:path w="581025" h="10795">
                <a:moveTo>
                  <a:pt x="580644" y="0"/>
                </a:moveTo>
                <a:lnTo>
                  <a:pt x="0" y="0"/>
                </a:lnTo>
                <a:lnTo>
                  <a:pt x="0" y="10667"/>
                </a:lnTo>
                <a:lnTo>
                  <a:pt x="580644" y="10667"/>
                </a:lnTo>
                <a:lnTo>
                  <a:pt x="58064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0084054" y="5620918"/>
            <a:ext cx="21272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latin typeface="Cambria Math"/>
                <a:cs typeface="Cambria Math"/>
              </a:rPr>
              <a:t>𝑇𝑃</a:t>
            </a:r>
            <a:endParaRPr sz="1200">
              <a:latin typeface="Cambria Math"/>
              <a:cs typeface="Cambria Math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888981" y="5838850"/>
            <a:ext cx="6019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ambria Math"/>
                <a:cs typeface="Cambria Math"/>
              </a:rPr>
              <a:t>𝑇𝑃</a:t>
            </a:r>
            <a:r>
              <a:rPr sz="1200" spc="20" dirty="0">
                <a:latin typeface="Cambria Math"/>
                <a:cs typeface="Cambria Math"/>
              </a:rPr>
              <a:t> </a:t>
            </a:r>
            <a:r>
              <a:rPr sz="1200" dirty="0">
                <a:latin typeface="Cambria Math"/>
                <a:cs typeface="Cambria Math"/>
              </a:rPr>
              <a:t>+</a:t>
            </a:r>
            <a:r>
              <a:rPr sz="1200" spc="-10" dirty="0">
                <a:latin typeface="Cambria Math"/>
                <a:cs typeface="Cambria Math"/>
              </a:rPr>
              <a:t> </a:t>
            </a:r>
            <a:r>
              <a:rPr sz="1200" spc="-25" dirty="0">
                <a:latin typeface="Cambria Math"/>
                <a:cs typeface="Cambria Math"/>
              </a:rPr>
              <a:t>𝐹𝑁</a:t>
            </a:r>
            <a:endParaRPr sz="1200">
              <a:latin typeface="Cambria Math"/>
              <a:cs typeface="Cambria Math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36498" y="6080556"/>
            <a:ext cx="6225540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i="1" dirty="0">
                <a:latin typeface="Arial"/>
                <a:cs typeface="Arial"/>
              </a:rPr>
              <a:t>Illustration</a:t>
            </a:r>
            <a:r>
              <a:rPr sz="1050" i="1" spc="-40" dirty="0">
                <a:latin typeface="Arial"/>
                <a:cs typeface="Arial"/>
              </a:rPr>
              <a:t> </a:t>
            </a:r>
            <a:r>
              <a:rPr sz="1050" i="1" dirty="0">
                <a:latin typeface="Arial"/>
                <a:cs typeface="Arial"/>
              </a:rPr>
              <a:t>of</a:t>
            </a:r>
            <a:r>
              <a:rPr sz="1050" i="1" spc="-30" dirty="0">
                <a:latin typeface="Arial"/>
                <a:cs typeface="Arial"/>
              </a:rPr>
              <a:t> </a:t>
            </a:r>
            <a:r>
              <a:rPr sz="1050" i="1" dirty="0">
                <a:latin typeface="Arial"/>
                <a:cs typeface="Arial"/>
              </a:rPr>
              <a:t>the</a:t>
            </a:r>
            <a:r>
              <a:rPr sz="1050" i="1" spc="-30" dirty="0">
                <a:latin typeface="Arial"/>
                <a:cs typeface="Arial"/>
              </a:rPr>
              <a:t> </a:t>
            </a:r>
            <a:r>
              <a:rPr sz="1050" i="1" dirty="0">
                <a:latin typeface="Arial"/>
                <a:cs typeface="Arial"/>
              </a:rPr>
              <a:t>performance</a:t>
            </a:r>
            <a:r>
              <a:rPr sz="1050" i="1" spc="-15" dirty="0">
                <a:latin typeface="Arial"/>
                <a:cs typeface="Arial"/>
              </a:rPr>
              <a:t> </a:t>
            </a:r>
            <a:r>
              <a:rPr sz="1050" i="1" dirty="0">
                <a:latin typeface="Arial"/>
                <a:cs typeface="Arial"/>
              </a:rPr>
              <a:t>of</a:t>
            </a:r>
            <a:r>
              <a:rPr sz="1050" i="1" spc="-30" dirty="0">
                <a:latin typeface="Arial"/>
                <a:cs typeface="Arial"/>
              </a:rPr>
              <a:t> </a:t>
            </a:r>
            <a:r>
              <a:rPr sz="1050" i="1" dirty="0">
                <a:latin typeface="Arial"/>
                <a:cs typeface="Arial"/>
              </a:rPr>
              <a:t>different</a:t>
            </a:r>
            <a:r>
              <a:rPr sz="1050" i="1" spc="-35" dirty="0">
                <a:latin typeface="Arial"/>
                <a:cs typeface="Arial"/>
              </a:rPr>
              <a:t> </a:t>
            </a:r>
            <a:r>
              <a:rPr sz="1050" i="1" dirty="0">
                <a:latin typeface="Arial"/>
                <a:cs typeface="Arial"/>
              </a:rPr>
              <a:t>models</a:t>
            </a:r>
            <a:r>
              <a:rPr sz="1050" i="1" spc="-15" dirty="0">
                <a:latin typeface="Arial"/>
                <a:cs typeface="Arial"/>
              </a:rPr>
              <a:t> </a:t>
            </a:r>
            <a:r>
              <a:rPr sz="1050" i="1" dirty="0">
                <a:latin typeface="Arial"/>
                <a:cs typeface="Arial"/>
              </a:rPr>
              <a:t>and</a:t>
            </a:r>
            <a:r>
              <a:rPr sz="1050" i="1" spc="-30" dirty="0">
                <a:latin typeface="Arial"/>
                <a:cs typeface="Arial"/>
              </a:rPr>
              <a:t> </a:t>
            </a:r>
            <a:r>
              <a:rPr sz="1050" i="1" dirty="0">
                <a:latin typeface="Arial"/>
                <a:cs typeface="Arial"/>
              </a:rPr>
              <a:t>selection</a:t>
            </a:r>
            <a:r>
              <a:rPr sz="1050" i="1" spc="-35" dirty="0">
                <a:latin typeface="Arial"/>
                <a:cs typeface="Arial"/>
              </a:rPr>
              <a:t> </a:t>
            </a:r>
            <a:r>
              <a:rPr sz="1050" i="1" dirty="0">
                <a:latin typeface="Arial"/>
                <a:cs typeface="Arial"/>
              </a:rPr>
              <a:t>of</a:t>
            </a:r>
            <a:r>
              <a:rPr sz="1050" i="1" spc="-35" dirty="0">
                <a:latin typeface="Arial"/>
                <a:cs typeface="Arial"/>
              </a:rPr>
              <a:t> </a:t>
            </a:r>
            <a:r>
              <a:rPr sz="1050" i="1" dirty="0">
                <a:latin typeface="Arial"/>
                <a:cs typeface="Arial"/>
              </a:rPr>
              <a:t>the</a:t>
            </a:r>
            <a:r>
              <a:rPr sz="1050" i="1" spc="-25" dirty="0">
                <a:latin typeface="Arial"/>
                <a:cs typeface="Arial"/>
              </a:rPr>
              <a:t> </a:t>
            </a:r>
            <a:r>
              <a:rPr sz="1050" i="1" spc="-10" dirty="0">
                <a:latin typeface="Arial"/>
                <a:cs typeface="Arial"/>
              </a:rPr>
              <a:t>appropriate</a:t>
            </a:r>
            <a:r>
              <a:rPr sz="1050" i="1" spc="-40" dirty="0">
                <a:latin typeface="Arial"/>
                <a:cs typeface="Arial"/>
              </a:rPr>
              <a:t> </a:t>
            </a:r>
            <a:r>
              <a:rPr sz="1050" i="1" dirty="0">
                <a:latin typeface="Arial"/>
                <a:cs typeface="Arial"/>
              </a:rPr>
              <a:t>model for</a:t>
            </a:r>
            <a:r>
              <a:rPr sz="1050" i="1" spc="-30" dirty="0">
                <a:latin typeface="Arial"/>
                <a:cs typeface="Arial"/>
              </a:rPr>
              <a:t> </a:t>
            </a:r>
            <a:r>
              <a:rPr sz="1050" i="1" dirty="0">
                <a:latin typeface="Arial"/>
                <a:cs typeface="Arial"/>
              </a:rPr>
              <a:t>the</a:t>
            </a:r>
            <a:r>
              <a:rPr sz="1050" i="1" spc="-30" dirty="0">
                <a:latin typeface="Arial"/>
                <a:cs typeface="Arial"/>
              </a:rPr>
              <a:t> </a:t>
            </a:r>
            <a:r>
              <a:rPr sz="1050" i="1" dirty="0">
                <a:latin typeface="Arial"/>
                <a:cs typeface="Arial"/>
              </a:rPr>
              <a:t>use</a:t>
            </a:r>
            <a:r>
              <a:rPr sz="1050" i="1" spc="-35" dirty="0">
                <a:latin typeface="Arial"/>
                <a:cs typeface="Arial"/>
              </a:rPr>
              <a:t> </a:t>
            </a:r>
            <a:r>
              <a:rPr sz="1050" i="1" spc="-20" dirty="0">
                <a:latin typeface="Arial"/>
                <a:cs typeface="Arial"/>
              </a:rPr>
              <a:t>case</a:t>
            </a:r>
            <a:endParaRPr sz="1050">
              <a:latin typeface="Arial"/>
              <a:cs typeface="Arial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2464561" y="1082039"/>
            <a:ext cx="7264400" cy="913130"/>
            <a:chOff x="2464561" y="1082039"/>
            <a:chExt cx="7264400" cy="913130"/>
          </a:xfrm>
        </p:grpSpPr>
        <p:sp>
          <p:nvSpPr>
            <p:cNvPr id="16" name="object 16"/>
            <p:cNvSpPr/>
            <p:nvPr/>
          </p:nvSpPr>
          <p:spPr>
            <a:xfrm>
              <a:off x="2477261" y="1343405"/>
              <a:ext cx="7239000" cy="638810"/>
            </a:xfrm>
            <a:custGeom>
              <a:avLst/>
              <a:gdLst/>
              <a:ahLst/>
              <a:cxnLst/>
              <a:rect l="l" t="t" r="r" b="b"/>
              <a:pathLst>
                <a:path w="7239000" h="638810">
                  <a:moveTo>
                    <a:pt x="0" y="24892"/>
                  </a:moveTo>
                  <a:lnTo>
                    <a:pt x="1960" y="15216"/>
                  </a:lnTo>
                  <a:lnTo>
                    <a:pt x="7302" y="7302"/>
                  </a:lnTo>
                  <a:lnTo>
                    <a:pt x="15216" y="1960"/>
                  </a:lnTo>
                  <a:lnTo>
                    <a:pt x="24892" y="0"/>
                  </a:lnTo>
                  <a:lnTo>
                    <a:pt x="7214108" y="0"/>
                  </a:lnTo>
                  <a:lnTo>
                    <a:pt x="7223783" y="1960"/>
                  </a:lnTo>
                  <a:lnTo>
                    <a:pt x="7231697" y="7302"/>
                  </a:lnTo>
                  <a:lnTo>
                    <a:pt x="7237039" y="15216"/>
                  </a:lnTo>
                  <a:lnTo>
                    <a:pt x="7239000" y="24892"/>
                  </a:lnTo>
                  <a:lnTo>
                    <a:pt x="7239000" y="613664"/>
                  </a:lnTo>
                  <a:lnTo>
                    <a:pt x="7237039" y="623339"/>
                  </a:lnTo>
                  <a:lnTo>
                    <a:pt x="7231697" y="631253"/>
                  </a:lnTo>
                  <a:lnTo>
                    <a:pt x="7223783" y="636595"/>
                  </a:lnTo>
                  <a:lnTo>
                    <a:pt x="7214108" y="638556"/>
                  </a:lnTo>
                  <a:lnTo>
                    <a:pt x="24892" y="638556"/>
                  </a:lnTo>
                  <a:lnTo>
                    <a:pt x="15216" y="636595"/>
                  </a:lnTo>
                  <a:lnTo>
                    <a:pt x="7302" y="631253"/>
                  </a:lnTo>
                  <a:lnTo>
                    <a:pt x="1960" y="623339"/>
                  </a:lnTo>
                  <a:lnTo>
                    <a:pt x="0" y="613664"/>
                  </a:lnTo>
                  <a:lnTo>
                    <a:pt x="0" y="24892"/>
                  </a:lnTo>
                  <a:close/>
                </a:path>
              </a:pathLst>
            </a:custGeom>
            <a:ln w="25400">
              <a:solidFill>
                <a:srgbClr val="C0504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513832" y="1082039"/>
              <a:ext cx="1164590" cy="307975"/>
            </a:xfrm>
            <a:custGeom>
              <a:avLst/>
              <a:gdLst/>
              <a:ahLst/>
              <a:cxnLst/>
              <a:rect l="l" t="t" r="r" b="b"/>
              <a:pathLst>
                <a:path w="1164590" h="307975">
                  <a:moveTo>
                    <a:pt x="1164336" y="0"/>
                  </a:moveTo>
                  <a:lnTo>
                    <a:pt x="0" y="0"/>
                  </a:lnTo>
                  <a:lnTo>
                    <a:pt x="0" y="307848"/>
                  </a:lnTo>
                  <a:lnTo>
                    <a:pt x="1164336" y="307848"/>
                  </a:lnTo>
                  <a:lnTo>
                    <a:pt x="116433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2506726" y="1110488"/>
            <a:ext cx="9358630" cy="311658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R="2171700" algn="ctr">
              <a:lnSpc>
                <a:spcPct val="100000"/>
              </a:lnSpc>
              <a:spcBef>
                <a:spcPts val="105"/>
              </a:spcBef>
            </a:pPr>
            <a:r>
              <a:rPr sz="1400" b="1" spc="-10" dirty="0">
                <a:solidFill>
                  <a:srgbClr val="C0504D"/>
                </a:solidFill>
                <a:latin typeface="Arial"/>
                <a:cs typeface="Arial"/>
              </a:rPr>
              <a:t>Context</a:t>
            </a:r>
            <a:endParaRPr sz="1400">
              <a:latin typeface="Arial"/>
              <a:cs typeface="Arial"/>
            </a:endParaRPr>
          </a:p>
          <a:p>
            <a:pPr marL="118745" indent="-106045">
              <a:lnSpc>
                <a:spcPct val="100000"/>
              </a:lnSpc>
              <a:spcBef>
                <a:spcPts val="1205"/>
              </a:spcBef>
              <a:buChar char="•"/>
              <a:tabLst>
                <a:tab pos="118745" algn="l"/>
              </a:tabLst>
            </a:pPr>
            <a:r>
              <a:rPr sz="1050" dirty="0">
                <a:latin typeface="Arial MT"/>
                <a:cs typeface="Arial MT"/>
              </a:rPr>
              <a:t>Anomalies</a:t>
            </a:r>
            <a:r>
              <a:rPr sz="1050" spc="-60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and</a:t>
            </a:r>
            <a:r>
              <a:rPr sz="1050" spc="-15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delays</a:t>
            </a:r>
            <a:r>
              <a:rPr sz="1050" spc="-25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in</a:t>
            </a:r>
            <a:r>
              <a:rPr sz="1050" spc="-25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the</a:t>
            </a:r>
            <a:r>
              <a:rPr sz="1050" spc="-25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supply</a:t>
            </a:r>
            <a:r>
              <a:rPr sz="1050" spc="-30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chain</a:t>
            </a:r>
            <a:r>
              <a:rPr sz="1050" spc="-35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of</a:t>
            </a:r>
            <a:r>
              <a:rPr sz="1050" spc="-30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an</a:t>
            </a:r>
            <a:r>
              <a:rPr sz="1050" spc="-25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aircraft</a:t>
            </a:r>
            <a:r>
              <a:rPr sz="1050" spc="-45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manufacturer</a:t>
            </a:r>
            <a:r>
              <a:rPr sz="1050" spc="-60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are</a:t>
            </a:r>
            <a:r>
              <a:rPr sz="1050" spc="-30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discovered</a:t>
            </a:r>
            <a:r>
              <a:rPr sz="1050" spc="-25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too</a:t>
            </a:r>
            <a:r>
              <a:rPr sz="1050" spc="-25" dirty="0">
                <a:latin typeface="Arial MT"/>
                <a:cs typeface="Arial MT"/>
              </a:rPr>
              <a:t> </a:t>
            </a:r>
            <a:r>
              <a:rPr sz="1050" spc="-20" dirty="0">
                <a:latin typeface="Arial MT"/>
                <a:cs typeface="Arial MT"/>
              </a:rPr>
              <a:t>late</a:t>
            </a:r>
            <a:endParaRPr sz="1050">
              <a:latin typeface="Arial MT"/>
              <a:cs typeface="Arial MT"/>
            </a:endParaRPr>
          </a:p>
          <a:p>
            <a:pPr marL="118745" indent="-106045">
              <a:lnSpc>
                <a:spcPct val="100000"/>
              </a:lnSpc>
              <a:spcBef>
                <a:spcPts val="300"/>
              </a:spcBef>
              <a:buChar char="•"/>
              <a:tabLst>
                <a:tab pos="118745" algn="l"/>
              </a:tabLst>
            </a:pPr>
            <a:r>
              <a:rPr sz="1050" dirty="0">
                <a:latin typeface="Arial MT"/>
                <a:cs typeface="Arial MT"/>
              </a:rPr>
              <a:t>The</a:t>
            </a:r>
            <a:r>
              <a:rPr sz="1050" spc="-40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objective</a:t>
            </a:r>
            <a:r>
              <a:rPr sz="1050" spc="-20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of</a:t>
            </a:r>
            <a:r>
              <a:rPr sz="1050" spc="-25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the</a:t>
            </a:r>
            <a:r>
              <a:rPr sz="1050" spc="-15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project</a:t>
            </a:r>
            <a:r>
              <a:rPr sz="1050" spc="-35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is</a:t>
            </a:r>
            <a:r>
              <a:rPr sz="1050" spc="-25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to</a:t>
            </a:r>
            <a:r>
              <a:rPr sz="1050" spc="-35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anticipate</a:t>
            </a:r>
            <a:r>
              <a:rPr sz="1050" spc="-30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the</a:t>
            </a:r>
            <a:r>
              <a:rPr sz="1050" spc="-20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risks</a:t>
            </a:r>
            <a:r>
              <a:rPr sz="1050" spc="-45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of</a:t>
            </a:r>
            <a:r>
              <a:rPr sz="1050" spc="-25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a</a:t>
            </a:r>
            <a:r>
              <a:rPr sz="1050" spc="-20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decline</a:t>
            </a:r>
            <a:r>
              <a:rPr sz="1050" spc="-35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in</a:t>
            </a:r>
            <a:r>
              <a:rPr sz="1050" spc="-20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performance</a:t>
            </a:r>
            <a:r>
              <a:rPr sz="1050" spc="-45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in</a:t>
            </a:r>
            <a:r>
              <a:rPr sz="1050" spc="-35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a</a:t>
            </a:r>
            <a:r>
              <a:rPr sz="1050" spc="-20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horizon</a:t>
            </a:r>
            <a:r>
              <a:rPr sz="1050" spc="-10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of</a:t>
            </a:r>
            <a:r>
              <a:rPr sz="1050" spc="-30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6</a:t>
            </a:r>
            <a:r>
              <a:rPr sz="1050" spc="-10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months</a:t>
            </a:r>
            <a:r>
              <a:rPr sz="1050" spc="-45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to</a:t>
            </a:r>
            <a:r>
              <a:rPr sz="1050" spc="-20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two</a:t>
            </a:r>
            <a:r>
              <a:rPr sz="1050" spc="-20" dirty="0">
                <a:latin typeface="Arial MT"/>
                <a:cs typeface="Arial MT"/>
              </a:rPr>
              <a:t> </a:t>
            </a:r>
            <a:r>
              <a:rPr sz="1050" spc="-10" dirty="0">
                <a:latin typeface="Arial MT"/>
                <a:cs typeface="Arial MT"/>
              </a:rPr>
              <a:t>years.</a:t>
            </a:r>
            <a:endParaRPr sz="105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35"/>
              </a:spcBef>
            </a:pPr>
            <a:endParaRPr sz="1050">
              <a:latin typeface="Arial MT"/>
              <a:cs typeface="Arial MT"/>
            </a:endParaRPr>
          </a:p>
          <a:p>
            <a:pPr marL="5324475" marR="101600" algn="just">
              <a:lnSpc>
                <a:spcPct val="200100"/>
              </a:lnSpc>
            </a:pPr>
            <a:r>
              <a:rPr sz="1200" dirty="0">
                <a:latin typeface="Arial MT"/>
                <a:cs typeface="Arial MT"/>
              </a:rPr>
              <a:t>True</a:t>
            </a:r>
            <a:r>
              <a:rPr sz="1200" spc="-2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Negatives</a:t>
            </a:r>
            <a:r>
              <a:rPr sz="1200" spc="-3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(TN):</a:t>
            </a:r>
            <a:r>
              <a:rPr sz="1200" spc="-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Number</a:t>
            </a:r>
            <a:r>
              <a:rPr sz="1200" spc="-4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of</a:t>
            </a:r>
            <a:r>
              <a:rPr sz="1200" spc="-2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alerts</a:t>
            </a:r>
            <a:r>
              <a:rPr sz="1200" spc="-2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not</a:t>
            </a:r>
            <a:r>
              <a:rPr sz="1200" spc="-2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raised</a:t>
            </a:r>
            <a:r>
              <a:rPr sz="1200" spc="-3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at</a:t>
            </a:r>
            <a:r>
              <a:rPr sz="1200" spc="-2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a</a:t>
            </a:r>
            <a:r>
              <a:rPr sz="1200" spc="-15" dirty="0">
                <a:latin typeface="Arial MT"/>
                <a:cs typeface="Arial MT"/>
              </a:rPr>
              <a:t> </a:t>
            </a:r>
            <a:r>
              <a:rPr sz="1200" spc="-20" dirty="0">
                <a:latin typeface="Arial MT"/>
                <a:cs typeface="Arial MT"/>
              </a:rPr>
              <a:t>rate </a:t>
            </a:r>
            <a:r>
              <a:rPr sz="1200" dirty="0">
                <a:latin typeface="Arial MT"/>
                <a:cs typeface="Arial MT"/>
              </a:rPr>
              <a:t>False</a:t>
            </a:r>
            <a:r>
              <a:rPr sz="1200" spc="-2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Negatives</a:t>
            </a:r>
            <a:r>
              <a:rPr sz="1200" spc="-2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(FN): Number</a:t>
            </a:r>
            <a:r>
              <a:rPr sz="1200" spc="-5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of</a:t>
            </a:r>
            <a:r>
              <a:rPr sz="1200" spc="-1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alerts</a:t>
            </a:r>
            <a:r>
              <a:rPr sz="1200" spc="-2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wrongly</a:t>
            </a:r>
            <a:r>
              <a:rPr sz="1200" spc="-3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not</a:t>
            </a:r>
            <a:r>
              <a:rPr sz="1200" spc="-25" dirty="0">
                <a:latin typeface="Arial MT"/>
                <a:cs typeface="Arial MT"/>
              </a:rPr>
              <a:t> </a:t>
            </a:r>
            <a:r>
              <a:rPr sz="1200" spc="-10" dirty="0">
                <a:latin typeface="Arial MT"/>
                <a:cs typeface="Arial MT"/>
              </a:rPr>
              <a:t>raised </a:t>
            </a:r>
            <a:r>
              <a:rPr sz="1200" dirty="0">
                <a:latin typeface="Arial MT"/>
                <a:cs typeface="Arial MT"/>
              </a:rPr>
              <a:t>True</a:t>
            </a:r>
            <a:r>
              <a:rPr sz="1200" spc="-2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Positive</a:t>
            </a:r>
            <a:r>
              <a:rPr sz="1200" spc="-2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(TP):</a:t>
            </a:r>
            <a:r>
              <a:rPr sz="1200" spc="-1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Number</a:t>
            </a:r>
            <a:r>
              <a:rPr sz="1200" spc="-4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of</a:t>
            </a:r>
            <a:r>
              <a:rPr sz="1200" spc="-1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alerts</a:t>
            </a:r>
            <a:r>
              <a:rPr sz="1200" spc="-3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raised</a:t>
            </a:r>
            <a:r>
              <a:rPr sz="1200" spc="-3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at</a:t>
            </a:r>
            <a:r>
              <a:rPr sz="1200" spc="-1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a</a:t>
            </a:r>
            <a:r>
              <a:rPr sz="1200" spc="-20" dirty="0">
                <a:latin typeface="Arial MT"/>
                <a:cs typeface="Arial MT"/>
              </a:rPr>
              <a:t> rate</a:t>
            </a:r>
            <a:endParaRPr sz="12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60"/>
              </a:spcBef>
            </a:pPr>
            <a:endParaRPr sz="1200">
              <a:latin typeface="Arial MT"/>
              <a:cs typeface="Arial MT"/>
            </a:endParaRPr>
          </a:p>
          <a:p>
            <a:pPr marL="5324475">
              <a:lnSpc>
                <a:spcPct val="100000"/>
              </a:lnSpc>
            </a:pPr>
            <a:r>
              <a:rPr sz="1200" dirty="0">
                <a:latin typeface="Arial MT"/>
                <a:cs typeface="Arial MT"/>
              </a:rPr>
              <a:t>False</a:t>
            </a:r>
            <a:r>
              <a:rPr sz="1200" spc="-3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Positives</a:t>
            </a:r>
            <a:r>
              <a:rPr sz="1200" spc="-2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(FP): Number</a:t>
            </a:r>
            <a:r>
              <a:rPr sz="1200" spc="-5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of</a:t>
            </a:r>
            <a:r>
              <a:rPr sz="1200" spc="-1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wrongly</a:t>
            </a:r>
            <a:r>
              <a:rPr sz="1200" spc="-1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raised</a:t>
            </a:r>
            <a:r>
              <a:rPr sz="1200" spc="-35" dirty="0">
                <a:latin typeface="Arial MT"/>
                <a:cs typeface="Arial MT"/>
              </a:rPr>
              <a:t> </a:t>
            </a:r>
            <a:r>
              <a:rPr sz="1200" spc="-10" dirty="0">
                <a:latin typeface="Arial MT"/>
                <a:cs typeface="Arial MT"/>
              </a:rPr>
              <a:t>alerts</a:t>
            </a:r>
            <a:endParaRPr sz="12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12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20"/>
              </a:spcBef>
            </a:pPr>
            <a:endParaRPr sz="1200">
              <a:latin typeface="Arial MT"/>
              <a:cs typeface="Arial MT"/>
            </a:endParaRPr>
          </a:p>
          <a:p>
            <a:pPr marL="5324475">
              <a:lnSpc>
                <a:spcPct val="100000"/>
              </a:lnSpc>
            </a:pPr>
            <a:r>
              <a:rPr sz="1200" b="1" dirty="0">
                <a:latin typeface="Arial"/>
                <a:cs typeface="Arial"/>
              </a:rPr>
              <a:t>Precision:</a:t>
            </a:r>
            <a:r>
              <a:rPr sz="1200" b="1" spc="-35" dirty="0">
                <a:latin typeface="Arial"/>
                <a:cs typeface="Arial"/>
              </a:rPr>
              <a:t> </a:t>
            </a:r>
            <a:r>
              <a:rPr sz="1200" dirty="0">
                <a:latin typeface="Arial MT"/>
                <a:cs typeface="Arial MT"/>
              </a:rPr>
              <a:t>Proportion</a:t>
            </a:r>
            <a:r>
              <a:rPr sz="1200" spc="-4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of</a:t>
            </a:r>
            <a:r>
              <a:rPr sz="1200" spc="-1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true</a:t>
            </a:r>
            <a:r>
              <a:rPr sz="1200" spc="-1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alerts</a:t>
            </a:r>
            <a:r>
              <a:rPr sz="1200" spc="-2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among</a:t>
            </a:r>
            <a:r>
              <a:rPr sz="1200" spc="-3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the</a:t>
            </a:r>
            <a:r>
              <a:rPr sz="1200" spc="-3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total</a:t>
            </a:r>
            <a:r>
              <a:rPr sz="1200" spc="-20" dirty="0">
                <a:latin typeface="Arial MT"/>
                <a:cs typeface="Arial MT"/>
              </a:rPr>
              <a:t> </a:t>
            </a:r>
            <a:r>
              <a:rPr sz="1200" spc="-10" dirty="0">
                <a:latin typeface="Arial MT"/>
                <a:cs typeface="Arial MT"/>
              </a:rPr>
              <a:t>number</a:t>
            </a:r>
            <a:endParaRPr sz="1200">
              <a:latin typeface="Arial MT"/>
              <a:cs typeface="Arial MT"/>
            </a:endParaRPr>
          </a:p>
          <a:p>
            <a:pPr marL="5324475">
              <a:lnSpc>
                <a:spcPct val="100000"/>
              </a:lnSpc>
            </a:pPr>
            <a:r>
              <a:rPr sz="1200" dirty="0">
                <a:latin typeface="Arial MT"/>
                <a:cs typeface="Arial MT"/>
              </a:rPr>
              <a:t>of</a:t>
            </a:r>
            <a:r>
              <a:rPr sz="1200" spc="-1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alerts</a:t>
            </a:r>
            <a:r>
              <a:rPr sz="1200" spc="-10" dirty="0">
                <a:latin typeface="Arial MT"/>
                <a:cs typeface="Arial MT"/>
              </a:rPr>
              <a:t> raised</a:t>
            </a:r>
            <a:endParaRPr sz="1200">
              <a:latin typeface="Arial MT"/>
              <a:cs typeface="Arial MT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6748526" y="210565"/>
            <a:ext cx="4762500" cy="434340"/>
            <a:chOff x="6748526" y="210565"/>
            <a:chExt cx="4762500" cy="434340"/>
          </a:xfrm>
        </p:grpSpPr>
        <p:sp>
          <p:nvSpPr>
            <p:cNvPr id="20" name="object 20"/>
            <p:cNvSpPr/>
            <p:nvPr/>
          </p:nvSpPr>
          <p:spPr>
            <a:xfrm>
              <a:off x="6761226" y="223265"/>
              <a:ext cx="4737100" cy="407034"/>
            </a:xfrm>
            <a:custGeom>
              <a:avLst/>
              <a:gdLst/>
              <a:ahLst/>
              <a:cxnLst/>
              <a:rect l="l" t="t" r="r" b="b"/>
              <a:pathLst>
                <a:path w="4737100" h="407034">
                  <a:moveTo>
                    <a:pt x="0" y="67817"/>
                  </a:moveTo>
                  <a:lnTo>
                    <a:pt x="5328" y="41415"/>
                  </a:lnTo>
                  <a:lnTo>
                    <a:pt x="19859" y="19859"/>
                  </a:lnTo>
                  <a:lnTo>
                    <a:pt x="41415" y="5328"/>
                  </a:lnTo>
                  <a:lnTo>
                    <a:pt x="67818" y="0"/>
                  </a:lnTo>
                  <a:lnTo>
                    <a:pt x="4668774" y="0"/>
                  </a:lnTo>
                  <a:lnTo>
                    <a:pt x="4695176" y="5328"/>
                  </a:lnTo>
                  <a:lnTo>
                    <a:pt x="4716732" y="19859"/>
                  </a:lnTo>
                  <a:lnTo>
                    <a:pt x="4731263" y="41415"/>
                  </a:lnTo>
                  <a:lnTo>
                    <a:pt x="4736592" y="67817"/>
                  </a:lnTo>
                  <a:lnTo>
                    <a:pt x="4736592" y="339089"/>
                  </a:lnTo>
                  <a:lnTo>
                    <a:pt x="4731263" y="365492"/>
                  </a:lnTo>
                  <a:lnTo>
                    <a:pt x="4716732" y="387048"/>
                  </a:lnTo>
                  <a:lnTo>
                    <a:pt x="4695176" y="401579"/>
                  </a:lnTo>
                  <a:lnTo>
                    <a:pt x="4668774" y="406907"/>
                  </a:lnTo>
                  <a:lnTo>
                    <a:pt x="67818" y="406907"/>
                  </a:lnTo>
                  <a:lnTo>
                    <a:pt x="41415" y="401579"/>
                  </a:lnTo>
                  <a:lnTo>
                    <a:pt x="19859" y="387048"/>
                  </a:lnTo>
                  <a:lnTo>
                    <a:pt x="5328" y="365492"/>
                  </a:lnTo>
                  <a:lnTo>
                    <a:pt x="0" y="339089"/>
                  </a:lnTo>
                  <a:lnTo>
                    <a:pt x="0" y="67817"/>
                  </a:lnTo>
                  <a:close/>
                </a:path>
              </a:pathLst>
            </a:custGeom>
            <a:ln w="25400">
              <a:solidFill>
                <a:srgbClr val="4F81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796527" y="266649"/>
              <a:ext cx="1671827" cy="365810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827008" y="275818"/>
              <a:ext cx="1051585" cy="368833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8822436" y="292607"/>
              <a:ext cx="1569720" cy="264160"/>
            </a:xfrm>
            <a:custGeom>
              <a:avLst/>
              <a:gdLst/>
              <a:ahLst/>
              <a:cxnLst/>
              <a:rect l="l" t="t" r="r" b="b"/>
              <a:pathLst>
                <a:path w="1569720" h="264159">
                  <a:moveTo>
                    <a:pt x="1525397" y="0"/>
                  </a:moveTo>
                  <a:lnTo>
                    <a:pt x="0" y="0"/>
                  </a:lnTo>
                  <a:lnTo>
                    <a:pt x="0" y="263652"/>
                  </a:lnTo>
                  <a:lnTo>
                    <a:pt x="1525397" y="263652"/>
                  </a:lnTo>
                  <a:lnTo>
                    <a:pt x="1569720" y="131826"/>
                  </a:lnTo>
                  <a:lnTo>
                    <a:pt x="1525397" y="0"/>
                  </a:lnTo>
                  <a:close/>
                </a:path>
              </a:pathLst>
            </a:custGeom>
            <a:solidFill>
              <a:srgbClr val="006F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8918575" y="324688"/>
            <a:ext cx="82169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10" dirty="0">
                <a:solidFill>
                  <a:srgbClr val="FFFFFF"/>
                </a:solidFill>
                <a:latin typeface="Arial"/>
                <a:cs typeface="Arial"/>
              </a:rPr>
              <a:t>Development</a:t>
            </a:r>
            <a:endParaRPr sz="1000">
              <a:latin typeface="Arial"/>
              <a:cs typeface="Arial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7618476" y="292608"/>
            <a:ext cx="1152525" cy="268605"/>
          </a:xfrm>
          <a:custGeom>
            <a:avLst/>
            <a:gdLst/>
            <a:ahLst/>
            <a:cxnLst/>
            <a:rect l="l" t="t" r="r" b="b"/>
            <a:pathLst>
              <a:path w="1152525" h="268605">
                <a:moveTo>
                  <a:pt x="1102741" y="0"/>
                </a:moveTo>
                <a:lnTo>
                  <a:pt x="0" y="0"/>
                </a:lnTo>
                <a:lnTo>
                  <a:pt x="0" y="268224"/>
                </a:lnTo>
                <a:lnTo>
                  <a:pt x="1102741" y="268224"/>
                </a:lnTo>
                <a:lnTo>
                  <a:pt x="1152144" y="134112"/>
                </a:lnTo>
                <a:lnTo>
                  <a:pt x="1102741" y="0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7713980" y="327405"/>
            <a:ext cx="49784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dirty="0">
                <a:solidFill>
                  <a:srgbClr val="FFFFFF"/>
                </a:solidFill>
                <a:latin typeface="Arial"/>
                <a:cs typeface="Arial"/>
              </a:rPr>
              <a:t>Sprint</a:t>
            </a:r>
            <a:r>
              <a:rPr sz="1000" b="1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b="1" spc="-50" dirty="0">
                <a:solidFill>
                  <a:srgbClr val="FFFFFF"/>
                </a:solidFill>
                <a:latin typeface="Arial"/>
                <a:cs typeface="Arial"/>
              </a:rPr>
              <a:t>0</a:t>
            </a:r>
            <a:endParaRPr sz="1000"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10443971" y="291084"/>
            <a:ext cx="981710" cy="268605"/>
          </a:xfrm>
          <a:custGeom>
            <a:avLst/>
            <a:gdLst/>
            <a:ahLst/>
            <a:cxnLst/>
            <a:rect l="l" t="t" r="r" b="b"/>
            <a:pathLst>
              <a:path w="981709" h="268605">
                <a:moveTo>
                  <a:pt x="932052" y="0"/>
                </a:moveTo>
                <a:lnTo>
                  <a:pt x="0" y="0"/>
                </a:lnTo>
                <a:lnTo>
                  <a:pt x="0" y="268224"/>
                </a:lnTo>
                <a:lnTo>
                  <a:pt x="932052" y="268224"/>
                </a:lnTo>
                <a:lnTo>
                  <a:pt x="981455" y="134112"/>
                </a:lnTo>
                <a:lnTo>
                  <a:pt x="932052" y="0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10540745" y="325881"/>
            <a:ext cx="39941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10" dirty="0">
                <a:solidFill>
                  <a:srgbClr val="FFFFFF"/>
                </a:solidFill>
                <a:latin typeface="Arial"/>
                <a:cs typeface="Arial"/>
              </a:rPr>
              <a:t>Indus.</a:t>
            </a:r>
            <a:endParaRPr sz="1000">
              <a:latin typeface="Arial"/>
              <a:cs typeface="Arial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6832092" y="292608"/>
            <a:ext cx="741045" cy="268605"/>
          </a:xfrm>
          <a:custGeom>
            <a:avLst/>
            <a:gdLst/>
            <a:ahLst/>
            <a:cxnLst/>
            <a:rect l="l" t="t" r="r" b="b"/>
            <a:pathLst>
              <a:path w="741045" h="268605">
                <a:moveTo>
                  <a:pt x="691260" y="0"/>
                </a:moveTo>
                <a:lnTo>
                  <a:pt x="0" y="0"/>
                </a:lnTo>
                <a:lnTo>
                  <a:pt x="0" y="268224"/>
                </a:lnTo>
                <a:lnTo>
                  <a:pt x="691260" y="268224"/>
                </a:lnTo>
                <a:lnTo>
                  <a:pt x="740663" y="134112"/>
                </a:lnTo>
                <a:lnTo>
                  <a:pt x="691260" y="0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6856856" y="327152"/>
            <a:ext cx="51117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10" dirty="0">
                <a:solidFill>
                  <a:srgbClr val="FFFFFF"/>
                </a:solidFill>
                <a:latin typeface="Arial"/>
                <a:cs typeface="Arial"/>
              </a:rPr>
              <a:t>Ideation</a:t>
            </a:r>
            <a:endParaRPr sz="1000">
              <a:latin typeface="Arial"/>
              <a:cs typeface="Arial"/>
            </a:endParaRPr>
          </a:p>
        </p:txBody>
      </p:sp>
      <p:sp>
        <p:nvSpPr>
          <p:cNvPr id="31" name="object 3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553845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z="1300" spc="-25" dirty="0">
                <a:solidFill>
                  <a:srgbClr val="00396F"/>
                </a:solidFill>
                <a:latin typeface="Arial MT"/>
                <a:cs typeface="Arial MT"/>
              </a:rPr>
              <a:t>18</a:t>
            </a:fld>
            <a:endParaRPr sz="13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96620" y="1551305"/>
            <a:ext cx="2552700" cy="0"/>
          </a:xfrm>
          <a:custGeom>
            <a:avLst/>
            <a:gdLst/>
            <a:ahLst/>
            <a:cxnLst/>
            <a:rect l="l" t="t" r="r" b="b"/>
            <a:pathLst>
              <a:path w="2552700">
                <a:moveTo>
                  <a:pt x="0" y="0"/>
                </a:moveTo>
                <a:lnTo>
                  <a:pt x="2552319" y="0"/>
                </a:lnTo>
              </a:path>
            </a:pathLst>
          </a:custGeom>
          <a:ln w="53848">
            <a:solidFill>
              <a:srgbClr val="497D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274564" y="1551305"/>
            <a:ext cx="2395855" cy="0"/>
          </a:xfrm>
          <a:custGeom>
            <a:avLst/>
            <a:gdLst/>
            <a:ahLst/>
            <a:cxnLst/>
            <a:rect l="l" t="t" r="r" b="b"/>
            <a:pathLst>
              <a:path w="2395854">
                <a:moveTo>
                  <a:pt x="0" y="0"/>
                </a:moveTo>
                <a:lnTo>
                  <a:pt x="2395728" y="0"/>
                </a:lnTo>
              </a:path>
            </a:pathLst>
          </a:custGeom>
          <a:ln w="53848">
            <a:solidFill>
              <a:srgbClr val="497D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427726" y="3380994"/>
            <a:ext cx="2232660" cy="2087880"/>
          </a:xfrm>
          <a:custGeom>
            <a:avLst/>
            <a:gdLst/>
            <a:ahLst/>
            <a:cxnLst/>
            <a:rect l="l" t="t" r="r" b="b"/>
            <a:pathLst>
              <a:path w="2232659" h="2087879">
                <a:moveTo>
                  <a:pt x="0" y="81279"/>
                </a:moveTo>
                <a:lnTo>
                  <a:pt x="6377" y="49613"/>
                </a:lnTo>
                <a:lnTo>
                  <a:pt x="23780" y="23780"/>
                </a:lnTo>
                <a:lnTo>
                  <a:pt x="49613" y="6377"/>
                </a:lnTo>
                <a:lnTo>
                  <a:pt x="81279" y="0"/>
                </a:lnTo>
                <a:lnTo>
                  <a:pt x="2151379" y="0"/>
                </a:lnTo>
                <a:lnTo>
                  <a:pt x="2183046" y="6377"/>
                </a:lnTo>
                <a:lnTo>
                  <a:pt x="2208879" y="23780"/>
                </a:lnTo>
                <a:lnTo>
                  <a:pt x="2226282" y="49613"/>
                </a:lnTo>
                <a:lnTo>
                  <a:pt x="2232659" y="81279"/>
                </a:lnTo>
                <a:lnTo>
                  <a:pt x="2232659" y="2006599"/>
                </a:lnTo>
                <a:lnTo>
                  <a:pt x="2226282" y="2038266"/>
                </a:lnTo>
                <a:lnTo>
                  <a:pt x="2208879" y="2064099"/>
                </a:lnTo>
                <a:lnTo>
                  <a:pt x="2183046" y="2081502"/>
                </a:lnTo>
                <a:lnTo>
                  <a:pt x="2151379" y="2087879"/>
                </a:lnTo>
                <a:lnTo>
                  <a:pt x="81279" y="2087879"/>
                </a:lnTo>
                <a:lnTo>
                  <a:pt x="49613" y="2081502"/>
                </a:lnTo>
                <a:lnTo>
                  <a:pt x="23780" y="2064099"/>
                </a:lnTo>
                <a:lnTo>
                  <a:pt x="6377" y="2038266"/>
                </a:lnTo>
                <a:lnTo>
                  <a:pt x="0" y="2006599"/>
                </a:lnTo>
                <a:lnTo>
                  <a:pt x="0" y="81279"/>
                </a:lnTo>
                <a:close/>
              </a:path>
            </a:pathLst>
          </a:custGeom>
          <a:ln w="25400">
            <a:solidFill>
              <a:srgbClr val="C0504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474589" y="3531489"/>
            <a:ext cx="2113280" cy="86486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18110" marR="5080" indent="-106045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120650" algn="l"/>
              </a:tabLst>
            </a:pPr>
            <a:r>
              <a:rPr sz="1050" b="1" dirty="0">
                <a:latin typeface="Arial"/>
                <a:cs typeface="Arial"/>
              </a:rPr>
              <a:t>Optimizes</a:t>
            </a:r>
            <a:r>
              <a:rPr sz="1050" b="1" spc="-35" dirty="0">
                <a:latin typeface="Arial"/>
                <a:cs typeface="Arial"/>
              </a:rPr>
              <a:t> </a:t>
            </a:r>
            <a:r>
              <a:rPr sz="1050" b="1" dirty="0">
                <a:latin typeface="Arial"/>
                <a:cs typeface="Arial"/>
              </a:rPr>
              <a:t>its</a:t>
            </a:r>
            <a:r>
              <a:rPr sz="1050" b="1" spc="-25" dirty="0">
                <a:latin typeface="Arial"/>
                <a:cs typeface="Arial"/>
              </a:rPr>
              <a:t> </a:t>
            </a:r>
            <a:r>
              <a:rPr sz="1050" b="1" dirty="0">
                <a:latin typeface="Arial"/>
                <a:cs typeface="Arial"/>
              </a:rPr>
              <a:t>model:</a:t>
            </a:r>
            <a:r>
              <a:rPr sz="1050" b="1" spc="-45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resources 	</a:t>
            </a:r>
            <a:r>
              <a:rPr sz="1050" b="1" dirty="0">
                <a:latin typeface="Arial"/>
                <a:cs typeface="Arial"/>
              </a:rPr>
              <a:t>consumed,</a:t>
            </a:r>
            <a:r>
              <a:rPr sz="1050" b="1" spc="-60" dirty="0">
                <a:latin typeface="Arial"/>
                <a:cs typeface="Arial"/>
              </a:rPr>
              <a:t> </a:t>
            </a:r>
            <a:r>
              <a:rPr sz="1050" b="1" dirty="0">
                <a:latin typeface="Arial"/>
                <a:cs typeface="Arial"/>
              </a:rPr>
              <a:t>response</a:t>
            </a:r>
            <a:r>
              <a:rPr sz="1050" b="1" spc="-40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time,</a:t>
            </a:r>
            <a:r>
              <a:rPr sz="1050" b="1" spc="500" dirty="0">
                <a:latin typeface="Arial"/>
                <a:cs typeface="Arial"/>
              </a:rPr>
              <a:t> 	</a:t>
            </a:r>
            <a:r>
              <a:rPr sz="1050" b="1" dirty="0">
                <a:latin typeface="Arial"/>
                <a:cs typeface="Arial"/>
              </a:rPr>
              <a:t>bias,</a:t>
            </a:r>
            <a:r>
              <a:rPr sz="1050" b="1" spc="-60" dirty="0">
                <a:latin typeface="Arial"/>
                <a:cs typeface="Arial"/>
              </a:rPr>
              <a:t> </a:t>
            </a:r>
            <a:r>
              <a:rPr sz="1050" b="1" dirty="0">
                <a:latin typeface="Arial"/>
                <a:cs typeface="Arial"/>
              </a:rPr>
              <a:t>extreme</a:t>
            </a:r>
            <a:r>
              <a:rPr sz="1050" b="1" spc="-40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values</a:t>
            </a:r>
            <a:endParaRPr sz="1050">
              <a:latin typeface="Arial"/>
              <a:cs typeface="Arial"/>
            </a:endParaRPr>
          </a:p>
          <a:p>
            <a:pPr marL="118745" indent="-106045">
              <a:lnSpc>
                <a:spcPct val="100000"/>
              </a:lnSpc>
              <a:spcBef>
                <a:spcPts val="300"/>
              </a:spcBef>
              <a:buFont typeface="Arial MT"/>
              <a:buChar char="•"/>
              <a:tabLst>
                <a:tab pos="118745" algn="l"/>
              </a:tabLst>
            </a:pPr>
            <a:r>
              <a:rPr sz="1050" b="1" dirty="0">
                <a:latin typeface="Arial"/>
                <a:cs typeface="Arial"/>
              </a:rPr>
              <a:t>Plans</a:t>
            </a:r>
            <a:r>
              <a:rPr sz="1050" b="1" spc="-30" dirty="0">
                <a:latin typeface="Arial"/>
                <a:cs typeface="Arial"/>
              </a:rPr>
              <a:t> </a:t>
            </a:r>
            <a:r>
              <a:rPr sz="1050" b="1" dirty="0">
                <a:latin typeface="Arial"/>
                <a:cs typeface="Arial"/>
              </a:rPr>
              <a:t>training</a:t>
            </a:r>
            <a:r>
              <a:rPr sz="1050" b="1" spc="-25" dirty="0">
                <a:latin typeface="Arial"/>
                <a:cs typeface="Arial"/>
              </a:rPr>
              <a:t> </a:t>
            </a:r>
            <a:r>
              <a:rPr sz="1050" b="1" dirty="0">
                <a:latin typeface="Arial"/>
                <a:cs typeface="Arial"/>
              </a:rPr>
              <a:t>and</a:t>
            </a:r>
            <a:r>
              <a:rPr sz="1050" b="1" spc="-25" dirty="0">
                <a:latin typeface="Arial"/>
                <a:cs typeface="Arial"/>
              </a:rPr>
              <a:t> </a:t>
            </a:r>
            <a:r>
              <a:rPr sz="1050" b="1" spc="-20" dirty="0">
                <a:latin typeface="Arial"/>
                <a:cs typeface="Arial"/>
              </a:rPr>
              <a:t>model</a:t>
            </a:r>
            <a:endParaRPr sz="1050">
              <a:latin typeface="Arial"/>
              <a:cs typeface="Arial"/>
            </a:endParaRPr>
          </a:p>
          <a:p>
            <a:pPr marL="120650">
              <a:lnSpc>
                <a:spcPct val="100000"/>
              </a:lnSpc>
            </a:pPr>
            <a:r>
              <a:rPr sz="1050" b="1" spc="-10" dirty="0">
                <a:latin typeface="Arial"/>
                <a:cs typeface="Arial"/>
              </a:rPr>
              <a:t>inferences</a:t>
            </a:r>
            <a:endParaRPr sz="105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13766" y="3380994"/>
            <a:ext cx="2232660" cy="2087880"/>
          </a:xfrm>
          <a:custGeom>
            <a:avLst/>
            <a:gdLst/>
            <a:ahLst/>
            <a:cxnLst/>
            <a:rect l="l" t="t" r="r" b="b"/>
            <a:pathLst>
              <a:path w="2232660" h="2087879">
                <a:moveTo>
                  <a:pt x="0" y="81279"/>
                </a:moveTo>
                <a:lnTo>
                  <a:pt x="6384" y="49613"/>
                </a:lnTo>
                <a:lnTo>
                  <a:pt x="23795" y="23780"/>
                </a:lnTo>
                <a:lnTo>
                  <a:pt x="49618" y="6377"/>
                </a:lnTo>
                <a:lnTo>
                  <a:pt x="81241" y="0"/>
                </a:lnTo>
                <a:lnTo>
                  <a:pt x="2151379" y="0"/>
                </a:lnTo>
                <a:lnTo>
                  <a:pt x="2183046" y="6377"/>
                </a:lnTo>
                <a:lnTo>
                  <a:pt x="2208879" y="23780"/>
                </a:lnTo>
                <a:lnTo>
                  <a:pt x="2226282" y="49613"/>
                </a:lnTo>
                <a:lnTo>
                  <a:pt x="2232660" y="81279"/>
                </a:lnTo>
                <a:lnTo>
                  <a:pt x="2232660" y="2006599"/>
                </a:lnTo>
                <a:lnTo>
                  <a:pt x="2226282" y="2038266"/>
                </a:lnTo>
                <a:lnTo>
                  <a:pt x="2208879" y="2064099"/>
                </a:lnTo>
                <a:lnTo>
                  <a:pt x="2183046" y="2081502"/>
                </a:lnTo>
                <a:lnTo>
                  <a:pt x="2151379" y="2087879"/>
                </a:lnTo>
                <a:lnTo>
                  <a:pt x="81241" y="2087879"/>
                </a:lnTo>
                <a:lnTo>
                  <a:pt x="49618" y="2081502"/>
                </a:lnTo>
                <a:lnTo>
                  <a:pt x="23795" y="2064099"/>
                </a:lnTo>
                <a:lnTo>
                  <a:pt x="6384" y="2038266"/>
                </a:lnTo>
                <a:lnTo>
                  <a:pt x="0" y="2006599"/>
                </a:lnTo>
                <a:lnTo>
                  <a:pt x="0" y="81279"/>
                </a:lnTo>
                <a:close/>
              </a:path>
            </a:pathLst>
          </a:custGeom>
          <a:ln w="25399">
            <a:solidFill>
              <a:srgbClr val="C0504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60654" y="3531489"/>
            <a:ext cx="2066289" cy="1901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18110" marR="153035" indent="-106045">
              <a:lnSpc>
                <a:spcPct val="100000"/>
              </a:lnSpc>
              <a:spcBef>
                <a:spcPts val="105"/>
              </a:spcBef>
              <a:buChar char="•"/>
              <a:tabLst>
                <a:tab pos="120650" algn="l"/>
              </a:tabLst>
            </a:pPr>
            <a:r>
              <a:rPr sz="1050" dirty="0">
                <a:latin typeface="Arial MT"/>
                <a:cs typeface="Arial MT"/>
              </a:rPr>
              <a:t>Revises</a:t>
            </a:r>
            <a:r>
              <a:rPr sz="1050" spc="-35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and</a:t>
            </a:r>
            <a:r>
              <a:rPr sz="1050" spc="-25" dirty="0">
                <a:latin typeface="Arial MT"/>
                <a:cs typeface="Arial MT"/>
              </a:rPr>
              <a:t> </a:t>
            </a:r>
            <a:r>
              <a:rPr sz="1050" b="1" dirty="0">
                <a:latin typeface="Arial"/>
                <a:cs typeface="Arial"/>
              </a:rPr>
              <a:t>freezes</a:t>
            </a:r>
            <a:r>
              <a:rPr sz="1050" b="1" spc="-25" dirty="0">
                <a:latin typeface="Arial"/>
                <a:cs typeface="Arial"/>
              </a:rPr>
              <a:t> </a:t>
            </a:r>
            <a:r>
              <a:rPr sz="1050" b="1" dirty="0">
                <a:latin typeface="Arial"/>
                <a:cs typeface="Arial"/>
              </a:rPr>
              <a:t>the</a:t>
            </a:r>
            <a:r>
              <a:rPr sz="1050" b="1" spc="-25" dirty="0">
                <a:latin typeface="Arial"/>
                <a:cs typeface="Arial"/>
              </a:rPr>
              <a:t> </a:t>
            </a:r>
            <a:r>
              <a:rPr sz="1050" b="1" spc="-20" dirty="0">
                <a:latin typeface="Arial"/>
                <a:cs typeface="Arial"/>
              </a:rPr>
              <a:t>data 	model</a:t>
            </a:r>
            <a:endParaRPr sz="1050">
              <a:latin typeface="Arial"/>
              <a:cs typeface="Arial"/>
            </a:endParaRPr>
          </a:p>
          <a:p>
            <a:pPr marL="118110" marR="5080" indent="-106045">
              <a:lnSpc>
                <a:spcPct val="100000"/>
              </a:lnSpc>
              <a:spcBef>
                <a:spcPts val="300"/>
              </a:spcBef>
              <a:buFont typeface="Arial MT"/>
              <a:buChar char="•"/>
              <a:tabLst>
                <a:tab pos="120650" algn="l"/>
              </a:tabLst>
            </a:pPr>
            <a:r>
              <a:rPr sz="1050" b="1" spc="-10" dirty="0">
                <a:latin typeface="Arial"/>
                <a:cs typeface="Arial"/>
              </a:rPr>
              <a:t>Parameter </a:t>
            </a:r>
            <a:r>
              <a:rPr sz="1050" b="1" dirty="0">
                <a:latin typeface="Arial"/>
                <a:cs typeface="Arial"/>
              </a:rPr>
              <a:t>for</a:t>
            </a:r>
            <a:r>
              <a:rPr sz="1050" b="1" spc="-5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updating 	</a:t>
            </a:r>
            <a:r>
              <a:rPr sz="1050" b="1" dirty="0">
                <a:latin typeface="Arial"/>
                <a:cs typeface="Arial"/>
              </a:rPr>
              <a:t>datasets</a:t>
            </a:r>
            <a:r>
              <a:rPr sz="1050" dirty="0">
                <a:latin typeface="Arial MT"/>
                <a:cs typeface="Arial MT"/>
              </a:rPr>
              <a:t>:</a:t>
            </a:r>
            <a:r>
              <a:rPr sz="1050" spc="-55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frequency,</a:t>
            </a:r>
            <a:r>
              <a:rPr sz="1050" spc="-55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response</a:t>
            </a:r>
            <a:r>
              <a:rPr sz="1050" spc="-40" dirty="0">
                <a:latin typeface="Arial MT"/>
                <a:cs typeface="Arial MT"/>
              </a:rPr>
              <a:t> </a:t>
            </a:r>
            <a:r>
              <a:rPr sz="1050" spc="-25" dirty="0">
                <a:latin typeface="Arial MT"/>
                <a:cs typeface="Arial MT"/>
              </a:rPr>
              <a:t>if 	</a:t>
            </a:r>
            <a:r>
              <a:rPr sz="1050" dirty="0">
                <a:latin typeface="Arial MT"/>
                <a:cs typeface="Arial MT"/>
              </a:rPr>
              <a:t>error,</a:t>
            </a:r>
            <a:r>
              <a:rPr sz="1050" spc="-30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aggregate</a:t>
            </a:r>
            <a:r>
              <a:rPr sz="1050" spc="-30" dirty="0">
                <a:latin typeface="Arial MT"/>
                <a:cs typeface="Arial MT"/>
              </a:rPr>
              <a:t> </a:t>
            </a:r>
            <a:r>
              <a:rPr sz="1050" spc="-10" dirty="0">
                <a:latin typeface="Arial MT"/>
                <a:cs typeface="Arial MT"/>
              </a:rPr>
              <a:t>calculations</a:t>
            </a:r>
            <a:endParaRPr sz="1050">
              <a:latin typeface="Arial MT"/>
              <a:cs typeface="Arial MT"/>
            </a:endParaRPr>
          </a:p>
          <a:p>
            <a:pPr marL="118110" marR="448945" indent="-106045">
              <a:lnSpc>
                <a:spcPct val="100000"/>
              </a:lnSpc>
              <a:spcBef>
                <a:spcPts val="300"/>
              </a:spcBef>
              <a:buFont typeface="Arial MT"/>
              <a:buChar char="•"/>
              <a:tabLst>
                <a:tab pos="120650" algn="l"/>
              </a:tabLst>
            </a:pPr>
            <a:r>
              <a:rPr sz="1050" b="1" dirty="0">
                <a:latin typeface="Arial"/>
                <a:cs typeface="Arial"/>
              </a:rPr>
              <a:t>Freezes</a:t>
            </a:r>
            <a:r>
              <a:rPr sz="1050" b="1" spc="-30" dirty="0">
                <a:latin typeface="Arial"/>
                <a:cs typeface="Arial"/>
              </a:rPr>
              <a:t> </a:t>
            </a:r>
            <a:r>
              <a:rPr sz="1050" b="1" dirty="0">
                <a:latin typeface="Arial"/>
                <a:cs typeface="Arial"/>
              </a:rPr>
              <a:t>the</a:t>
            </a:r>
            <a:r>
              <a:rPr sz="1050" b="1" spc="-25" dirty="0">
                <a:latin typeface="Arial"/>
                <a:cs typeface="Arial"/>
              </a:rPr>
              <a:t> </a:t>
            </a:r>
            <a:r>
              <a:rPr sz="1050" b="1" dirty="0">
                <a:latin typeface="Arial"/>
                <a:cs typeface="Arial"/>
              </a:rPr>
              <a:t>mapping</a:t>
            </a:r>
            <a:r>
              <a:rPr sz="1050" b="1" spc="-45" dirty="0">
                <a:latin typeface="Arial"/>
                <a:cs typeface="Arial"/>
              </a:rPr>
              <a:t> </a:t>
            </a:r>
            <a:r>
              <a:rPr sz="1050" b="1" spc="-25" dirty="0">
                <a:latin typeface="Arial"/>
                <a:cs typeface="Arial"/>
              </a:rPr>
              <a:t>of 	</a:t>
            </a:r>
            <a:r>
              <a:rPr sz="1050" b="1" dirty="0">
                <a:latin typeface="Arial"/>
                <a:cs typeface="Arial"/>
              </a:rPr>
              <a:t>ingestion</a:t>
            </a:r>
            <a:r>
              <a:rPr sz="1050" b="1" spc="-40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flows</a:t>
            </a:r>
            <a:endParaRPr sz="1050">
              <a:latin typeface="Arial"/>
              <a:cs typeface="Arial"/>
            </a:endParaRPr>
          </a:p>
          <a:p>
            <a:pPr marL="118110" marR="17780" indent="-106045">
              <a:lnSpc>
                <a:spcPct val="100000"/>
              </a:lnSpc>
              <a:spcBef>
                <a:spcPts val="300"/>
              </a:spcBef>
              <a:buFont typeface="Arial MT"/>
              <a:buChar char="•"/>
              <a:tabLst>
                <a:tab pos="120650" algn="l"/>
              </a:tabLst>
            </a:pPr>
            <a:r>
              <a:rPr sz="1050" b="1" dirty="0">
                <a:latin typeface="Arial"/>
                <a:cs typeface="Arial"/>
              </a:rPr>
              <a:t>Implements</a:t>
            </a:r>
            <a:r>
              <a:rPr sz="1050" b="1" spc="-55" dirty="0">
                <a:latin typeface="Arial"/>
                <a:cs typeface="Arial"/>
              </a:rPr>
              <a:t> </a:t>
            </a:r>
            <a:r>
              <a:rPr sz="1050" b="1" dirty="0">
                <a:latin typeface="Arial"/>
                <a:cs typeface="Arial"/>
              </a:rPr>
              <a:t>quality</a:t>
            </a:r>
            <a:r>
              <a:rPr sz="1050" b="1" spc="-45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control 	</a:t>
            </a:r>
            <a:r>
              <a:rPr sz="1050" b="1" dirty="0">
                <a:latin typeface="Arial"/>
                <a:cs typeface="Arial"/>
              </a:rPr>
              <a:t>rules:</a:t>
            </a:r>
            <a:r>
              <a:rPr sz="1050" b="1" spc="-40" dirty="0">
                <a:latin typeface="Arial"/>
                <a:cs typeface="Arial"/>
              </a:rPr>
              <a:t> </a:t>
            </a:r>
            <a:r>
              <a:rPr sz="1050" dirty="0">
                <a:latin typeface="Arial MT"/>
                <a:cs typeface="Arial MT"/>
              </a:rPr>
              <a:t>freshness,</a:t>
            </a:r>
            <a:r>
              <a:rPr sz="1050" spc="-45" dirty="0">
                <a:latin typeface="Arial MT"/>
                <a:cs typeface="Arial MT"/>
              </a:rPr>
              <a:t> </a:t>
            </a:r>
            <a:r>
              <a:rPr sz="1050" spc="-10" dirty="0">
                <a:latin typeface="Arial MT"/>
                <a:cs typeface="Arial MT"/>
              </a:rPr>
              <a:t>completeness, 	</a:t>
            </a:r>
            <a:r>
              <a:rPr sz="1050" dirty="0">
                <a:latin typeface="Arial MT"/>
                <a:cs typeface="Arial MT"/>
              </a:rPr>
              <a:t>consistency,</a:t>
            </a:r>
            <a:r>
              <a:rPr sz="1050" spc="-50" dirty="0">
                <a:latin typeface="Arial MT"/>
                <a:cs typeface="Arial MT"/>
              </a:rPr>
              <a:t> </a:t>
            </a:r>
            <a:r>
              <a:rPr sz="1050" spc="-10" dirty="0">
                <a:latin typeface="Arial MT"/>
                <a:cs typeface="Arial MT"/>
              </a:rPr>
              <a:t>mandatory 	metadata...</a:t>
            </a:r>
            <a:endParaRPr sz="1050">
              <a:latin typeface="Arial MT"/>
              <a:cs typeface="Arial MT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765298" y="3380994"/>
            <a:ext cx="2543810" cy="2087880"/>
          </a:xfrm>
          <a:custGeom>
            <a:avLst/>
            <a:gdLst/>
            <a:ahLst/>
            <a:cxnLst/>
            <a:rect l="l" t="t" r="r" b="b"/>
            <a:pathLst>
              <a:path w="2543810" h="2087879">
                <a:moveTo>
                  <a:pt x="0" y="81279"/>
                </a:moveTo>
                <a:lnTo>
                  <a:pt x="6377" y="49613"/>
                </a:lnTo>
                <a:lnTo>
                  <a:pt x="23780" y="23780"/>
                </a:lnTo>
                <a:lnTo>
                  <a:pt x="49613" y="6377"/>
                </a:lnTo>
                <a:lnTo>
                  <a:pt x="81279" y="0"/>
                </a:lnTo>
                <a:lnTo>
                  <a:pt x="2462276" y="0"/>
                </a:lnTo>
                <a:lnTo>
                  <a:pt x="2493942" y="6377"/>
                </a:lnTo>
                <a:lnTo>
                  <a:pt x="2519775" y="23780"/>
                </a:lnTo>
                <a:lnTo>
                  <a:pt x="2537178" y="49613"/>
                </a:lnTo>
                <a:lnTo>
                  <a:pt x="2543555" y="81279"/>
                </a:lnTo>
                <a:lnTo>
                  <a:pt x="2543555" y="2006599"/>
                </a:lnTo>
                <a:lnTo>
                  <a:pt x="2537178" y="2038266"/>
                </a:lnTo>
                <a:lnTo>
                  <a:pt x="2519775" y="2064099"/>
                </a:lnTo>
                <a:lnTo>
                  <a:pt x="2493942" y="2081502"/>
                </a:lnTo>
                <a:lnTo>
                  <a:pt x="2462276" y="2087879"/>
                </a:lnTo>
                <a:lnTo>
                  <a:pt x="81279" y="2087879"/>
                </a:lnTo>
                <a:lnTo>
                  <a:pt x="49613" y="2081502"/>
                </a:lnTo>
                <a:lnTo>
                  <a:pt x="23780" y="2064099"/>
                </a:lnTo>
                <a:lnTo>
                  <a:pt x="6377" y="2038266"/>
                </a:lnTo>
                <a:lnTo>
                  <a:pt x="0" y="2006599"/>
                </a:lnTo>
                <a:lnTo>
                  <a:pt x="0" y="81279"/>
                </a:lnTo>
                <a:close/>
              </a:path>
            </a:pathLst>
          </a:custGeom>
          <a:ln w="25400">
            <a:solidFill>
              <a:srgbClr val="C0504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811526" y="3531489"/>
            <a:ext cx="2434590" cy="1901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18110" marR="24765" indent="-106045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120650" algn="l"/>
              </a:tabLst>
            </a:pPr>
            <a:r>
              <a:rPr sz="1050" b="1" dirty="0">
                <a:latin typeface="Arial"/>
                <a:cs typeface="Arial"/>
              </a:rPr>
              <a:t>Drives</a:t>
            </a:r>
            <a:r>
              <a:rPr sz="1050" b="1" spc="35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industrialization: </a:t>
            </a:r>
            <a:r>
              <a:rPr sz="1050" dirty="0">
                <a:latin typeface="Arial MT"/>
                <a:cs typeface="Arial MT"/>
              </a:rPr>
              <a:t>monitors</a:t>
            </a:r>
            <a:r>
              <a:rPr sz="1050" spc="-10" dirty="0">
                <a:latin typeface="Arial MT"/>
                <a:cs typeface="Arial MT"/>
              </a:rPr>
              <a:t> </a:t>
            </a:r>
            <a:r>
              <a:rPr sz="1050" spc="-25" dirty="0">
                <a:latin typeface="Arial MT"/>
                <a:cs typeface="Arial MT"/>
              </a:rPr>
              <a:t>the 	</a:t>
            </a:r>
            <a:r>
              <a:rPr sz="1050" dirty="0">
                <a:latin typeface="Arial MT"/>
                <a:cs typeface="Arial MT"/>
              </a:rPr>
              <a:t>consistency</a:t>
            </a:r>
            <a:r>
              <a:rPr sz="1050" spc="-50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of</a:t>
            </a:r>
            <a:r>
              <a:rPr sz="1050" spc="-35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results</a:t>
            </a:r>
            <a:r>
              <a:rPr sz="1050" spc="-40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and</a:t>
            </a:r>
            <a:r>
              <a:rPr sz="1050" spc="-20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the</a:t>
            </a:r>
            <a:r>
              <a:rPr sz="1050" spc="-20" dirty="0">
                <a:latin typeface="Arial MT"/>
                <a:cs typeface="Arial MT"/>
              </a:rPr>
              <a:t> </a:t>
            </a:r>
            <a:r>
              <a:rPr sz="1050" spc="-10" dirty="0">
                <a:latin typeface="Arial MT"/>
                <a:cs typeface="Arial MT"/>
              </a:rPr>
              <a:t>proper 	</a:t>
            </a:r>
            <a:r>
              <a:rPr sz="1050" dirty="0">
                <a:latin typeface="Arial MT"/>
                <a:cs typeface="Arial MT"/>
              </a:rPr>
              <a:t>ingestion</a:t>
            </a:r>
            <a:r>
              <a:rPr sz="1050" spc="-40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of</a:t>
            </a:r>
            <a:r>
              <a:rPr sz="1050" spc="-35" dirty="0">
                <a:latin typeface="Arial MT"/>
                <a:cs typeface="Arial MT"/>
              </a:rPr>
              <a:t> </a:t>
            </a:r>
            <a:r>
              <a:rPr sz="1050" spc="-20" dirty="0">
                <a:latin typeface="Arial MT"/>
                <a:cs typeface="Arial MT"/>
              </a:rPr>
              <a:t>data</a:t>
            </a:r>
            <a:endParaRPr sz="1050">
              <a:latin typeface="Arial MT"/>
              <a:cs typeface="Arial MT"/>
            </a:endParaRPr>
          </a:p>
          <a:p>
            <a:pPr marL="118745" indent="-106045">
              <a:lnSpc>
                <a:spcPct val="100000"/>
              </a:lnSpc>
              <a:spcBef>
                <a:spcPts val="300"/>
              </a:spcBef>
              <a:buChar char="•"/>
              <a:tabLst>
                <a:tab pos="118745" algn="l"/>
              </a:tabLst>
            </a:pPr>
            <a:r>
              <a:rPr sz="1050" dirty="0">
                <a:latin typeface="Arial MT"/>
                <a:cs typeface="Arial MT"/>
              </a:rPr>
              <a:t>Harvests</a:t>
            </a:r>
            <a:r>
              <a:rPr sz="1050" spc="-30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and</a:t>
            </a:r>
            <a:r>
              <a:rPr sz="1050" spc="-25" dirty="0">
                <a:latin typeface="Arial MT"/>
                <a:cs typeface="Arial MT"/>
              </a:rPr>
              <a:t> </a:t>
            </a:r>
            <a:r>
              <a:rPr sz="1050" b="1" dirty="0">
                <a:latin typeface="Arial"/>
                <a:cs typeface="Arial"/>
              </a:rPr>
              <a:t>qualifies</a:t>
            </a:r>
            <a:r>
              <a:rPr sz="1050" b="1" spc="-50" dirty="0">
                <a:latin typeface="Arial"/>
                <a:cs typeface="Arial"/>
              </a:rPr>
              <a:t> </a:t>
            </a:r>
            <a:r>
              <a:rPr sz="1050" b="1" dirty="0">
                <a:latin typeface="Arial"/>
                <a:cs typeface="Arial"/>
              </a:rPr>
              <a:t>user</a:t>
            </a:r>
            <a:r>
              <a:rPr sz="1050" b="1" spc="-40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feedback</a:t>
            </a:r>
            <a:endParaRPr sz="1050">
              <a:latin typeface="Arial"/>
              <a:cs typeface="Arial"/>
            </a:endParaRPr>
          </a:p>
          <a:p>
            <a:pPr marL="120650">
              <a:lnSpc>
                <a:spcPct val="100000"/>
              </a:lnSpc>
            </a:pPr>
            <a:r>
              <a:rPr sz="1050" dirty="0">
                <a:latin typeface="Arial MT"/>
                <a:cs typeface="Arial MT"/>
              </a:rPr>
              <a:t>in</a:t>
            </a:r>
            <a:r>
              <a:rPr sz="1050" spc="-15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the</a:t>
            </a:r>
            <a:r>
              <a:rPr sz="1050" spc="-10" dirty="0">
                <a:latin typeface="Arial MT"/>
                <a:cs typeface="Arial MT"/>
              </a:rPr>
              <a:t> backlog</a:t>
            </a:r>
            <a:endParaRPr sz="1050">
              <a:latin typeface="Arial MT"/>
              <a:cs typeface="Arial MT"/>
            </a:endParaRPr>
          </a:p>
          <a:p>
            <a:pPr marL="118110" marR="207010" indent="-106045">
              <a:lnSpc>
                <a:spcPct val="100000"/>
              </a:lnSpc>
              <a:spcBef>
                <a:spcPts val="300"/>
              </a:spcBef>
              <a:buChar char="•"/>
              <a:tabLst>
                <a:tab pos="120650" algn="l"/>
              </a:tabLst>
            </a:pPr>
            <a:r>
              <a:rPr sz="1050" dirty="0">
                <a:latin typeface="Arial MT"/>
                <a:cs typeface="Arial MT"/>
              </a:rPr>
              <a:t>Participates</a:t>
            </a:r>
            <a:r>
              <a:rPr sz="1050" spc="-45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in</a:t>
            </a:r>
            <a:r>
              <a:rPr sz="1050" spc="-20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the</a:t>
            </a:r>
            <a:r>
              <a:rPr sz="1050" spc="-20" dirty="0">
                <a:latin typeface="Arial MT"/>
                <a:cs typeface="Arial MT"/>
              </a:rPr>
              <a:t> </a:t>
            </a:r>
            <a:r>
              <a:rPr sz="1050" b="1" dirty="0">
                <a:latin typeface="Arial"/>
                <a:cs typeface="Arial"/>
              </a:rPr>
              <a:t>acculturation</a:t>
            </a:r>
            <a:r>
              <a:rPr sz="1050" b="1" spc="-50" dirty="0">
                <a:latin typeface="Arial"/>
                <a:cs typeface="Arial"/>
              </a:rPr>
              <a:t> </a:t>
            </a:r>
            <a:r>
              <a:rPr sz="1050" b="1" spc="-25" dirty="0">
                <a:latin typeface="Arial"/>
                <a:cs typeface="Arial"/>
              </a:rPr>
              <a:t>of 	</a:t>
            </a:r>
            <a:r>
              <a:rPr sz="1050" b="1" dirty="0">
                <a:latin typeface="Arial"/>
                <a:cs typeface="Arial"/>
              </a:rPr>
              <a:t>professions</a:t>
            </a:r>
            <a:r>
              <a:rPr sz="1050" b="1" spc="-55" dirty="0">
                <a:latin typeface="Arial"/>
                <a:cs typeface="Arial"/>
              </a:rPr>
              <a:t> </a:t>
            </a:r>
            <a:r>
              <a:rPr sz="1050" dirty="0">
                <a:latin typeface="Arial MT"/>
                <a:cs typeface="Arial MT"/>
              </a:rPr>
              <a:t>to</a:t>
            </a:r>
            <a:r>
              <a:rPr sz="1050" spc="-15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new</a:t>
            </a:r>
            <a:r>
              <a:rPr sz="1050" spc="-25" dirty="0">
                <a:latin typeface="Arial MT"/>
                <a:cs typeface="Arial MT"/>
              </a:rPr>
              <a:t> </a:t>
            </a:r>
            <a:r>
              <a:rPr sz="1050" spc="-20" dirty="0">
                <a:latin typeface="Arial MT"/>
                <a:cs typeface="Arial MT"/>
              </a:rPr>
              <a:t>uses</a:t>
            </a:r>
            <a:endParaRPr sz="1050">
              <a:latin typeface="Arial MT"/>
              <a:cs typeface="Arial MT"/>
            </a:endParaRPr>
          </a:p>
          <a:p>
            <a:pPr marL="118110" marR="43815" indent="-106045">
              <a:lnSpc>
                <a:spcPct val="100000"/>
              </a:lnSpc>
              <a:spcBef>
                <a:spcPts val="300"/>
              </a:spcBef>
              <a:buFont typeface="Arial MT"/>
              <a:buChar char="•"/>
              <a:tabLst>
                <a:tab pos="120650" algn="l"/>
              </a:tabLst>
            </a:pPr>
            <a:r>
              <a:rPr sz="1050" b="1" dirty="0">
                <a:latin typeface="Arial"/>
                <a:cs typeface="Arial"/>
              </a:rPr>
              <a:t>Ensures</a:t>
            </a:r>
            <a:r>
              <a:rPr sz="1050" b="1" spc="-40" dirty="0">
                <a:latin typeface="Arial"/>
                <a:cs typeface="Arial"/>
              </a:rPr>
              <a:t> </a:t>
            </a:r>
            <a:r>
              <a:rPr sz="1050" b="1" dirty="0">
                <a:latin typeface="Arial"/>
                <a:cs typeface="Arial"/>
              </a:rPr>
              <a:t>the</a:t>
            </a:r>
            <a:r>
              <a:rPr sz="1050" b="1" spc="-35" dirty="0">
                <a:latin typeface="Arial"/>
                <a:cs typeface="Arial"/>
              </a:rPr>
              <a:t> </a:t>
            </a:r>
            <a:r>
              <a:rPr sz="1050" b="1" dirty="0">
                <a:latin typeface="Arial"/>
                <a:cs typeface="Arial"/>
              </a:rPr>
              <a:t>transparency</a:t>
            </a:r>
            <a:r>
              <a:rPr sz="1050" b="1" spc="-35" dirty="0">
                <a:latin typeface="Arial"/>
                <a:cs typeface="Arial"/>
              </a:rPr>
              <a:t> </a:t>
            </a:r>
            <a:r>
              <a:rPr sz="1050" b="1" dirty="0">
                <a:latin typeface="Arial"/>
                <a:cs typeface="Arial"/>
              </a:rPr>
              <a:t>of</a:t>
            </a:r>
            <a:r>
              <a:rPr sz="1050" b="1" spc="-35" dirty="0">
                <a:latin typeface="Arial"/>
                <a:cs typeface="Arial"/>
              </a:rPr>
              <a:t> </a:t>
            </a:r>
            <a:r>
              <a:rPr sz="1050" b="1" spc="-25" dirty="0">
                <a:latin typeface="Arial"/>
                <a:cs typeface="Arial"/>
              </a:rPr>
              <a:t>the 	</a:t>
            </a:r>
            <a:r>
              <a:rPr sz="1050" b="1" dirty="0">
                <a:latin typeface="Arial"/>
                <a:cs typeface="Arial"/>
              </a:rPr>
              <a:t>deliverable</a:t>
            </a:r>
            <a:r>
              <a:rPr sz="1050" b="1" spc="-35" dirty="0">
                <a:latin typeface="Arial"/>
                <a:cs typeface="Arial"/>
              </a:rPr>
              <a:t> </a:t>
            </a:r>
            <a:r>
              <a:rPr sz="1050" dirty="0">
                <a:latin typeface="Arial MT"/>
                <a:cs typeface="Arial MT"/>
              </a:rPr>
              <a:t>to</a:t>
            </a:r>
            <a:r>
              <a:rPr sz="1050" spc="-25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the</a:t>
            </a:r>
            <a:r>
              <a:rPr sz="1050" spc="-25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customer:</a:t>
            </a:r>
            <a:r>
              <a:rPr sz="1050" spc="-55" dirty="0">
                <a:latin typeface="Arial MT"/>
                <a:cs typeface="Arial MT"/>
              </a:rPr>
              <a:t> </a:t>
            </a:r>
            <a:r>
              <a:rPr sz="1050" spc="-10" dirty="0">
                <a:latin typeface="Arial MT"/>
                <a:cs typeface="Arial MT"/>
              </a:rPr>
              <a:t>sources, 	</a:t>
            </a:r>
            <a:r>
              <a:rPr sz="1050" dirty="0">
                <a:latin typeface="Arial MT"/>
                <a:cs typeface="Arial MT"/>
              </a:rPr>
              <a:t>quality,</a:t>
            </a:r>
            <a:r>
              <a:rPr sz="1050" spc="-10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freshness,</a:t>
            </a:r>
            <a:r>
              <a:rPr sz="1050" spc="-30" dirty="0">
                <a:latin typeface="Arial MT"/>
                <a:cs typeface="Arial MT"/>
              </a:rPr>
              <a:t> </a:t>
            </a:r>
            <a:r>
              <a:rPr sz="1050" spc="-10" dirty="0">
                <a:latin typeface="Arial MT"/>
                <a:cs typeface="Arial MT"/>
              </a:rPr>
              <a:t>explainability,</a:t>
            </a:r>
            <a:r>
              <a:rPr sz="1050" spc="-20" dirty="0">
                <a:latin typeface="Arial MT"/>
                <a:cs typeface="Arial MT"/>
              </a:rPr>
              <a:t> </a:t>
            </a:r>
            <a:r>
              <a:rPr sz="1050" spc="-10" dirty="0">
                <a:latin typeface="Arial MT"/>
                <a:cs typeface="Arial MT"/>
              </a:rPr>
              <a:t>limits 	</a:t>
            </a:r>
            <a:r>
              <a:rPr sz="1050" dirty="0">
                <a:latin typeface="Arial MT"/>
                <a:cs typeface="Arial MT"/>
              </a:rPr>
              <a:t>of</a:t>
            </a:r>
            <a:r>
              <a:rPr sz="1050" spc="-25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the</a:t>
            </a:r>
            <a:r>
              <a:rPr sz="1050" spc="-15" dirty="0">
                <a:latin typeface="Arial MT"/>
                <a:cs typeface="Arial MT"/>
              </a:rPr>
              <a:t> </a:t>
            </a:r>
            <a:r>
              <a:rPr sz="1050" spc="-10" dirty="0">
                <a:latin typeface="Arial MT"/>
                <a:cs typeface="Arial MT"/>
              </a:rPr>
              <a:t>model</a:t>
            </a:r>
            <a:endParaRPr sz="1050">
              <a:latin typeface="Arial MT"/>
              <a:cs typeface="Arial MT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/>
              <a:t>Phase</a:t>
            </a:r>
            <a:r>
              <a:rPr spc="25" dirty="0"/>
              <a:t> </a:t>
            </a:r>
            <a:r>
              <a:rPr dirty="0"/>
              <a:t>4</a:t>
            </a:r>
            <a:r>
              <a:rPr spc="-10" dirty="0"/>
              <a:t> </a:t>
            </a:r>
            <a:r>
              <a:rPr dirty="0"/>
              <a:t>–</a:t>
            </a:r>
            <a:r>
              <a:rPr spc="5" dirty="0"/>
              <a:t> </a:t>
            </a:r>
            <a:r>
              <a:rPr spc="-10" dirty="0"/>
              <a:t>Industrialization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78739" y="849629"/>
            <a:ext cx="8321675" cy="3111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393065" indent="-380365">
              <a:lnSpc>
                <a:spcPct val="100000"/>
              </a:lnSpc>
              <a:spcBef>
                <a:spcPts val="120"/>
              </a:spcBef>
              <a:buClr>
                <a:srgbClr val="00396F"/>
              </a:buClr>
              <a:buSzPct val="97297"/>
              <a:buFont typeface="Arial MT"/>
              <a:buChar char="•"/>
              <a:tabLst>
                <a:tab pos="393065" algn="l"/>
              </a:tabLst>
            </a:pPr>
            <a:r>
              <a:rPr sz="1850" b="1" spc="-20" dirty="0">
                <a:solidFill>
                  <a:srgbClr val="004575"/>
                </a:solidFill>
                <a:latin typeface="Arial"/>
                <a:cs typeface="Arial"/>
              </a:rPr>
              <a:t>Automate</a:t>
            </a:r>
            <a:r>
              <a:rPr sz="1850" b="1" spc="-70" dirty="0">
                <a:solidFill>
                  <a:srgbClr val="004575"/>
                </a:solidFill>
                <a:latin typeface="Arial"/>
                <a:cs typeface="Arial"/>
              </a:rPr>
              <a:t> </a:t>
            </a:r>
            <a:r>
              <a:rPr sz="1850" b="1" dirty="0">
                <a:solidFill>
                  <a:srgbClr val="004575"/>
                </a:solidFill>
                <a:latin typeface="Arial"/>
                <a:cs typeface="Arial"/>
              </a:rPr>
              <a:t>and</a:t>
            </a:r>
            <a:r>
              <a:rPr sz="1850" b="1" spc="-45" dirty="0">
                <a:solidFill>
                  <a:srgbClr val="004575"/>
                </a:solidFill>
                <a:latin typeface="Arial"/>
                <a:cs typeface="Arial"/>
              </a:rPr>
              <a:t> </a:t>
            </a:r>
            <a:r>
              <a:rPr sz="1850" b="1" spc="-25" dirty="0">
                <a:solidFill>
                  <a:srgbClr val="004575"/>
                </a:solidFill>
                <a:latin typeface="Arial"/>
                <a:cs typeface="Arial"/>
              </a:rPr>
              <a:t>orchestrate</a:t>
            </a:r>
            <a:r>
              <a:rPr sz="1850" b="1" spc="-65" dirty="0">
                <a:solidFill>
                  <a:srgbClr val="004575"/>
                </a:solidFill>
                <a:latin typeface="Arial"/>
                <a:cs typeface="Arial"/>
              </a:rPr>
              <a:t> </a:t>
            </a:r>
            <a:r>
              <a:rPr sz="1850" b="1" spc="-25" dirty="0">
                <a:solidFill>
                  <a:srgbClr val="004575"/>
                </a:solidFill>
                <a:latin typeface="Arial"/>
                <a:cs typeface="Arial"/>
              </a:rPr>
              <a:t>pipelines,</a:t>
            </a:r>
            <a:r>
              <a:rPr sz="1850" b="1" spc="-75" dirty="0">
                <a:solidFill>
                  <a:srgbClr val="004575"/>
                </a:solidFill>
                <a:latin typeface="Arial"/>
                <a:cs typeface="Arial"/>
              </a:rPr>
              <a:t> </a:t>
            </a:r>
            <a:r>
              <a:rPr sz="1850" b="1" spc="-20" dirty="0">
                <a:solidFill>
                  <a:srgbClr val="004575"/>
                </a:solidFill>
                <a:latin typeface="Arial"/>
                <a:cs typeface="Arial"/>
              </a:rPr>
              <a:t>secure</a:t>
            </a:r>
            <a:r>
              <a:rPr sz="1850" b="1" spc="-65" dirty="0">
                <a:solidFill>
                  <a:srgbClr val="004575"/>
                </a:solidFill>
                <a:latin typeface="Arial"/>
                <a:cs typeface="Arial"/>
              </a:rPr>
              <a:t> </a:t>
            </a:r>
            <a:r>
              <a:rPr sz="1850" b="1" spc="-20" dirty="0">
                <a:solidFill>
                  <a:srgbClr val="004575"/>
                </a:solidFill>
                <a:latin typeface="Arial"/>
                <a:cs typeface="Arial"/>
              </a:rPr>
              <a:t>operation</a:t>
            </a:r>
            <a:r>
              <a:rPr sz="1850" b="1" spc="-70" dirty="0">
                <a:solidFill>
                  <a:srgbClr val="004575"/>
                </a:solidFill>
                <a:latin typeface="Arial"/>
                <a:cs typeface="Arial"/>
              </a:rPr>
              <a:t> </a:t>
            </a:r>
            <a:r>
              <a:rPr sz="1850" b="1" dirty="0">
                <a:solidFill>
                  <a:srgbClr val="004575"/>
                </a:solidFill>
                <a:latin typeface="Arial"/>
                <a:cs typeface="Arial"/>
              </a:rPr>
              <a:t>in</a:t>
            </a:r>
            <a:r>
              <a:rPr sz="1850" b="1" spc="-50" dirty="0">
                <a:solidFill>
                  <a:srgbClr val="004575"/>
                </a:solidFill>
                <a:latin typeface="Arial"/>
                <a:cs typeface="Arial"/>
              </a:rPr>
              <a:t> </a:t>
            </a:r>
            <a:r>
              <a:rPr sz="1850" b="1" spc="-25" dirty="0">
                <a:solidFill>
                  <a:srgbClr val="004575"/>
                </a:solidFill>
                <a:latin typeface="Arial"/>
                <a:cs typeface="Arial"/>
              </a:rPr>
              <a:t>perennial</a:t>
            </a:r>
            <a:r>
              <a:rPr sz="1850" b="1" spc="-70" dirty="0">
                <a:solidFill>
                  <a:srgbClr val="004575"/>
                </a:solidFill>
                <a:latin typeface="Arial"/>
                <a:cs typeface="Arial"/>
              </a:rPr>
              <a:t> </a:t>
            </a:r>
            <a:r>
              <a:rPr sz="1850" b="1" spc="-20" dirty="0">
                <a:solidFill>
                  <a:srgbClr val="004575"/>
                </a:solidFill>
                <a:latin typeface="Arial"/>
                <a:cs typeface="Arial"/>
              </a:rPr>
              <a:t>mode</a:t>
            </a:r>
            <a:endParaRPr sz="185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875903" y="1393316"/>
            <a:ext cx="2797175" cy="1021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36575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4F81BC"/>
                </a:solidFill>
                <a:latin typeface="Arial"/>
                <a:cs typeface="Arial"/>
              </a:rPr>
              <a:t>Key</a:t>
            </a:r>
            <a:r>
              <a:rPr sz="1800" b="1" spc="-10" dirty="0">
                <a:solidFill>
                  <a:srgbClr val="4F81BC"/>
                </a:solidFill>
                <a:latin typeface="Arial"/>
                <a:cs typeface="Arial"/>
              </a:rPr>
              <a:t> actions</a:t>
            </a:r>
            <a:endParaRPr sz="18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spcBef>
                <a:spcPts val="1360"/>
              </a:spcBef>
            </a:pPr>
            <a:r>
              <a:rPr sz="1200" b="1" dirty="0">
                <a:latin typeface="Arial"/>
                <a:cs typeface="Arial"/>
              </a:rPr>
              <a:t>Knowing</a:t>
            </a:r>
            <a:r>
              <a:rPr sz="1200" b="1" spc="-25" dirty="0">
                <a:latin typeface="Arial"/>
                <a:cs typeface="Arial"/>
              </a:rPr>
              <a:t> </a:t>
            </a:r>
            <a:r>
              <a:rPr sz="1200" b="1" dirty="0">
                <a:latin typeface="Arial"/>
                <a:cs typeface="Arial"/>
              </a:rPr>
              <a:t>how</a:t>
            </a:r>
            <a:r>
              <a:rPr sz="1200" b="1" spc="-15" dirty="0">
                <a:latin typeface="Arial"/>
                <a:cs typeface="Arial"/>
              </a:rPr>
              <a:t> </a:t>
            </a:r>
            <a:r>
              <a:rPr sz="1200" b="1" dirty="0">
                <a:latin typeface="Arial"/>
                <a:cs typeface="Arial"/>
              </a:rPr>
              <a:t>to</a:t>
            </a:r>
            <a:r>
              <a:rPr sz="1200" b="1" spc="-15" dirty="0">
                <a:latin typeface="Arial"/>
                <a:cs typeface="Arial"/>
              </a:rPr>
              <a:t> </a:t>
            </a:r>
            <a:r>
              <a:rPr sz="1200" b="1" spc="-10" dirty="0">
                <a:latin typeface="Arial"/>
                <a:cs typeface="Arial"/>
              </a:rPr>
              <a:t>identify industrialization:</a:t>
            </a:r>
            <a:r>
              <a:rPr sz="1200" b="1" spc="15" dirty="0">
                <a:latin typeface="Arial"/>
                <a:cs typeface="Arial"/>
              </a:rPr>
              <a:t> </a:t>
            </a:r>
            <a:r>
              <a:rPr sz="1200" b="1" dirty="0">
                <a:latin typeface="Arial"/>
                <a:cs typeface="Arial"/>
              </a:rPr>
              <a:t>it</a:t>
            </a:r>
            <a:r>
              <a:rPr sz="1200" b="1" spc="20" dirty="0">
                <a:latin typeface="Arial"/>
                <a:cs typeface="Arial"/>
              </a:rPr>
              <a:t> </a:t>
            </a:r>
            <a:r>
              <a:rPr sz="1200" b="1" dirty="0">
                <a:latin typeface="Arial"/>
                <a:cs typeface="Arial"/>
              </a:rPr>
              <a:t>is</a:t>
            </a:r>
            <a:r>
              <a:rPr sz="1200" b="1" spc="5" dirty="0">
                <a:latin typeface="Arial"/>
                <a:cs typeface="Arial"/>
              </a:rPr>
              <a:t> </a:t>
            </a:r>
            <a:r>
              <a:rPr sz="1200" b="1" dirty="0">
                <a:latin typeface="Arial"/>
                <a:cs typeface="Arial"/>
              </a:rPr>
              <a:t>sometimes</a:t>
            </a:r>
            <a:r>
              <a:rPr sz="1200" b="1" spc="-15" dirty="0">
                <a:latin typeface="Arial"/>
                <a:cs typeface="Arial"/>
              </a:rPr>
              <a:t> </a:t>
            </a:r>
            <a:r>
              <a:rPr sz="1200" b="1" spc="-20" dirty="0">
                <a:latin typeface="Arial"/>
                <a:cs typeface="Arial"/>
              </a:rPr>
              <a:t>done </a:t>
            </a:r>
            <a:r>
              <a:rPr sz="1200" b="1" dirty="0">
                <a:latin typeface="Arial"/>
                <a:cs typeface="Arial"/>
              </a:rPr>
              <a:t>over</a:t>
            </a:r>
            <a:r>
              <a:rPr sz="1200" b="1" spc="-15" dirty="0">
                <a:latin typeface="Arial"/>
                <a:cs typeface="Arial"/>
              </a:rPr>
              <a:t> </a:t>
            </a:r>
            <a:r>
              <a:rPr sz="1200" b="1" dirty="0">
                <a:latin typeface="Arial"/>
                <a:cs typeface="Arial"/>
              </a:rPr>
              <a:t>the</a:t>
            </a:r>
            <a:r>
              <a:rPr sz="1200" b="1" spc="-25" dirty="0">
                <a:latin typeface="Arial"/>
                <a:cs typeface="Arial"/>
              </a:rPr>
              <a:t> </a:t>
            </a:r>
            <a:r>
              <a:rPr sz="1200" b="1" spc="-10" dirty="0">
                <a:latin typeface="Arial"/>
                <a:cs typeface="Arial"/>
              </a:rPr>
              <a:t>water</a:t>
            </a:r>
            <a:endParaRPr sz="12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875903" y="2983738"/>
            <a:ext cx="25965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Arial"/>
                <a:cs typeface="Arial"/>
              </a:rPr>
              <a:t>Don't</a:t>
            </a:r>
            <a:r>
              <a:rPr sz="1200" b="1" spc="-5" dirty="0">
                <a:latin typeface="Arial"/>
                <a:cs typeface="Arial"/>
              </a:rPr>
              <a:t> </a:t>
            </a:r>
            <a:r>
              <a:rPr sz="1200" b="1" dirty="0">
                <a:latin typeface="Arial"/>
                <a:cs typeface="Arial"/>
              </a:rPr>
              <a:t>wait</a:t>
            </a:r>
            <a:r>
              <a:rPr sz="1200" b="1" spc="-30" dirty="0">
                <a:latin typeface="Arial"/>
                <a:cs typeface="Arial"/>
              </a:rPr>
              <a:t> </a:t>
            </a:r>
            <a:r>
              <a:rPr sz="1200" b="1" dirty="0">
                <a:latin typeface="Arial"/>
                <a:cs typeface="Arial"/>
              </a:rPr>
              <a:t>for</a:t>
            </a:r>
            <a:r>
              <a:rPr sz="1200" b="1" spc="-5" dirty="0">
                <a:latin typeface="Arial"/>
                <a:cs typeface="Arial"/>
              </a:rPr>
              <a:t> </a:t>
            </a:r>
            <a:r>
              <a:rPr sz="1200" b="1" dirty="0">
                <a:latin typeface="Arial"/>
                <a:cs typeface="Arial"/>
              </a:rPr>
              <a:t>the</a:t>
            </a:r>
            <a:r>
              <a:rPr sz="1200" b="1" spc="-10" dirty="0">
                <a:latin typeface="Arial"/>
                <a:cs typeface="Arial"/>
              </a:rPr>
              <a:t> </a:t>
            </a:r>
            <a:r>
              <a:rPr sz="1200" b="1" dirty="0">
                <a:latin typeface="Arial"/>
                <a:cs typeface="Arial"/>
              </a:rPr>
              <a:t>end</a:t>
            </a:r>
            <a:r>
              <a:rPr sz="1200" b="1" spc="-15" dirty="0">
                <a:latin typeface="Arial"/>
                <a:cs typeface="Arial"/>
              </a:rPr>
              <a:t> </a:t>
            </a:r>
            <a:r>
              <a:rPr sz="1200" b="1" dirty="0">
                <a:latin typeface="Arial"/>
                <a:cs typeface="Arial"/>
              </a:rPr>
              <a:t>of</a:t>
            </a:r>
            <a:r>
              <a:rPr sz="1200" b="1" spc="-5" dirty="0">
                <a:latin typeface="Arial"/>
                <a:cs typeface="Arial"/>
              </a:rPr>
              <a:t> </a:t>
            </a:r>
            <a:r>
              <a:rPr sz="1200" b="1" dirty="0">
                <a:latin typeface="Arial"/>
                <a:cs typeface="Arial"/>
              </a:rPr>
              <a:t>the</a:t>
            </a:r>
            <a:r>
              <a:rPr sz="1200" b="1" spc="-15" dirty="0">
                <a:latin typeface="Arial"/>
                <a:cs typeface="Arial"/>
              </a:rPr>
              <a:t> </a:t>
            </a:r>
            <a:r>
              <a:rPr sz="1200" b="1" dirty="0">
                <a:latin typeface="Arial"/>
                <a:cs typeface="Arial"/>
              </a:rPr>
              <a:t>MVP</a:t>
            </a:r>
            <a:r>
              <a:rPr sz="1200" b="1" spc="-30" dirty="0">
                <a:latin typeface="Arial"/>
                <a:cs typeface="Arial"/>
              </a:rPr>
              <a:t> </a:t>
            </a:r>
            <a:r>
              <a:rPr sz="1200" b="1" spc="-25" dirty="0">
                <a:latin typeface="Arial"/>
                <a:cs typeface="Arial"/>
              </a:rPr>
              <a:t>to </a:t>
            </a:r>
            <a:r>
              <a:rPr sz="1200" b="1" dirty="0">
                <a:latin typeface="Arial"/>
                <a:cs typeface="Arial"/>
              </a:rPr>
              <a:t>think</a:t>
            </a:r>
            <a:r>
              <a:rPr sz="1200" b="1" spc="-20" dirty="0">
                <a:latin typeface="Arial"/>
                <a:cs typeface="Arial"/>
              </a:rPr>
              <a:t> </a:t>
            </a:r>
            <a:r>
              <a:rPr sz="1200" b="1" dirty="0">
                <a:latin typeface="Arial"/>
                <a:cs typeface="Arial"/>
              </a:rPr>
              <a:t>about</a:t>
            </a:r>
            <a:r>
              <a:rPr sz="1200" b="1" spc="-25" dirty="0">
                <a:latin typeface="Arial"/>
                <a:cs typeface="Arial"/>
              </a:rPr>
              <a:t> </a:t>
            </a:r>
            <a:r>
              <a:rPr sz="1200" b="1" spc="-10" dirty="0">
                <a:latin typeface="Arial"/>
                <a:cs typeface="Arial"/>
              </a:rPr>
              <a:t>industrialization</a:t>
            </a:r>
            <a:endParaRPr sz="12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875903" y="3944239"/>
            <a:ext cx="259334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Arial"/>
                <a:cs typeface="Arial"/>
              </a:rPr>
              <a:t>Encourage</a:t>
            </a:r>
            <a:r>
              <a:rPr sz="1200" b="1" spc="-30" dirty="0">
                <a:latin typeface="Arial"/>
                <a:cs typeface="Arial"/>
              </a:rPr>
              <a:t> </a:t>
            </a:r>
            <a:r>
              <a:rPr sz="1200" b="1" dirty="0">
                <a:latin typeface="Arial"/>
                <a:cs typeface="Arial"/>
              </a:rPr>
              <a:t>the</a:t>
            </a:r>
            <a:r>
              <a:rPr sz="1200" b="1" spc="-20" dirty="0">
                <a:latin typeface="Arial"/>
                <a:cs typeface="Arial"/>
              </a:rPr>
              <a:t> </a:t>
            </a:r>
            <a:r>
              <a:rPr sz="1200" b="1" dirty="0">
                <a:latin typeface="Arial"/>
                <a:cs typeface="Arial"/>
              </a:rPr>
              <a:t>team</a:t>
            </a:r>
            <a:r>
              <a:rPr sz="1200" b="1" spc="-45" dirty="0">
                <a:latin typeface="Arial"/>
                <a:cs typeface="Arial"/>
              </a:rPr>
              <a:t> </a:t>
            </a:r>
            <a:r>
              <a:rPr sz="1200" b="1" dirty="0">
                <a:latin typeface="Arial"/>
                <a:cs typeface="Arial"/>
              </a:rPr>
              <a:t>to mobilize</a:t>
            </a:r>
            <a:r>
              <a:rPr sz="1200" b="1" spc="-10" dirty="0">
                <a:latin typeface="Arial"/>
                <a:cs typeface="Arial"/>
              </a:rPr>
              <a:t> </a:t>
            </a:r>
            <a:r>
              <a:rPr sz="1200" b="1" spc="-25" dirty="0">
                <a:latin typeface="Arial"/>
                <a:cs typeface="Arial"/>
              </a:rPr>
              <a:t>the </a:t>
            </a:r>
            <a:r>
              <a:rPr sz="1200" b="1" dirty="0">
                <a:latin typeface="Arial"/>
                <a:cs typeface="Arial"/>
              </a:rPr>
              <a:t>ecosystem</a:t>
            </a:r>
            <a:r>
              <a:rPr sz="1200" b="1" spc="-40" dirty="0">
                <a:latin typeface="Arial"/>
                <a:cs typeface="Arial"/>
              </a:rPr>
              <a:t> </a:t>
            </a:r>
            <a:r>
              <a:rPr sz="1200" b="1" dirty="0">
                <a:latin typeface="Arial"/>
                <a:cs typeface="Arial"/>
              </a:rPr>
              <a:t>Focus</a:t>
            </a:r>
            <a:r>
              <a:rPr sz="1200" b="1" spc="-35" dirty="0">
                <a:latin typeface="Arial"/>
                <a:cs typeface="Arial"/>
              </a:rPr>
              <a:t> </a:t>
            </a:r>
            <a:r>
              <a:rPr sz="1200" b="1" dirty="0">
                <a:latin typeface="Arial"/>
                <a:cs typeface="Arial"/>
              </a:rPr>
              <a:t>on</a:t>
            </a:r>
            <a:r>
              <a:rPr sz="1200" b="1" spc="-25" dirty="0">
                <a:latin typeface="Arial"/>
                <a:cs typeface="Arial"/>
              </a:rPr>
              <a:t> </a:t>
            </a:r>
            <a:r>
              <a:rPr sz="1200" b="1" dirty="0">
                <a:latin typeface="Arial"/>
                <a:cs typeface="Arial"/>
              </a:rPr>
              <a:t>the</a:t>
            </a:r>
            <a:r>
              <a:rPr sz="1200" b="1" spc="-25" dirty="0">
                <a:latin typeface="Arial"/>
                <a:cs typeface="Arial"/>
              </a:rPr>
              <a:t> </a:t>
            </a:r>
            <a:r>
              <a:rPr sz="1200" b="1" spc="-10" dirty="0">
                <a:latin typeface="Arial"/>
                <a:cs typeface="Arial"/>
              </a:rPr>
              <a:t>problems encountered</a:t>
            </a:r>
            <a:endParaRPr sz="12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875903" y="5086934"/>
            <a:ext cx="225361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Arial"/>
                <a:cs typeface="Arial"/>
              </a:rPr>
              <a:t>Automate,</a:t>
            </a:r>
            <a:r>
              <a:rPr sz="1200" b="1" spc="-5" dirty="0">
                <a:latin typeface="Arial"/>
                <a:cs typeface="Arial"/>
              </a:rPr>
              <a:t> </a:t>
            </a:r>
            <a:r>
              <a:rPr sz="1200" b="1" dirty="0">
                <a:latin typeface="Arial"/>
                <a:cs typeface="Arial"/>
              </a:rPr>
              <a:t>automate,</a:t>
            </a:r>
            <a:r>
              <a:rPr sz="1200" b="1" spc="-45" dirty="0">
                <a:latin typeface="Arial"/>
                <a:cs typeface="Arial"/>
              </a:rPr>
              <a:t> </a:t>
            </a:r>
            <a:r>
              <a:rPr sz="1200" b="1" spc="-10" dirty="0">
                <a:latin typeface="Arial"/>
                <a:cs typeface="Arial"/>
              </a:rPr>
              <a:t>automate</a:t>
            </a:r>
            <a:endParaRPr sz="12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875903" y="5864758"/>
            <a:ext cx="25450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Arial"/>
                <a:cs typeface="Arial"/>
              </a:rPr>
              <a:t>Keep</a:t>
            </a:r>
            <a:r>
              <a:rPr sz="1200" b="1" spc="-35" dirty="0">
                <a:latin typeface="Arial"/>
                <a:cs typeface="Arial"/>
              </a:rPr>
              <a:t> </a:t>
            </a:r>
            <a:r>
              <a:rPr sz="1200" b="1" dirty="0">
                <a:latin typeface="Arial"/>
                <a:cs typeface="Arial"/>
              </a:rPr>
              <a:t>a</a:t>
            </a:r>
            <a:r>
              <a:rPr sz="1200" b="1" spc="-30" dirty="0">
                <a:latin typeface="Arial"/>
                <a:cs typeface="Arial"/>
              </a:rPr>
              <a:t> </a:t>
            </a:r>
            <a:r>
              <a:rPr sz="1200" b="1" dirty="0">
                <a:latin typeface="Arial"/>
                <a:cs typeface="Arial"/>
              </a:rPr>
              <a:t>sprint</a:t>
            </a:r>
            <a:r>
              <a:rPr sz="1200" b="1" spc="-20" dirty="0">
                <a:latin typeface="Arial"/>
                <a:cs typeface="Arial"/>
              </a:rPr>
              <a:t> </a:t>
            </a:r>
            <a:r>
              <a:rPr sz="1200" b="1" dirty="0">
                <a:latin typeface="Arial"/>
                <a:cs typeface="Arial"/>
              </a:rPr>
              <a:t>to</a:t>
            </a:r>
            <a:r>
              <a:rPr sz="1200" b="1" spc="-15" dirty="0">
                <a:latin typeface="Arial"/>
                <a:cs typeface="Arial"/>
              </a:rPr>
              <a:t> </a:t>
            </a:r>
            <a:r>
              <a:rPr sz="1200" b="1" dirty="0">
                <a:latin typeface="Arial"/>
                <a:cs typeface="Arial"/>
              </a:rPr>
              <a:t>"refine"</a:t>
            </a:r>
            <a:r>
              <a:rPr sz="1200" b="1" spc="-15" dirty="0">
                <a:latin typeface="Arial"/>
                <a:cs typeface="Arial"/>
              </a:rPr>
              <a:t> </a:t>
            </a:r>
            <a:r>
              <a:rPr sz="1200" b="1" dirty="0">
                <a:latin typeface="Arial"/>
                <a:cs typeface="Arial"/>
              </a:rPr>
              <a:t>the</a:t>
            </a:r>
            <a:r>
              <a:rPr sz="1200" b="1" spc="-20" dirty="0">
                <a:latin typeface="Arial"/>
                <a:cs typeface="Arial"/>
              </a:rPr>
              <a:t> </a:t>
            </a:r>
            <a:r>
              <a:rPr sz="1200" b="1" dirty="0">
                <a:latin typeface="Arial"/>
                <a:cs typeface="Arial"/>
              </a:rPr>
              <a:t>app:</a:t>
            </a:r>
            <a:r>
              <a:rPr sz="1200" b="1" spc="-15" dirty="0">
                <a:latin typeface="Arial"/>
                <a:cs typeface="Arial"/>
              </a:rPr>
              <a:t> </a:t>
            </a:r>
            <a:r>
              <a:rPr sz="1200" b="1" spc="-50" dirty="0">
                <a:latin typeface="Arial"/>
                <a:cs typeface="Arial"/>
              </a:rPr>
              <a:t>a </a:t>
            </a:r>
            <a:r>
              <a:rPr sz="1200" b="1" dirty="0">
                <a:latin typeface="Arial"/>
                <a:cs typeface="Arial"/>
              </a:rPr>
              <a:t>hypercare</a:t>
            </a:r>
            <a:r>
              <a:rPr sz="1200" b="1" spc="-55" dirty="0">
                <a:latin typeface="Arial"/>
                <a:cs typeface="Arial"/>
              </a:rPr>
              <a:t> </a:t>
            </a:r>
            <a:r>
              <a:rPr sz="1200" b="1" spc="-10" dirty="0">
                <a:latin typeface="Arial"/>
                <a:cs typeface="Arial"/>
              </a:rPr>
              <a:t>sprint</a:t>
            </a:r>
            <a:endParaRPr sz="12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035045" y="1393316"/>
            <a:ext cx="21545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4F81BC"/>
                </a:solidFill>
                <a:latin typeface="Arial"/>
                <a:cs typeface="Arial"/>
              </a:rPr>
              <a:t>Roles</a:t>
            </a:r>
            <a:r>
              <a:rPr sz="1800" b="1" spc="-25" dirty="0">
                <a:solidFill>
                  <a:srgbClr val="4F81BC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4F81BC"/>
                </a:solidFill>
                <a:latin typeface="Arial"/>
                <a:cs typeface="Arial"/>
              </a:rPr>
              <a:t>and</a:t>
            </a:r>
            <a:r>
              <a:rPr sz="1800" b="1" spc="-20" dirty="0">
                <a:solidFill>
                  <a:srgbClr val="4F81BC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4F81BC"/>
                </a:solidFill>
                <a:latin typeface="Arial"/>
                <a:cs typeface="Arial"/>
              </a:rPr>
              <a:t>activities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829055" y="2424885"/>
            <a:ext cx="1402080" cy="1109345"/>
            <a:chOff x="829055" y="2424885"/>
            <a:chExt cx="1402080" cy="1109345"/>
          </a:xfrm>
        </p:grpSpPr>
        <p:pic>
          <p:nvPicPr>
            <p:cNvPr id="19" name="object 1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27556" y="2424885"/>
              <a:ext cx="808672" cy="804067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829055" y="3226308"/>
              <a:ext cx="1402080" cy="307975"/>
            </a:xfrm>
            <a:custGeom>
              <a:avLst/>
              <a:gdLst/>
              <a:ahLst/>
              <a:cxnLst/>
              <a:rect l="l" t="t" r="r" b="b"/>
              <a:pathLst>
                <a:path w="1402080" h="307975">
                  <a:moveTo>
                    <a:pt x="1402080" y="0"/>
                  </a:moveTo>
                  <a:lnTo>
                    <a:pt x="0" y="0"/>
                  </a:lnTo>
                  <a:lnTo>
                    <a:pt x="0" y="307848"/>
                  </a:lnTo>
                  <a:lnTo>
                    <a:pt x="1402080" y="307848"/>
                  </a:lnTo>
                  <a:lnTo>
                    <a:pt x="140208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1" name="object 21"/>
          <p:cNvGrpSpPr/>
          <p:nvPr/>
        </p:nvGrpSpPr>
        <p:grpSpPr>
          <a:xfrm>
            <a:off x="5846064" y="2381676"/>
            <a:ext cx="1393190" cy="1152525"/>
            <a:chOff x="5846064" y="2381676"/>
            <a:chExt cx="1393190" cy="1152525"/>
          </a:xfrm>
        </p:grpSpPr>
        <p:sp>
          <p:nvSpPr>
            <p:cNvPr id="22" name="object 22"/>
            <p:cNvSpPr/>
            <p:nvPr/>
          </p:nvSpPr>
          <p:spPr>
            <a:xfrm>
              <a:off x="6116994" y="2381676"/>
              <a:ext cx="852169" cy="771525"/>
            </a:xfrm>
            <a:custGeom>
              <a:avLst/>
              <a:gdLst/>
              <a:ahLst/>
              <a:cxnLst/>
              <a:rect l="l" t="t" r="r" b="b"/>
              <a:pathLst>
                <a:path w="852170" h="771525">
                  <a:moveTo>
                    <a:pt x="425886" y="0"/>
                  </a:moveTo>
                  <a:lnTo>
                    <a:pt x="379484" y="2499"/>
                  </a:lnTo>
                  <a:lnTo>
                    <a:pt x="334528" y="9823"/>
                  </a:lnTo>
                  <a:lnTo>
                    <a:pt x="291279" y="21712"/>
                  </a:lnTo>
                  <a:lnTo>
                    <a:pt x="249996" y="37906"/>
                  </a:lnTo>
                  <a:lnTo>
                    <a:pt x="210939" y="58147"/>
                  </a:lnTo>
                  <a:lnTo>
                    <a:pt x="174369" y="82172"/>
                  </a:lnTo>
                  <a:lnTo>
                    <a:pt x="140545" y="109724"/>
                  </a:lnTo>
                  <a:lnTo>
                    <a:pt x="109727" y="140542"/>
                  </a:lnTo>
                  <a:lnTo>
                    <a:pt x="82175" y="174366"/>
                  </a:lnTo>
                  <a:lnTo>
                    <a:pt x="58149" y="210936"/>
                  </a:lnTo>
                  <a:lnTo>
                    <a:pt x="37908" y="249993"/>
                  </a:lnTo>
                  <a:lnTo>
                    <a:pt x="21713" y="291276"/>
                  </a:lnTo>
                  <a:lnTo>
                    <a:pt x="9823" y="334527"/>
                  </a:lnTo>
                  <a:lnTo>
                    <a:pt x="2499" y="379485"/>
                  </a:lnTo>
                  <a:lnTo>
                    <a:pt x="0" y="425890"/>
                  </a:lnTo>
                  <a:lnTo>
                    <a:pt x="2830" y="475240"/>
                  </a:lnTo>
                  <a:lnTo>
                    <a:pt x="11111" y="522933"/>
                  </a:lnTo>
                  <a:lnTo>
                    <a:pt x="24528" y="568655"/>
                  </a:lnTo>
                  <a:lnTo>
                    <a:pt x="42767" y="612091"/>
                  </a:lnTo>
                  <a:lnTo>
                    <a:pt x="65515" y="652929"/>
                  </a:lnTo>
                  <a:lnTo>
                    <a:pt x="92455" y="690854"/>
                  </a:lnTo>
                  <a:lnTo>
                    <a:pt x="123275" y="725554"/>
                  </a:lnTo>
                  <a:lnTo>
                    <a:pt x="158127" y="751952"/>
                  </a:lnTo>
                  <a:lnTo>
                    <a:pt x="196315" y="766285"/>
                  </a:lnTo>
                  <a:lnTo>
                    <a:pt x="237513" y="771469"/>
                  </a:lnTo>
                  <a:lnTo>
                    <a:pt x="281395" y="770422"/>
                  </a:lnTo>
                  <a:lnTo>
                    <a:pt x="375907" y="761307"/>
                  </a:lnTo>
                  <a:lnTo>
                    <a:pt x="425886" y="759074"/>
                  </a:lnTo>
                  <a:lnTo>
                    <a:pt x="475865" y="761307"/>
                  </a:lnTo>
                  <a:lnTo>
                    <a:pt x="570378" y="770422"/>
                  </a:lnTo>
                  <a:lnTo>
                    <a:pt x="614260" y="771469"/>
                  </a:lnTo>
                  <a:lnTo>
                    <a:pt x="655459" y="766285"/>
                  </a:lnTo>
                  <a:lnTo>
                    <a:pt x="693648" y="751952"/>
                  </a:lnTo>
                  <a:lnTo>
                    <a:pt x="728501" y="725554"/>
                  </a:lnTo>
                  <a:lnTo>
                    <a:pt x="759321" y="690854"/>
                  </a:lnTo>
                  <a:lnTo>
                    <a:pt x="786262" y="652929"/>
                  </a:lnTo>
                  <a:lnTo>
                    <a:pt x="809009" y="612091"/>
                  </a:lnTo>
                  <a:lnTo>
                    <a:pt x="827248" y="568655"/>
                  </a:lnTo>
                  <a:lnTo>
                    <a:pt x="840665" y="522933"/>
                  </a:lnTo>
                  <a:lnTo>
                    <a:pt x="848946" y="475240"/>
                  </a:lnTo>
                  <a:lnTo>
                    <a:pt x="851776" y="425890"/>
                  </a:lnTo>
                  <a:lnTo>
                    <a:pt x="849277" y="379485"/>
                  </a:lnTo>
                  <a:lnTo>
                    <a:pt x="841953" y="334527"/>
                  </a:lnTo>
                  <a:lnTo>
                    <a:pt x="830064" y="291276"/>
                  </a:lnTo>
                  <a:lnTo>
                    <a:pt x="813869" y="249993"/>
                  </a:lnTo>
                  <a:lnTo>
                    <a:pt x="793629" y="210936"/>
                  </a:lnTo>
                  <a:lnTo>
                    <a:pt x="769603" y="174366"/>
                  </a:lnTo>
                  <a:lnTo>
                    <a:pt x="742052" y="140542"/>
                  </a:lnTo>
                  <a:lnTo>
                    <a:pt x="711234" y="109724"/>
                  </a:lnTo>
                  <a:lnTo>
                    <a:pt x="677410" y="82172"/>
                  </a:lnTo>
                  <a:lnTo>
                    <a:pt x="640840" y="58147"/>
                  </a:lnTo>
                  <a:lnTo>
                    <a:pt x="601783" y="37906"/>
                  </a:lnTo>
                  <a:lnTo>
                    <a:pt x="560499" y="21712"/>
                  </a:lnTo>
                  <a:lnTo>
                    <a:pt x="517249" y="9823"/>
                  </a:lnTo>
                  <a:lnTo>
                    <a:pt x="472291" y="2499"/>
                  </a:lnTo>
                  <a:lnTo>
                    <a:pt x="425886" y="0"/>
                  </a:lnTo>
                  <a:close/>
                </a:path>
              </a:pathLst>
            </a:custGeom>
            <a:solidFill>
              <a:srgbClr val="5BBB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6378735" y="2514503"/>
              <a:ext cx="590550" cy="638810"/>
            </a:xfrm>
            <a:custGeom>
              <a:avLst/>
              <a:gdLst/>
              <a:ahLst/>
              <a:cxnLst/>
              <a:rect l="l" t="t" r="r" b="b"/>
              <a:pathLst>
                <a:path w="590550" h="638810">
                  <a:moveTo>
                    <a:pt x="333461" y="0"/>
                  </a:moveTo>
                  <a:lnTo>
                    <a:pt x="0" y="286519"/>
                  </a:lnTo>
                  <a:lnTo>
                    <a:pt x="299370" y="585895"/>
                  </a:lnTo>
                  <a:lnTo>
                    <a:pt x="329330" y="638668"/>
                  </a:lnTo>
                  <a:lnTo>
                    <a:pt x="402869" y="631052"/>
                  </a:lnTo>
                  <a:lnTo>
                    <a:pt x="466760" y="592727"/>
                  </a:lnTo>
                  <a:lnTo>
                    <a:pt x="497579" y="558027"/>
                  </a:lnTo>
                  <a:lnTo>
                    <a:pt x="524520" y="520101"/>
                  </a:lnTo>
                  <a:lnTo>
                    <a:pt x="547267" y="479264"/>
                  </a:lnTo>
                  <a:lnTo>
                    <a:pt x="565507" y="435827"/>
                  </a:lnTo>
                  <a:lnTo>
                    <a:pt x="578924" y="390106"/>
                  </a:lnTo>
                  <a:lnTo>
                    <a:pt x="587205" y="342413"/>
                  </a:lnTo>
                  <a:lnTo>
                    <a:pt x="590035" y="293062"/>
                  </a:lnTo>
                  <a:lnTo>
                    <a:pt x="589612" y="273870"/>
                  </a:lnTo>
                  <a:lnTo>
                    <a:pt x="588357" y="254896"/>
                  </a:lnTo>
                  <a:lnTo>
                    <a:pt x="333461" y="0"/>
                  </a:lnTo>
                  <a:close/>
                </a:path>
              </a:pathLst>
            </a:custGeom>
            <a:solidFill>
              <a:srgbClr val="2F91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6327829" y="2439958"/>
              <a:ext cx="430530" cy="414655"/>
            </a:xfrm>
            <a:custGeom>
              <a:avLst/>
              <a:gdLst/>
              <a:ahLst/>
              <a:cxnLst/>
              <a:rect l="l" t="t" r="r" b="b"/>
              <a:pathLst>
                <a:path w="430529" h="414655">
                  <a:moveTo>
                    <a:pt x="236581" y="0"/>
                  </a:moveTo>
                  <a:lnTo>
                    <a:pt x="215051" y="42"/>
                  </a:lnTo>
                  <a:lnTo>
                    <a:pt x="193524" y="0"/>
                  </a:lnTo>
                  <a:lnTo>
                    <a:pt x="165514" y="4477"/>
                  </a:lnTo>
                  <a:lnTo>
                    <a:pt x="100142" y="30016"/>
                  </a:lnTo>
                  <a:lnTo>
                    <a:pt x="67831" y="52590"/>
                  </a:lnTo>
                  <a:lnTo>
                    <a:pt x="39136" y="82708"/>
                  </a:lnTo>
                  <a:lnTo>
                    <a:pt x="16583" y="121126"/>
                  </a:lnTo>
                  <a:lnTo>
                    <a:pt x="2695" y="168601"/>
                  </a:lnTo>
                  <a:lnTo>
                    <a:pt x="0" y="225888"/>
                  </a:lnTo>
                  <a:lnTo>
                    <a:pt x="11020" y="293743"/>
                  </a:lnTo>
                  <a:lnTo>
                    <a:pt x="31283" y="337411"/>
                  </a:lnTo>
                  <a:lnTo>
                    <a:pt x="62038" y="371623"/>
                  </a:lnTo>
                  <a:lnTo>
                    <a:pt x="95163" y="395773"/>
                  </a:lnTo>
                  <a:lnTo>
                    <a:pt x="149572" y="414246"/>
                  </a:lnTo>
                  <a:lnTo>
                    <a:pt x="169013" y="407445"/>
                  </a:lnTo>
                  <a:lnTo>
                    <a:pt x="188344" y="392648"/>
                  </a:lnTo>
                  <a:lnTo>
                    <a:pt x="215051" y="373652"/>
                  </a:lnTo>
                  <a:lnTo>
                    <a:pt x="241765" y="392648"/>
                  </a:lnTo>
                  <a:lnTo>
                    <a:pt x="261100" y="407445"/>
                  </a:lnTo>
                  <a:lnTo>
                    <a:pt x="280542" y="414246"/>
                  </a:lnTo>
                  <a:lnTo>
                    <a:pt x="334951" y="395773"/>
                  </a:lnTo>
                  <a:lnTo>
                    <a:pt x="368075" y="371623"/>
                  </a:lnTo>
                  <a:lnTo>
                    <a:pt x="398826" y="337411"/>
                  </a:lnTo>
                  <a:lnTo>
                    <a:pt x="419081" y="293743"/>
                  </a:lnTo>
                  <a:lnTo>
                    <a:pt x="430102" y="225888"/>
                  </a:lnTo>
                  <a:lnTo>
                    <a:pt x="427407" y="168601"/>
                  </a:lnTo>
                  <a:lnTo>
                    <a:pt x="413521" y="121126"/>
                  </a:lnTo>
                  <a:lnTo>
                    <a:pt x="390969" y="82708"/>
                  </a:lnTo>
                  <a:lnTo>
                    <a:pt x="362275" y="52590"/>
                  </a:lnTo>
                  <a:lnTo>
                    <a:pt x="329965" y="30016"/>
                  </a:lnTo>
                  <a:lnTo>
                    <a:pt x="264593" y="4477"/>
                  </a:lnTo>
                  <a:lnTo>
                    <a:pt x="236581" y="0"/>
                  </a:lnTo>
                  <a:close/>
                </a:path>
              </a:pathLst>
            </a:custGeom>
            <a:solidFill>
              <a:srgbClr val="51515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6542880" y="2439958"/>
              <a:ext cx="215265" cy="414655"/>
            </a:xfrm>
            <a:custGeom>
              <a:avLst/>
              <a:gdLst/>
              <a:ahLst/>
              <a:cxnLst/>
              <a:rect l="l" t="t" r="r" b="b"/>
              <a:pathLst>
                <a:path w="215265" h="414655">
                  <a:moveTo>
                    <a:pt x="21526" y="0"/>
                  </a:moveTo>
                  <a:lnTo>
                    <a:pt x="0" y="42"/>
                  </a:lnTo>
                  <a:lnTo>
                    <a:pt x="0" y="373638"/>
                  </a:lnTo>
                  <a:lnTo>
                    <a:pt x="26706" y="392642"/>
                  </a:lnTo>
                  <a:lnTo>
                    <a:pt x="46037" y="407443"/>
                  </a:lnTo>
                  <a:lnTo>
                    <a:pt x="65478" y="414246"/>
                  </a:lnTo>
                  <a:lnTo>
                    <a:pt x="92511" y="409254"/>
                  </a:lnTo>
                  <a:lnTo>
                    <a:pt x="119895" y="395773"/>
                  </a:lnTo>
                  <a:lnTo>
                    <a:pt x="153023" y="371623"/>
                  </a:lnTo>
                  <a:lnTo>
                    <a:pt x="183775" y="337411"/>
                  </a:lnTo>
                  <a:lnTo>
                    <a:pt x="204030" y="293743"/>
                  </a:lnTo>
                  <a:lnTo>
                    <a:pt x="215051" y="225888"/>
                  </a:lnTo>
                  <a:lnTo>
                    <a:pt x="212355" y="168601"/>
                  </a:lnTo>
                  <a:lnTo>
                    <a:pt x="198467" y="121126"/>
                  </a:lnTo>
                  <a:lnTo>
                    <a:pt x="175914" y="82708"/>
                  </a:lnTo>
                  <a:lnTo>
                    <a:pt x="147219" y="52590"/>
                  </a:lnTo>
                  <a:lnTo>
                    <a:pt x="114908" y="30016"/>
                  </a:lnTo>
                  <a:lnTo>
                    <a:pt x="49536" y="4477"/>
                  </a:lnTo>
                  <a:lnTo>
                    <a:pt x="21526" y="0"/>
                  </a:lnTo>
                  <a:close/>
                </a:path>
              </a:pathLst>
            </a:custGeom>
            <a:solidFill>
              <a:srgbClr val="3C3C3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49675" y="2797959"/>
              <a:ext cx="186423" cy="321806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6240269" y="2922052"/>
              <a:ext cx="605790" cy="311785"/>
            </a:xfrm>
            <a:custGeom>
              <a:avLst/>
              <a:gdLst/>
              <a:ahLst/>
              <a:cxnLst/>
              <a:rect l="l" t="t" r="r" b="b"/>
              <a:pathLst>
                <a:path w="605790" h="311785">
                  <a:moveTo>
                    <a:pt x="508235" y="0"/>
                  </a:moveTo>
                  <a:lnTo>
                    <a:pt x="395829" y="0"/>
                  </a:lnTo>
                  <a:lnTo>
                    <a:pt x="302610" y="119393"/>
                  </a:lnTo>
                  <a:lnTo>
                    <a:pt x="209405" y="0"/>
                  </a:lnTo>
                  <a:lnTo>
                    <a:pt x="96985" y="0"/>
                  </a:lnTo>
                  <a:lnTo>
                    <a:pt x="59232" y="7623"/>
                  </a:lnTo>
                  <a:lnTo>
                    <a:pt x="28404" y="28413"/>
                  </a:lnTo>
                  <a:lnTo>
                    <a:pt x="7620" y="59247"/>
                  </a:lnTo>
                  <a:lnTo>
                    <a:pt x="0" y="97003"/>
                  </a:lnTo>
                  <a:lnTo>
                    <a:pt x="0" y="185179"/>
                  </a:lnTo>
                  <a:lnTo>
                    <a:pt x="34851" y="216712"/>
                  </a:lnTo>
                  <a:lnTo>
                    <a:pt x="73039" y="244287"/>
                  </a:lnTo>
                  <a:lnTo>
                    <a:pt x="114237" y="267579"/>
                  </a:lnTo>
                  <a:lnTo>
                    <a:pt x="158119" y="286261"/>
                  </a:lnTo>
                  <a:lnTo>
                    <a:pt x="204359" y="300009"/>
                  </a:lnTo>
                  <a:lnTo>
                    <a:pt x="252632" y="308497"/>
                  </a:lnTo>
                  <a:lnTo>
                    <a:pt x="302610" y="311399"/>
                  </a:lnTo>
                  <a:lnTo>
                    <a:pt x="352589" y="308497"/>
                  </a:lnTo>
                  <a:lnTo>
                    <a:pt x="400861" y="300009"/>
                  </a:lnTo>
                  <a:lnTo>
                    <a:pt x="447102" y="286261"/>
                  </a:lnTo>
                  <a:lnTo>
                    <a:pt x="490984" y="267579"/>
                  </a:lnTo>
                  <a:lnTo>
                    <a:pt x="532183" y="244287"/>
                  </a:lnTo>
                  <a:lnTo>
                    <a:pt x="570372" y="216712"/>
                  </a:lnTo>
                  <a:lnTo>
                    <a:pt x="605225" y="185179"/>
                  </a:lnTo>
                  <a:lnTo>
                    <a:pt x="605225" y="97003"/>
                  </a:lnTo>
                  <a:lnTo>
                    <a:pt x="597604" y="59247"/>
                  </a:lnTo>
                  <a:lnTo>
                    <a:pt x="576819" y="28413"/>
                  </a:lnTo>
                  <a:lnTo>
                    <a:pt x="545989" y="7623"/>
                  </a:lnTo>
                  <a:lnTo>
                    <a:pt x="508235" y="0"/>
                  </a:lnTo>
                  <a:close/>
                </a:path>
              </a:pathLst>
            </a:custGeom>
            <a:solidFill>
              <a:srgbClr val="DD45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6542880" y="2922052"/>
              <a:ext cx="302895" cy="311785"/>
            </a:xfrm>
            <a:custGeom>
              <a:avLst/>
              <a:gdLst/>
              <a:ahLst/>
              <a:cxnLst/>
              <a:rect l="l" t="t" r="r" b="b"/>
              <a:pathLst>
                <a:path w="302895" h="311785">
                  <a:moveTo>
                    <a:pt x="205625" y="0"/>
                  </a:moveTo>
                  <a:lnTo>
                    <a:pt x="93218" y="0"/>
                  </a:lnTo>
                  <a:lnTo>
                    <a:pt x="0" y="119393"/>
                  </a:lnTo>
                  <a:lnTo>
                    <a:pt x="0" y="311399"/>
                  </a:lnTo>
                  <a:lnTo>
                    <a:pt x="49978" y="308497"/>
                  </a:lnTo>
                  <a:lnTo>
                    <a:pt x="98251" y="300009"/>
                  </a:lnTo>
                  <a:lnTo>
                    <a:pt x="144491" y="286261"/>
                  </a:lnTo>
                  <a:lnTo>
                    <a:pt x="188374" y="267579"/>
                  </a:lnTo>
                  <a:lnTo>
                    <a:pt x="229572" y="244287"/>
                  </a:lnTo>
                  <a:lnTo>
                    <a:pt x="267761" y="216712"/>
                  </a:lnTo>
                  <a:lnTo>
                    <a:pt x="302614" y="185179"/>
                  </a:lnTo>
                  <a:lnTo>
                    <a:pt x="302614" y="97003"/>
                  </a:lnTo>
                  <a:lnTo>
                    <a:pt x="294993" y="59247"/>
                  </a:lnTo>
                  <a:lnTo>
                    <a:pt x="274208" y="28413"/>
                  </a:lnTo>
                  <a:lnTo>
                    <a:pt x="243379" y="7623"/>
                  </a:lnTo>
                  <a:lnTo>
                    <a:pt x="205625" y="0"/>
                  </a:lnTo>
                  <a:close/>
                </a:path>
              </a:pathLst>
            </a:custGeom>
            <a:solidFill>
              <a:srgbClr val="C1205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595382" y="3071820"/>
              <a:ext cx="81735" cy="115278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6369419" y="2505963"/>
              <a:ext cx="347345" cy="356870"/>
            </a:xfrm>
            <a:custGeom>
              <a:avLst/>
              <a:gdLst/>
              <a:ahLst/>
              <a:cxnLst/>
              <a:rect l="l" t="t" r="r" b="b"/>
              <a:pathLst>
                <a:path w="347345" h="356869">
                  <a:moveTo>
                    <a:pt x="173461" y="0"/>
                  </a:moveTo>
                  <a:lnTo>
                    <a:pt x="134038" y="4372"/>
                  </a:lnTo>
                  <a:lnTo>
                    <a:pt x="95723" y="18275"/>
                  </a:lnTo>
                  <a:lnTo>
                    <a:pt x="62439" y="42887"/>
                  </a:lnTo>
                  <a:lnTo>
                    <a:pt x="38106" y="79389"/>
                  </a:lnTo>
                  <a:lnTo>
                    <a:pt x="26645" y="128959"/>
                  </a:lnTo>
                  <a:lnTo>
                    <a:pt x="15191" y="134511"/>
                  </a:lnTo>
                  <a:lnTo>
                    <a:pt x="6377" y="144914"/>
                  </a:lnTo>
                  <a:lnTo>
                    <a:pt x="1036" y="158029"/>
                  </a:lnTo>
                  <a:lnTo>
                    <a:pt x="0" y="171714"/>
                  </a:lnTo>
                  <a:lnTo>
                    <a:pt x="2855" y="211933"/>
                  </a:lnTo>
                  <a:lnTo>
                    <a:pt x="6816" y="224749"/>
                  </a:lnTo>
                  <a:lnTo>
                    <a:pt x="14972" y="234697"/>
                  </a:lnTo>
                  <a:lnTo>
                    <a:pt x="26133" y="240786"/>
                  </a:lnTo>
                  <a:lnTo>
                    <a:pt x="39109" y="242030"/>
                  </a:lnTo>
                  <a:lnTo>
                    <a:pt x="42214" y="241684"/>
                  </a:lnTo>
                  <a:lnTo>
                    <a:pt x="73107" y="300564"/>
                  </a:lnTo>
                  <a:lnTo>
                    <a:pt x="107905" y="334104"/>
                  </a:lnTo>
                  <a:lnTo>
                    <a:pt x="142670" y="350183"/>
                  </a:lnTo>
                  <a:lnTo>
                    <a:pt x="173461" y="356682"/>
                  </a:lnTo>
                  <a:lnTo>
                    <a:pt x="204260" y="350183"/>
                  </a:lnTo>
                  <a:lnTo>
                    <a:pt x="239029" y="334104"/>
                  </a:lnTo>
                  <a:lnTo>
                    <a:pt x="273829" y="300564"/>
                  </a:lnTo>
                  <a:lnTo>
                    <a:pt x="304722" y="241684"/>
                  </a:lnTo>
                  <a:lnTo>
                    <a:pt x="307813" y="242030"/>
                  </a:lnTo>
                  <a:lnTo>
                    <a:pt x="344067" y="211933"/>
                  </a:lnTo>
                  <a:lnTo>
                    <a:pt x="346922" y="171714"/>
                  </a:lnTo>
                  <a:lnTo>
                    <a:pt x="345888" y="158029"/>
                  </a:lnTo>
                  <a:lnTo>
                    <a:pt x="340550" y="144914"/>
                  </a:lnTo>
                  <a:lnTo>
                    <a:pt x="331737" y="134511"/>
                  </a:lnTo>
                  <a:lnTo>
                    <a:pt x="320277" y="128959"/>
                  </a:lnTo>
                  <a:lnTo>
                    <a:pt x="308816" y="79389"/>
                  </a:lnTo>
                  <a:lnTo>
                    <a:pt x="284483" y="42887"/>
                  </a:lnTo>
                  <a:lnTo>
                    <a:pt x="251199" y="18275"/>
                  </a:lnTo>
                  <a:lnTo>
                    <a:pt x="212884" y="4372"/>
                  </a:lnTo>
                  <a:lnTo>
                    <a:pt x="173461" y="0"/>
                  </a:lnTo>
                  <a:close/>
                </a:path>
              </a:pathLst>
            </a:custGeom>
            <a:solidFill>
              <a:srgbClr val="FFC3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6542880" y="2505963"/>
              <a:ext cx="173990" cy="356870"/>
            </a:xfrm>
            <a:custGeom>
              <a:avLst/>
              <a:gdLst/>
              <a:ahLst/>
              <a:cxnLst/>
              <a:rect l="l" t="t" r="r" b="b"/>
              <a:pathLst>
                <a:path w="173990" h="356869">
                  <a:moveTo>
                    <a:pt x="0" y="0"/>
                  </a:moveTo>
                  <a:lnTo>
                    <a:pt x="0" y="356682"/>
                  </a:lnTo>
                  <a:lnTo>
                    <a:pt x="19638" y="353079"/>
                  </a:lnTo>
                  <a:lnTo>
                    <a:pt x="64696" y="334664"/>
                  </a:lnTo>
                  <a:lnTo>
                    <a:pt x="99533" y="301651"/>
                  </a:lnTo>
                  <a:lnTo>
                    <a:pt x="121388" y="265128"/>
                  </a:lnTo>
                  <a:lnTo>
                    <a:pt x="131260" y="241684"/>
                  </a:lnTo>
                  <a:lnTo>
                    <a:pt x="134352" y="242030"/>
                  </a:lnTo>
                  <a:lnTo>
                    <a:pt x="170605" y="211933"/>
                  </a:lnTo>
                  <a:lnTo>
                    <a:pt x="173461" y="171714"/>
                  </a:lnTo>
                  <a:lnTo>
                    <a:pt x="172427" y="158029"/>
                  </a:lnTo>
                  <a:lnTo>
                    <a:pt x="167089" y="144914"/>
                  </a:lnTo>
                  <a:lnTo>
                    <a:pt x="158276" y="134511"/>
                  </a:lnTo>
                  <a:lnTo>
                    <a:pt x="146815" y="128959"/>
                  </a:lnTo>
                  <a:lnTo>
                    <a:pt x="135354" y="79389"/>
                  </a:lnTo>
                  <a:lnTo>
                    <a:pt x="111021" y="42887"/>
                  </a:lnTo>
                  <a:lnTo>
                    <a:pt x="77737" y="18275"/>
                  </a:lnTo>
                  <a:lnTo>
                    <a:pt x="39423" y="43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AA6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6373605" y="2466548"/>
              <a:ext cx="339090" cy="238760"/>
            </a:xfrm>
            <a:custGeom>
              <a:avLst/>
              <a:gdLst/>
              <a:ahLst/>
              <a:cxnLst/>
              <a:rect l="l" t="t" r="r" b="b"/>
              <a:pathLst>
                <a:path w="339090" h="238760">
                  <a:moveTo>
                    <a:pt x="224353" y="0"/>
                  </a:moveTo>
                  <a:lnTo>
                    <a:pt x="169274" y="3438"/>
                  </a:lnTo>
                  <a:lnTo>
                    <a:pt x="114202" y="0"/>
                  </a:lnTo>
                  <a:lnTo>
                    <a:pt x="67818" y="12973"/>
                  </a:lnTo>
                  <a:lnTo>
                    <a:pt x="32042" y="38813"/>
                  </a:lnTo>
                  <a:lnTo>
                    <a:pt x="8796" y="73976"/>
                  </a:lnTo>
                  <a:lnTo>
                    <a:pt x="0" y="114916"/>
                  </a:lnTo>
                  <a:lnTo>
                    <a:pt x="7738" y="164476"/>
                  </a:lnTo>
                  <a:lnTo>
                    <a:pt x="26278" y="203626"/>
                  </a:lnTo>
                  <a:lnTo>
                    <a:pt x="45109" y="229336"/>
                  </a:lnTo>
                  <a:lnTo>
                    <a:pt x="53721" y="238579"/>
                  </a:lnTo>
                  <a:lnTo>
                    <a:pt x="56675" y="200449"/>
                  </a:lnTo>
                  <a:lnTo>
                    <a:pt x="66834" y="173120"/>
                  </a:lnTo>
                  <a:lnTo>
                    <a:pt x="84019" y="154399"/>
                  </a:lnTo>
                  <a:lnTo>
                    <a:pt x="128160" y="131712"/>
                  </a:lnTo>
                  <a:lnTo>
                    <a:pt x="145677" y="117801"/>
                  </a:lnTo>
                  <a:lnTo>
                    <a:pt x="159687" y="103477"/>
                  </a:lnTo>
                  <a:lnTo>
                    <a:pt x="169274" y="91861"/>
                  </a:lnTo>
                  <a:lnTo>
                    <a:pt x="178863" y="103477"/>
                  </a:lnTo>
                  <a:lnTo>
                    <a:pt x="192877" y="117801"/>
                  </a:lnTo>
                  <a:lnTo>
                    <a:pt x="210395" y="131712"/>
                  </a:lnTo>
                  <a:lnTo>
                    <a:pt x="254535" y="154399"/>
                  </a:lnTo>
                  <a:lnTo>
                    <a:pt x="271719" y="173120"/>
                  </a:lnTo>
                  <a:lnTo>
                    <a:pt x="281875" y="200449"/>
                  </a:lnTo>
                  <a:lnTo>
                    <a:pt x="284827" y="238579"/>
                  </a:lnTo>
                  <a:lnTo>
                    <a:pt x="293440" y="229336"/>
                  </a:lnTo>
                  <a:lnTo>
                    <a:pt x="312270" y="203626"/>
                  </a:lnTo>
                  <a:lnTo>
                    <a:pt x="330810" y="164476"/>
                  </a:lnTo>
                  <a:lnTo>
                    <a:pt x="338549" y="114916"/>
                  </a:lnTo>
                  <a:lnTo>
                    <a:pt x="329759" y="73976"/>
                  </a:lnTo>
                  <a:lnTo>
                    <a:pt x="306516" y="38813"/>
                  </a:lnTo>
                  <a:lnTo>
                    <a:pt x="270740" y="12973"/>
                  </a:lnTo>
                  <a:lnTo>
                    <a:pt x="224353" y="0"/>
                  </a:lnTo>
                  <a:close/>
                </a:path>
              </a:pathLst>
            </a:custGeom>
            <a:solidFill>
              <a:srgbClr val="51515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542880" y="2466541"/>
              <a:ext cx="169274" cy="238586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6606817" y="2780075"/>
              <a:ext cx="112395" cy="288290"/>
            </a:xfrm>
            <a:custGeom>
              <a:avLst/>
              <a:gdLst/>
              <a:ahLst/>
              <a:cxnLst/>
              <a:rect l="l" t="t" r="r" b="b"/>
              <a:pathLst>
                <a:path w="112395" h="288289">
                  <a:moveTo>
                    <a:pt x="102218" y="0"/>
                  </a:moveTo>
                  <a:lnTo>
                    <a:pt x="34563" y="47011"/>
                  </a:lnTo>
                  <a:lnTo>
                    <a:pt x="13309" y="92950"/>
                  </a:lnTo>
                  <a:lnTo>
                    <a:pt x="17199" y="109259"/>
                  </a:lnTo>
                  <a:lnTo>
                    <a:pt x="25164" y="122679"/>
                  </a:lnTo>
                  <a:lnTo>
                    <a:pt x="20603" y="127489"/>
                  </a:lnTo>
                  <a:lnTo>
                    <a:pt x="18648" y="130165"/>
                  </a:lnTo>
                  <a:lnTo>
                    <a:pt x="8553" y="149902"/>
                  </a:lnTo>
                  <a:lnTo>
                    <a:pt x="6802" y="167604"/>
                  </a:lnTo>
                  <a:lnTo>
                    <a:pt x="10998" y="182955"/>
                  </a:lnTo>
                  <a:lnTo>
                    <a:pt x="18745" y="195643"/>
                  </a:lnTo>
                  <a:lnTo>
                    <a:pt x="16541" y="197986"/>
                  </a:lnTo>
                  <a:lnTo>
                    <a:pt x="0" y="234318"/>
                  </a:lnTo>
                  <a:lnTo>
                    <a:pt x="7715" y="262857"/>
                  </a:lnTo>
                  <a:lnTo>
                    <a:pt x="23912" y="281513"/>
                  </a:lnTo>
                  <a:lnTo>
                    <a:pt x="32817" y="288196"/>
                  </a:lnTo>
                  <a:lnTo>
                    <a:pt x="74425" y="261720"/>
                  </a:lnTo>
                  <a:lnTo>
                    <a:pt x="94440" y="229226"/>
                  </a:lnTo>
                  <a:lnTo>
                    <a:pt x="99410" y="196136"/>
                  </a:lnTo>
                  <a:lnTo>
                    <a:pt x="95882" y="167874"/>
                  </a:lnTo>
                  <a:lnTo>
                    <a:pt x="103249" y="148247"/>
                  </a:lnTo>
                  <a:lnTo>
                    <a:pt x="105964" y="128827"/>
                  </a:lnTo>
                  <a:lnTo>
                    <a:pt x="105338" y="110697"/>
                  </a:lnTo>
                  <a:lnTo>
                    <a:pt x="102675" y="94938"/>
                  </a:lnTo>
                  <a:lnTo>
                    <a:pt x="112248" y="61493"/>
                  </a:lnTo>
                  <a:lnTo>
                    <a:pt x="111020" y="30926"/>
                  </a:lnTo>
                  <a:lnTo>
                    <a:pt x="105504" y="8630"/>
                  </a:lnTo>
                  <a:lnTo>
                    <a:pt x="102218" y="0"/>
                  </a:lnTo>
                  <a:close/>
                </a:path>
              </a:pathLst>
            </a:custGeom>
            <a:solidFill>
              <a:srgbClr val="3C3C3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6608136" y="3041279"/>
              <a:ext cx="76200" cy="44450"/>
            </a:xfrm>
            <a:custGeom>
              <a:avLst/>
              <a:gdLst/>
              <a:ahLst/>
              <a:cxnLst/>
              <a:rect l="l" t="t" r="r" b="b"/>
              <a:pathLst>
                <a:path w="76200" h="44450">
                  <a:moveTo>
                    <a:pt x="70607" y="0"/>
                  </a:moveTo>
                  <a:lnTo>
                    <a:pt x="5559" y="0"/>
                  </a:lnTo>
                  <a:lnTo>
                    <a:pt x="0" y="5559"/>
                  </a:lnTo>
                  <a:lnTo>
                    <a:pt x="0" y="38554"/>
                  </a:lnTo>
                  <a:lnTo>
                    <a:pt x="5559" y="44114"/>
                  </a:lnTo>
                  <a:lnTo>
                    <a:pt x="63744" y="44114"/>
                  </a:lnTo>
                  <a:lnTo>
                    <a:pt x="70607" y="44114"/>
                  </a:lnTo>
                  <a:lnTo>
                    <a:pt x="76166" y="38554"/>
                  </a:lnTo>
                  <a:lnTo>
                    <a:pt x="76166" y="5559"/>
                  </a:lnTo>
                  <a:lnTo>
                    <a:pt x="70607" y="0"/>
                  </a:lnTo>
                  <a:close/>
                </a:path>
              </a:pathLst>
            </a:custGeom>
            <a:solidFill>
              <a:srgbClr val="24825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5846064" y="3226308"/>
              <a:ext cx="1393190" cy="307975"/>
            </a:xfrm>
            <a:custGeom>
              <a:avLst/>
              <a:gdLst/>
              <a:ahLst/>
              <a:cxnLst/>
              <a:rect l="l" t="t" r="r" b="b"/>
              <a:pathLst>
                <a:path w="1393190" h="307975">
                  <a:moveTo>
                    <a:pt x="1392936" y="0"/>
                  </a:moveTo>
                  <a:lnTo>
                    <a:pt x="0" y="0"/>
                  </a:lnTo>
                  <a:lnTo>
                    <a:pt x="0" y="307848"/>
                  </a:lnTo>
                  <a:lnTo>
                    <a:pt x="1392936" y="307848"/>
                  </a:lnTo>
                  <a:lnTo>
                    <a:pt x="139293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7" name="object 37"/>
          <p:cNvGrpSpPr/>
          <p:nvPr/>
        </p:nvGrpSpPr>
        <p:grpSpPr>
          <a:xfrm>
            <a:off x="3477767" y="2391293"/>
            <a:ext cx="1130935" cy="1143000"/>
            <a:chOff x="3477767" y="2391293"/>
            <a:chExt cx="1130935" cy="1143000"/>
          </a:xfrm>
        </p:grpSpPr>
        <p:sp>
          <p:nvSpPr>
            <p:cNvPr id="38" name="object 38"/>
            <p:cNvSpPr/>
            <p:nvPr/>
          </p:nvSpPr>
          <p:spPr>
            <a:xfrm>
              <a:off x="3624197" y="2391293"/>
              <a:ext cx="840105" cy="841375"/>
            </a:xfrm>
            <a:custGeom>
              <a:avLst/>
              <a:gdLst/>
              <a:ahLst/>
              <a:cxnLst/>
              <a:rect l="l" t="t" r="r" b="b"/>
              <a:pathLst>
                <a:path w="840104" h="841375">
                  <a:moveTo>
                    <a:pt x="419836" y="0"/>
                  </a:moveTo>
                  <a:lnTo>
                    <a:pt x="370875" y="2828"/>
                  </a:lnTo>
                  <a:lnTo>
                    <a:pt x="323573" y="11104"/>
                  </a:lnTo>
                  <a:lnTo>
                    <a:pt x="278245" y="24511"/>
                  </a:lnTo>
                  <a:lnTo>
                    <a:pt x="235205" y="42734"/>
                  </a:lnTo>
                  <a:lnTo>
                    <a:pt x="194769" y="65458"/>
                  </a:lnTo>
                  <a:lnTo>
                    <a:pt x="157252" y="92367"/>
                  </a:lnTo>
                  <a:lnTo>
                    <a:pt x="122969" y="123146"/>
                  </a:lnTo>
                  <a:lnTo>
                    <a:pt x="92235" y="157480"/>
                  </a:lnTo>
                  <a:lnTo>
                    <a:pt x="65364" y="195052"/>
                  </a:lnTo>
                  <a:lnTo>
                    <a:pt x="42673" y="235548"/>
                  </a:lnTo>
                  <a:lnTo>
                    <a:pt x="24476" y="278652"/>
                  </a:lnTo>
                  <a:lnTo>
                    <a:pt x="11088" y="324049"/>
                  </a:lnTo>
                  <a:lnTo>
                    <a:pt x="2824" y="371423"/>
                  </a:lnTo>
                  <a:lnTo>
                    <a:pt x="0" y="420459"/>
                  </a:lnTo>
                  <a:lnTo>
                    <a:pt x="2824" y="469492"/>
                  </a:lnTo>
                  <a:lnTo>
                    <a:pt x="11088" y="516863"/>
                  </a:lnTo>
                  <a:lnTo>
                    <a:pt x="24476" y="562258"/>
                  </a:lnTo>
                  <a:lnTo>
                    <a:pt x="42673" y="605360"/>
                  </a:lnTo>
                  <a:lnTo>
                    <a:pt x="65364" y="645855"/>
                  </a:lnTo>
                  <a:lnTo>
                    <a:pt x="92235" y="683427"/>
                  </a:lnTo>
                  <a:lnTo>
                    <a:pt x="122969" y="717760"/>
                  </a:lnTo>
                  <a:lnTo>
                    <a:pt x="157252" y="748539"/>
                  </a:lnTo>
                  <a:lnTo>
                    <a:pt x="194769" y="775448"/>
                  </a:lnTo>
                  <a:lnTo>
                    <a:pt x="235205" y="798172"/>
                  </a:lnTo>
                  <a:lnTo>
                    <a:pt x="278245" y="816396"/>
                  </a:lnTo>
                  <a:lnTo>
                    <a:pt x="323573" y="829803"/>
                  </a:lnTo>
                  <a:lnTo>
                    <a:pt x="370875" y="838079"/>
                  </a:lnTo>
                  <a:lnTo>
                    <a:pt x="419836" y="840908"/>
                  </a:lnTo>
                  <a:lnTo>
                    <a:pt x="468801" y="838079"/>
                  </a:lnTo>
                  <a:lnTo>
                    <a:pt x="516106" y="829803"/>
                  </a:lnTo>
                  <a:lnTo>
                    <a:pt x="561437" y="816396"/>
                  </a:lnTo>
                  <a:lnTo>
                    <a:pt x="604478" y="798172"/>
                  </a:lnTo>
                  <a:lnTo>
                    <a:pt x="644915" y="775448"/>
                  </a:lnTo>
                  <a:lnTo>
                    <a:pt x="682432" y="748539"/>
                  </a:lnTo>
                  <a:lnTo>
                    <a:pt x="716716" y="717760"/>
                  </a:lnTo>
                  <a:lnTo>
                    <a:pt x="747450" y="683427"/>
                  </a:lnTo>
                  <a:lnTo>
                    <a:pt x="774320" y="645855"/>
                  </a:lnTo>
                  <a:lnTo>
                    <a:pt x="797011" y="605360"/>
                  </a:lnTo>
                  <a:lnTo>
                    <a:pt x="815207" y="562258"/>
                  </a:lnTo>
                  <a:lnTo>
                    <a:pt x="828595" y="516863"/>
                  </a:lnTo>
                  <a:lnTo>
                    <a:pt x="836858" y="469492"/>
                  </a:lnTo>
                  <a:lnTo>
                    <a:pt x="839683" y="420459"/>
                  </a:lnTo>
                  <a:lnTo>
                    <a:pt x="836858" y="371423"/>
                  </a:lnTo>
                  <a:lnTo>
                    <a:pt x="828595" y="324049"/>
                  </a:lnTo>
                  <a:lnTo>
                    <a:pt x="815207" y="278652"/>
                  </a:lnTo>
                  <a:lnTo>
                    <a:pt x="797011" y="235548"/>
                  </a:lnTo>
                  <a:lnTo>
                    <a:pt x="774320" y="195052"/>
                  </a:lnTo>
                  <a:lnTo>
                    <a:pt x="747450" y="157480"/>
                  </a:lnTo>
                  <a:lnTo>
                    <a:pt x="716716" y="123146"/>
                  </a:lnTo>
                  <a:lnTo>
                    <a:pt x="682432" y="92367"/>
                  </a:lnTo>
                  <a:lnTo>
                    <a:pt x="644915" y="65458"/>
                  </a:lnTo>
                  <a:lnTo>
                    <a:pt x="604478" y="42734"/>
                  </a:lnTo>
                  <a:lnTo>
                    <a:pt x="561437" y="24511"/>
                  </a:lnTo>
                  <a:lnTo>
                    <a:pt x="516106" y="11104"/>
                  </a:lnTo>
                  <a:lnTo>
                    <a:pt x="468801" y="2828"/>
                  </a:lnTo>
                  <a:lnTo>
                    <a:pt x="419836" y="0"/>
                  </a:lnTo>
                  <a:close/>
                </a:path>
              </a:pathLst>
            </a:custGeom>
            <a:solidFill>
              <a:srgbClr val="F3E3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3829926" y="2440127"/>
              <a:ext cx="427990" cy="792480"/>
            </a:xfrm>
            <a:custGeom>
              <a:avLst/>
              <a:gdLst/>
              <a:ahLst/>
              <a:cxnLst/>
              <a:rect l="l" t="t" r="r" b="b"/>
              <a:pathLst>
                <a:path w="427989" h="792480">
                  <a:moveTo>
                    <a:pt x="427520" y="733171"/>
                  </a:moveTo>
                  <a:lnTo>
                    <a:pt x="386130" y="675881"/>
                  </a:lnTo>
                  <a:lnTo>
                    <a:pt x="359816" y="653135"/>
                  </a:lnTo>
                  <a:lnTo>
                    <a:pt x="356171" y="650379"/>
                  </a:lnTo>
                  <a:lnTo>
                    <a:pt x="352450" y="647712"/>
                  </a:lnTo>
                  <a:lnTo>
                    <a:pt x="348653" y="645274"/>
                  </a:lnTo>
                  <a:lnTo>
                    <a:pt x="346824" y="643940"/>
                  </a:lnTo>
                  <a:lnTo>
                    <a:pt x="339166" y="639165"/>
                  </a:lnTo>
                  <a:lnTo>
                    <a:pt x="335178" y="636816"/>
                  </a:lnTo>
                  <a:lnTo>
                    <a:pt x="331127" y="634568"/>
                  </a:lnTo>
                  <a:lnTo>
                    <a:pt x="330898" y="634390"/>
                  </a:lnTo>
                  <a:lnTo>
                    <a:pt x="330644" y="634250"/>
                  </a:lnTo>
                  <a:lnTo>
                    <a:pt x="330466" y="634250"/>
                  </a:lnTo>
                  <a:lnTo>
                    <a:pt x="328371" y="633095"/>
                  </a:lnTo>
                  <a:lnTo>
                    <a:pt x="326428" y="631952"/>
                  </a:lnTo>
                  <a:lnTo>
                    <a:pt x="324573" y="630796"/>
                  </a:lnTo>
                  <a:lnTo>
                    <a:pt x="322821" y="629780"/>
                  </a:lnTo>
                  <a:lnTo>
                    <a:pt x="321183" y="628688"/>
                  </a:lnTo>
                  <a:lnTo>
                    <a:pt x="319138" y="627354"/>
                  </a:lnTo>
                  <a:lnTo>
                    <a:pt x="318465" y="626846"/>
                  </a:lnTo>
                  <a:lnTo>
                    <a:pt x="279196" y="588568"/>
                  </a:lnTo>
                  <a:lnTo>
                    <a:pt x="268058" y="570407"/>
                  </a:lnTo>
                  <a:lnTo>
                    <a:pt x="267957" y="570255"/>
                  </a:lnTo>
                  <a:lnTo>
                    <a:pt x="259461" y="550710"/>
                  </a:lnTo>
                  <a:lnTo>
                    <a:pt x="259359" y="550481"/>
                  </a:lnTo>
                  <a:lnTo>
                    <a:pt x="258533" y="547801"/>
                  </a:lnTo>
                  <a:lnTo>
                    <a:pt x="326021" y="502539"/>
                  </a:lnTo>
                  <a:lnTo>
                    <a:pt x="361937" y="456946"/>
                  </a:lnTo>
                  <a:lnTo>
                    <a:pt x="396595" y="371627"/>
                  </a:lnTo>
                  <a:lnTo>
                    <a:pt x="401091" y="187083"/>
                  </a:lnTo>
                  <a:lnTo>
                    <a:pt x="398170" y="153962"/>
                  </a:lnTo>
                  <a:lnTo>
                    <a:pt x="377850" y="96659"/>
                  </a:lnTo>
                  <a:lnTo>
                    <a:pt x="354761" y="63741"/>
                  </a:lnTo>
                  <a:lnTo>
                    <a:pt x="322783" y="34785"/>
                  </a:lnTo>
                  <a:lnTo>
                    <a:pt x="273570" y="9613"/>
                  </a:lnTo>
                  <a:lnTo>
                    <a:pt x="235343" y="1181"/>
                  </a:lnTo>
                  <a:lnTo>
                    <a:pt x="214325" y="0"/>
                  </a:lnTo>
                  <a:lnTo>
                    <a:pt x="164503" y="6731"/>
                  </a:lnTo>
                  <a:lnTo>
                    <a:pt x="119913" y="25615"/>
                  </a:lnTo>
                  <a:lnTo>
                    <a:pt x="82130" y="54864"/>
                  </a:lnTo>
                  <a:lnTo>
                    <a:pt x="52946" y="92722"/>
                  </a:lnTo>
                  <a:lnTo>
                    <a:pt x="34124" y="137388"/>
                  </a:lnTo>
                  <a:lnTo>
                    <a:pt x="27457" y="187083"/>
                  </a:lnTo>
                  <a:lnTo>
                    <a:pt x="27457" y="326821"/>
                  </a:lnTo>
                  <a:lnTo>
                    <a:pt x="33477" y="378383"/>
                  </a:lnTo>
                  <a:lnTo>
                    <a:pt x="52171" y="430949"/>
                  </a:lnTo>
                  <a:lnTo>
                    <a:pt x="86156" y="484212"/>
                  </a:lnTo>
                  <a:lnTo>
                    <a:pt x="132816" y="528916"/>
                  </a:lnTo>
                  <a:lnTo>
                    <a:pt x="169672" y="550646"/>
                  </a:lnTo>
                  <a:lnTo>
                    <a:pt x="161048" y="570255"/>
                  </a:lnTo>
                  <a:lnTo>
                    <a:pt x="160985" y="570407"/>
                  </a:lnTo>
                  <a:lnTo>
                    <a:pt x="149758" y="588568"/>
                  </a:lnTo>
                  <a:lnTo>
                    <a:pt x="120510" y="619302"/>
                  </a:lnTo>
                  <a:lnTo>
                    <a:pt x="104013" y="630796"/>
                  </a:lnTo>
                  <a:lnTo>
                    <a:pt x="102158" y="631952"/>
                  </a:lnTo>
                  <a:lnTo>
                    <a:pt x="100228" y="633095"/>
                  </a:lnTo>
                  <a:lnTo>
                    <a:pt x="98069" y="634250"/>
                  </a:lnTo>
                  <a:lnTo>
                    <a:pt x="93027" y="636993"/>
                  </a:lnTo>
                  <a:lnTo>
                    <a:pt x="55486" y="663676"/>
                  </a:lnTo>
                  <a:lnTo>
                    <a:pt x="33147" y="685609"/>
                  </a:lnTo>
                  <a:lnTo>
                    <a:pt x="30073" y="689000"/>
                  </a:lnTo>
                  <a:lnTo>
                    <a:pt x="901" y="730999"/>
                  </a:lnTo>
                  <a:lnTo>
                    <a:pt x="0" y="732777"/>
                  </a:lnTo>
                  <a:lnTo>
                    <a:pt x="29476" y="749350"/>
                  </a:lnTo>
                  <a:lnTo>
                    <a:pt x="72517" y="767562"/>
                  </a:lnTo>
                  <a:lnTo>
                    <a:pt x="117843" y="780973"/>
                  </a:lnTo>
                  <a:lnTo>
                    <a:pt x="165138" y="789254"/>
                  </a:lnTo>
                  <a:lnTo>
                    <a:pt x="214096" y="792086"/>
                  </a:lnTo>
                  <a:lnTo>
                    <a:pt x="263067" y="789254"/>
                  </a:lnTo>
                  <a:lnTo>
                    <a:pt x="310375" y="780973"/>
                  </a:lnTo>
                  <a:lnTo>
                    <a:pt x="355701" y="767562"/>
                  </a:lnTo>
                  <a:lnTo>
                    <a:pt x="398741" y="749350"/>
                  </a:lnTo>
                  <a:lnTo>
                    <a:pt x="427520" y="733171"/>
                  </a:lnTo>
                  <a:close/>
                </a:path>
              </a:pathLst>
            </a:custGeom>
            <a:solidFill>
              <a:srgbClr val="EBC1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3829908" y="3059265"/>
              <a:ext cx="427990" cy="173355"/>
            </a:xfrm>
            <a:custGeom>
              <a:avLst/>
              <a:gdLst/>
              <a:ahLst/>
              <a:cxnLst/>
              <a:rect l="l" t="t" r="r" b="b"/>
              <a:pathLst>
                <a:path w="427989" h="173355">
                  <a:moveTo>
                    <a:pt x="120479" y="0"/>
                  </a:moveTo>
                  <a:lnTo>
                    <a:pt x="95657" y="16363"/>
                  </a:lnTo>
                  <a:lnTo>
                    <a:pt x="93147" y="17787"/>
                  </a:lnTo>
                  <a:lnTo>
                    <a:pt x="55500" y="44508"/>
                  </a:lnTo>
                  <a:lnTo>
                    <a:pt x="33160" y="66446"/>
                  </a:lnTo>
                  <a:lnTo>
                    <a:pt x="30093" y="69845"/>
                  </a:lnTo>
                  <a:lnTo>
                    <a:pt x="911" y="111839"/>
                  </a:lnTo>
                  <a:lnTo>
                    <a:pt x="0" y="113624"/>
                  </a:lnTo>
                  <a:lnTo>
                    <a:pt x="29496" y="130200"/>
                  </a:lnTo>
                  <a:lnTo>
                    <a:pt x="72536" y="148423"/>
                  </a:lnTo>
                  <a:lnTo>
                    <a:pt x="117864" y="161831"/>
                  </a:lnTo>
                  <a:lnTo>
                    <a:pt x="165166" y="170106"/>
                  </a:lnTo>
                  <a:lnTo>
                    <a:pt x="214126" y="172935"/>
                  </a:lnTo>
                  <a:lnTo>
                    <a:pt x="263090" y="170106"/>
                  </a:lnTo>
                  <a:lnTo>
                    <a:pt x="310395" y="161831"/>
                  </a:lnTo>
                  <a:lnTo>
                    <a:pt x="355726" y="148423"/>
                  </a:lnTo>
                  <a:lnTo>
                    <a:pt x="398767" y="130200"/>
                  </a:lnTo>
                  <a:lnTo>
                    <a:pt x="427542" y="114030"/>
                  </a:lnTo>
                  <a:lnTo>
                    <a:pt x="415990" y="92784"/>
                  </a:lnTo>
                  <a:lnTo>
                    <a:pt x="386158" y="56709"/>
                  </a:lnTo>
                  <a:lnTo>
                    <a:pt x="382064" y="52617"/>
                  </a:lnTo>
                  <a:lnTo>
                    <a:pt x="377858" y="48666"/>
                  </a:lnTo>
                  <a:lnTo>
                    <a:pt x="373429" y="44893"/>
                  </a:lnTo>
                  <a:lnTo>
                    <a:pt x="369074" y="41088"/>
                  </a:lnTo>
                  <a:lnTo>
                    <a:pt x="367290" y="39660"/>
                  </a:lnTo>
                  <a:lnTo>
                    <a:pt x="214126" y="39660"/>
                  </a:lnTo>
                  <a:lnTo>
                    <a:pt x="187816" y="36910"/>
                  </a:lnTo>
                  <a:lnTo>
                    <a:pt x="187516" y="36910"/>
                  </a:lnTo>
                  <a:lnTo>
                    <a:pt x="162686" y="29034"/>
                  </a:lnTo>
                  <a:lnTo>
                    <a:pt x="161710" y="28537"/>
                  </a:lnTo>
                  <a:lnTo>
                    <a:pt x="140154" y="16591"/>
                  </a:lnTo>
                  <a:lnTo>
                    <a:pt x="139851" y="16363"/>
                  </a:lnTo>
                  <a:lnTo>
                    <a:pt x="120479" y="0"/>
                  </a:lnTo>
                  <a:close/>
                </a:path>
                <a:path w="427989" h="173355">
                  <a:moveTo>
                    <a:pt x="308293" y="141"/>
                  </a:moveTo>
                  <a:lnTo>
                    <a:pt x="288733" y="16591"/>
                  </a:lnTo>
                  <a:lnTo>
                    <a:pt x="266211" y="29034"/>
                  </a:lnTo>
                  <a:lnTo>
                    <a:pt x="241281" y="36910"/>
                  </a:lnTo>
                  <a:lnTo>
                    <a:pt x="214498" y="39660"/>
                  </a:lnTo>
                  <a:lnTo>
                    <a:pt x="367290" y="39660"/>
                  </a:lnTo>
                  <a:lnTo>
                    <a:pt x="364533" y="37453"/>
                  </a:lnTo>
                  <a:lnTo>
                    <a:pt x="359806" y="33964"/>
                  </a:lnTo>
                  <a:lnTo>
                    <a:pt x="356196" y="31206"/>
                  </a:lnTo>
                  <a:lnTo>
                    <a:pt x="352474" y="28537"/>
                  </a:lnTo>
                  <a:lnTo>
                    <a:pt x="348677" y="26099"/>
                  </a:lnTo>
                  <a:lnTo>
                    <a:pt x="346816" y="24769"/>
                  </a:lnTo>
                  <a:lnTo>
                    <a:pt x="344955" y="23576"/>
                  </a:lnTo>
                  <a:lnTo>
                    <a:pt x="343057" y="22428"/>
                  </a:lnTo>
                  <a:lnTo>
                    <a:pt x="341270" y="21280"/>
                  </a:lnTo>
                  <a:lnTo>
                    <a:pt x="335501" y="17787"/>
                  </a:lnTo>
                  <a:lnTo>
                    <a:pt x="331147" y="15353"/>
                  </a:lnTo>
                  <a:lnTo>
                    <a:pt x="330849" y="15215"/>
                  </a:lnTo>
                  <a:lnTo>
                    <a:pt x="330625" y="15029"/>
                  </a:lnTo>
                  <a:lnTo>
                    <a:pt x="318492" y="7678"/>
                  </a:lnTo>
                  <a:lnTo>
                    <a:pt x="314993" y="5337"/>
                  </a:lnTo>
                  <a:lnTo>
                    <a:pt x="311606" y="2806"/>
                  </a:lnTo>
                  <a:lnTo>
                    <a:pt x="308293" y="141"/>
                  </a:lnTo>
                  <a:close/>
                </a:path>
              </a:pathLst>
            </a:custGeom>
            <a:solidFill>
              <a:srgbClr val="EB6C4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3857396" y="2766948"/>
              <a:ext cx="374015" cy="233679"/>
            </a:xfrm>
            <a:custGeom>
              <a:avLst/>
              <a:gdLst/>
              <a:ahLst/>
              <a:cxnLst/>
              <a:rect l="l" t="t" r="r" b="b"/>
              <a:pathLst>
                <a:path w="374014" h="233680">
                  <a:moveTo>
                    <a:pt x="373633" y="0"/>
                  </a:moveTo>
                  <a:lnTo>
                    <a:pt x="322753" y="102926"/>
                  </a:lnTo>
                  <a:lnTo>
                    <a:pt x="81080" y="81110"/>
                  </a:lnTo>
                  <a:lnTo>
                    <a:pt x="29828" y="58707"/>
                  </a:lnTo>
                  <a:lnTo>
                    <a:pt x="0" y="0"/>
                  </a:lnTo>
                  <a:lnTo>
                    <a:pt x="6014" y="51551"/>
                  </a:lnTo>
                  <a:lnTo>
                    <a:pt x="24712" y="104119"/>
                  </a:lnTo>
                  <a:lnTo>
                    <a:pt x="58689" y="157389"/>
                  </a:lnTo>
                  <a:lnTo>
                    <a:pt x="105352" y="202092"/>
                  </a:lnTo>
                  <a:lnTo>
                    <a:pt x="148294" y="226422"/>
                  </a:lnTo>
                  <a:lnTo>
                    <a:pt x="198548" y="233619"/>
                  </a:lnTo>
                  <a:lnTo>
                    <a:pt x="253002" y="212429"/>
                  </a:lnTo>
                  <a:lnTo>
                    <a:pt x="298559" y="175709"/>
                  </a:lnTo>
                  <a:lnTo>
                    <a:pt x="334468" y="130117"/>
                  </a:lnTo>
                  <a:lnTo>
                    <a:pt x="365891" y="58596"/>
                  </a:lnTo>
                  <a:lnTo>
                    <a:pt x="373633" y="0"/>
                  </a:lnTo>
                  <a:close/>
                </a:path>
              </a:pathLst>
            </a:custGeom>
            <a:solidFill>
              <a:srgbClr val="533D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2" name="object 4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857437" y="2713757"/>
              <a:ext cx="373628" cy="197657"/>
            </a:xfrm>
            <a:prstGeom prst="rect">
              <a:avLst/>
            </a:prstGeom>
          </p:spPr>
        </p:pic>
        <p:sp>
          <p:nvSpPr>
            <p:cNvPr id="43" name="object 43"/>
            <p:cNvSpPr/>
            <p:nvPr/>
          </p:nvSpPr>
          <p:spPr>
            <a:xfrm>
              <a:off x="3857392" y="2440123"/>
              <a:ext cx="374015" cy="269875"/>
            </a:xfrm>
            <a:custGeom>
              <a:avLst/>
              <a:gdLst/>
              <a:ahLst/>
              <a:cxnLst/>
              <a:rect l="l" t="t" r="r" b="b"/>
              <a:pathLst>
                <a:path w="374014" h="269875">
                  <a:moveTo>
                    <a:pt x="186827" y="0"/>
                  </a:moveTo>
                  <a:lnTo>
                    <a:pt x="137022" y="6726"/>
                  </a:lnTo>
                  <a:lnTo>
                    <a:pt x="92437" y="25607"/>
                  </a:lnTo>
                  <a:lnTo>
                    <a:pt x="54663" y="54863"/>
                  </a:lnTo>
                  <a:lnTo>
                    <a:pt x="25480" y="92714"/>
                  </a:lnTo>
                  <a:lnTo>
                    <a:pt x="6666" y="137380"/>
                  </a:lnTo>
                  <a:lnTo>
                    <a:pt x="0" y="187082"/>
                  </a:lnTo>
                  <a:lnTo>
                    <a:pt x="0" y="269571"/>
                  </a:lnTo>
                  <a:lnTo>
                    <a:pt x="6486" y="241964"/>
                  </a:lnTo>
                  <a:lnTo>
                    <a:pt x="15350" y="217945"/>
                  </a:lnTo>
                  <a:lnTo>
                    <a:pt x="41636" y="175272"/>
                  </a:lnTo>
                  <a:lnTo>
                    <a:pt x="51956" y="154000"/>
                  </a:lnTo>
                  <a:lnTo>
                    <a:pt x="67558" y="137594"/>
                  </a:lnTo>
                  <a:lnTo>
                    <a:pt x="96408" y="131020"/>
                  </a:lnTo>
                  <a:lnTo>
                    <a:pt x="116529" y="132913"/>
                  </a:lnTo>
                  <a:lnTo>
                    <a:pt x="132975" y="137078"/>
                  </a:lnTo>
                  <a:lnTo>
                    <a:pt x="153687" y="141242"/>
                  </a:lnTo>
                  <a:lnTo>
                    <a:pt x="186827" y="143135"/>
                  </a:lnTo>
                  <a:lnTo>
                    <a:pt x="219810" y="141242"/>
                  </a:lnTo>
                  <a:lnTo>
                    <a:pt x="240523" y="137078"/>
                  </a:lnTo>
                  <a:lnTo>
                    <a:pt x="256971" y="132913"/>
                  </a:lnTo>
                  <a:lnTo>
                    <a:pt x="277087" y="131020"/>
                  </a:lnTo>
                  <a:lnTo>
                    <a:pt x="305939" y="137594"/>
                  </a:lnTo>
                  <a:lnTo>
                    <a:pt x="321542" y="154000"/>
                  </a:lnTo>
                  <a:lnTo>
                    <a:pt x="331862" y="175272"/>
                  </a:lnTo>
                  <a:lnTo>
                    <a:pt x="358147" y="217945"/>
                  </a:lnTo>
                  <a:lnTo>
                    <a:pt x="367007" y="241964"/>
                  </a:lnTo>
                  <a:lnTo>
                    <a:pt x="373488" y="269571"/>
                  </a:lnTo>
                  <a:lnTo>
                    <a:pt x="373488" y="187082"/>
                  </a:lnTo>
                  <a:lnTo>
                    <a:pt x="366821" y="137380"/>
                  </a:lnTo>
                  <a:lnTo>
                    <a:pt x="348006" y="92714"/>
                  </a:lnTo>
                  <a:lnTo>
                    <a:pt x="318820" y="54863"/>
                  </a:lnTo>
                  <a:lnTo>
                    <a:pt x="281043" y="25607"/>
                  </a:lnTo>
                  <a:lnTo>
                    <a:pt x="236453" y="6726"/>
                  </a:lnTo>
                  <a:lnTo>
                    <a:pt x="186827" y="0"/>
                  </a:lnTo>
                  <a:close/>
                </a:path>
              </a:pathLst>
            </a:custGeom>
            <a:solidFill>
              <a:srgbClr val="533D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4" name="object 4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920741" y="3059261"/>
              <a:ext cx="246752" cy="74031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3477767" y="3226308"/>
              <a:ext cx="1130935" cy="307975"/>
            </a:xfrm>
            <a:custGeom>
              <a:avLst/>
              <a:gdLst/>
              <a:ahLst/>
              <a:cxnLst/>
              <a:rect l="l" t="t" r="r" b="b"/>
              <a:pathLst>
                <a:path w="1130935" h="307975">
                  <a:moveTo>
                    <a:pt x="1130808" y="0"/>
                  </a:moveTo>
                  <a:lnTo>
                    <a:pt x="0" y="0"/>
                  </a:lnTo>
                  <a:lnTo>
                    <a:pt x="0" y="307848"/>
                  </a:lnTo>
                  <a:lnTo>
                    <a:pt x="1130808" y="307848"/>
                  </a:lnTo>
                  <a:lnTo>
                    <a:pt x="113080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6" name="object 46"/>
          <p:cNvSpPr txBox="1"/>
          <p:nvPr/>
        </p:nvSpPr>
        <p:spPr>
          <a:xfrm>
            <a:off x="919683" y="3255390"/>
            <a:ext cx="121983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solidFill>
                  <a:srgbClr val="C0504D"/>
                </a:solidFill>
                <a:latin typeface="Arial"/>
                <a:cs typeface="Arial"/>
              </a:rPr>
              <a:t>Data</a:t>
            </a:r>
            <a:r>
              <a:rPr sz="1400" b="1" spc="-40" dirty="0">
                <a:solidFill>
                  <a:srgbClr val="C0504D"/>
                </a:solidFill>
                <a:latin typeface="Arial"/>
                <a:cs typeface="Arial"/>
              </a:rPr>
              <a:t> </a:t>
            </a:r>
            <a:r>
              <a:rPr sz="1400" b="1" spc="-10" dirty="0">
                <a:solidFill>
                  <a:srgbClr val="C0504D"/>
                </a:solidFill>
                <a:latin typeface="Arial"/>
                <a:cs typeface="Arial"/>
              </a:rPr>
              <a:t>Engineer</a:t>
            </a:r>
            <a:endParaRPr sz="1400">
              <a:latin typeface="Arial"/>
              <a:cs typeface="Arial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3567429" y="3255390"/>
            <a:ext cx="953769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10" dirty="0">
                <a:solidFill>
                  <a:srgbClr val="C0504D"/>
                </a:solidFill>
                <a:latin typeface="Arial"/>
                <a:cs typeface="Arial"/>
              </a:rPr>
              <a:t>Consultant</a:t>
            </a:r>
            <a:endParaRPr sz="1400">
              <a:latin typeface="Arial"/>
              <a:cs typeface="Arial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5943091" y="3255390"/>
            <a:ext cx="120205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solidFill>
                  <a:srgbClr val="C0504D"/>
                </a:solidFill>
                <a:latin typeface="Arial"/>
                <a:cs typeface="Arial"/>
              </a:rPr>
              <a:t>Data</a:t>
            </a:r>
            <a:r>
              <a:rPr sz="1400" b="1" spc="-40" dirty="0">
                <a:solidFill>
                  <a:srgbClr val="C0504D"/>
                </a:solidFill>
                <a:latin typeface="Arial"/>
                <a:cs typeface="Arial"/>
              </a:rPr>
              <a:t> </a:t>
            </a:r>
            <a:r>
              <a:rPr sz="1400" b="1" spc="-10" dirty="0">
                <a:solidFill>
                  <a:srgbClr val="C0504D"/>
                </a:solidFill>
                <a:latin typeface="Arial"/>
                <a:cs typeface="Arial"/>
              </a:rPr>
              <a:t>Scientist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6748526" y="210565"/>
            <a:ext cx="4762500" cy="432434"/>
            <a:chOff x="6748526" y="210565"/>
            <a:chExt cx="4762500" cy="432434"/>
          </a:xfrm>
        </p:grpSpPr>
        <p:sp>
          <p:nvSpPr>
            <p:cNvPr id="50" name="object 50"/>
            <p:cNvSpPr/>
            <p:nvPr/>
          </p:nvSpPr>
          <p:spPr>
            <a:xfrm>
              <a:off x="6761226" y="223265"/>
              <a:ext cx="4737100" cy="407034"/>
            </a:xfrm>
            <a:custGeom>
              <a:avLst/>
              <a:gdLst/>
              <a:ahLst/>
              <a:cxnLst/>
              <a:rect l="l" t="t" r="r" b="b"/>
              <a:pathLst>
                <a:path w="4737100" h="407034">
                  <a:moveTo>
                    <a:pt x="0" y="67817"/>
                  </a:moveTo>
                  <a:lnTo>
                    <a:pt x="5328" y="41415"/>
                  </a:lnTo>
                  <a:lnTo>
                    <a:pt x="19859" y="19859"/>
                  </a:lnTo>
                  <a:lnTo>
                    <a:pt x="41415" y="5328"/>
                  </a:lnTo>
                  <a:lnTo>
                    <a:pt x="67818" y="0"/>
                  </a:lnTo>
                  <a:lnTo>
                    <a:pt x="4668774" y="0"/>
                  </a:lnTo>
                  <a:lnTo>
                    <a:pt x="4695176" y="5328"/>
                  </a:lnTo>
                  <a:lnTo>
                    <a:pt x="4716732" y="19859"/>
                  </a:lnTo>
                  <a:lnTo>
                    <a:pt x="4731263" y="41415"/>
                  </a:lnTo>
                  <a:lnTo>
                    <a:pt x="4736592" y="67817"/>
                  </a:lnTo>
                  <a:lnTo>
                    <a:pt x="4736592" y="339089"/>
                  </a:lnTo>
                  <a:lnTo>
                    <a:pt x="4731263" y="365492"/>
                  </a:lnTo>
                  <a:lnTo>
                    <a:pt x="4716732" y="387048"/>
                  </a:lnTo>
                  <a:lnTo>
                    <a:pt x="4695176" y="401579"/>
                  </a:lnTo>
                  <a:lnTo>
                    <a:pt x="4668774" y="406907"/>
                  </a:lnTo>
                  <a:lnTo>
                    <a:pt x="67818" y="406907"/>
                  </a:lnTo>
                  <a:lnTo>
                    <a:pt x="41415" y="401579"/>
                  </a:lnTo>
                  <a:lnTo>
                    <a:pt x="19859" y="387048"/>
                  </a:lnTo>
                  <a:lnTo>
                    <a:pt x="5328" y="365492"/>
                  </a:lnTo>
                  <a:lnTo>
                    <a:pt x="0" y="339089"/>
                  </a:lnTo>
                  <a:lnTo>
                    <a:pt x="0" y="67817"/>
                  </a:lnTo>
                  <a:close/>
                </a:path>
              </a:pathLst>
            </a:custGeom>
            <a:ln w="25400">
              <a:solidFill>
                <a:srgbClr val="4F81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8822436" y="292607"/>
              <a:ext cx="1569720" cy="264160"/>
            </a:xfrm>
            <a:custGeom>
              <a:avLst/>
              <a:gdLst/>
              <a:ahLst/>
              <a:cxnLst/>
              <a:rect l="l" t="t" r="r" b="b"/>
              <a:pathLst>
                <a:path w="1569720" h="264159">
                  <a:moveTo>
                    <a:pt x="1525397" y="0"/>
                  </a:moveTo>
                  <a:lnTo>
                    <a:pt x="0" y="0"/>
                  </a:lnTo>
                  <a:lnTo>
                    <a:pt x="0" y="263652"/>
                  </a:lnTo>
                  <a:lnTo>
                    <a:pt x="1525397" y="263652"/>
                  </a:lnTo>
                  <a:lnTo>
                    <a:pt x="1569720" y="131826"/>
                  </a:lnTo>
                  <a:lnTo>
                    <a:pt x="1525397" y="0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2" name="object 52"/>
          <p:cNvSpPr txBox="1"/>
          <p:nvPr/>
        </p:nvSpPr>
        <p:spPr>
          <a:xfrm>
            <a:off x="8918575" y="325373"/>
            <a:ext cx="82169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10" dirty="0">
                <a:solidFill>
                  <a:srgbClr val="FFFFFF"/>
                </a:solidFill>
                <a:latin typeface="Arial"/>
                <a:cs typeface="Arial"/>
              </a:rPr>
              <a:t>Development</a:t>
            </a:r>
            <a:endParaRPr sz="1000">
              <a:latin typeface="Arial"/>
              <a:cs typeface="Arial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7618476" y="292608"/>
            <a:ext cx="1152525" cy="268605"/>
          </a:xfrm>
          <a:custGeom>
            <a:avLst/>
            <a:gdLst/>
            <a:ahLst/>
            <a:cxnLst/>
            <a:rect l="l" t="t" r="r" b="b"/>
            <a:pathLst>
              <a:path w="1152525" h="268605">
                <a:moveTo>
                  <a:pt x="1102741" y="0"/>
                </a:moveTo>
                <a:lnTo>
                  <a:pt x="0" y="0"/>
                </a:lnTo>
                <a:lnTo>
                  <a:pt x="0" y="268224"/>
                </a:lnTo>
                <a:lnTo>
                  <a:pt x="1102741" y="268224"/>
                </a:lnTo>
                <a:lnTo>
                  <a:pt x="1152144" y="134112"/>
                </a:lnTo>
                <a:lnTo>
                  <a:pt x="1102741" y="0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 txBox="1"/>
          <p:nvPr/>
        </p:nvSpPr>
        <p:spPr>
          <a:xfrm>
            <a:off x="7713980" y="327405"/>
            <a:ext cx="49784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dirty="0">
                <a:solidFill>
                  <a:srgbClr val="FFFFFF"/>
                </a:solidFill>
                <a:latin typeface="Arial"/>
                <a:cs typeface="Arial"/>
              </a:rPr>
              <a:t>Sprint</a:t>
            </a:r>
            <a:r>
              <a:rPr sz="1000" b="1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b="1" spc="-50" dirty="0">
                <a:solidFill>
                  <a:srgbClr val="FFFFFF"/>
                </a:solidFill>
                <a:latin typeface="Arial"/>
                <a:cs typeface="Arial"/>
              </a:rPr>
              <a:t>0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55" name="object 55"/>
          <p:cNvGrpSpPr/>
          <p:nvPr/>
        </p:nvGrpSpPr>
        <p:grpSpPr>
          <a:xfrm>
            <a:off x="10418064" y="265175"/>
            <a:ext cx="1083945" cy="381000"/>
            <a:chOff x="10418064" y="265175"/>
            <a:chExt cx="1083945" cy="381000"/>
          </a:xfrm>
        </p:grpSpPr>
        <p:pic>
          <p:nvPicPr>
            <p:cNvPr id="56" name="object 5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418064" y="265175"/>
              <a:ext cx="1083564" cy="370332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448544" y="277355"/>
              <a:ext cx="627875" cy="368820"/>
            </a:xfrm>
            <a:prstGeom prst="rect">
              <a:avLst/>
            </a:prstGeom>
          </p:spPr>
        </p:pic>
        <p:sp>
          <p:nvSpPr>
            <p:cNvPr id="58" name="object 58"/>
            <p:cNvSpPr/>
            <p:nvPr/>
          </p:nvSpPr>
          <p:spPr>
            <a:xfrm>
              <a:off x="10443972" y="291083"/>
              <a:ext cx="981710" cy="268605"/>
            </a:xfrm>
            <a:custGeom>
              <a:avLst/>
              <a:gdLst/>
              <a:ahLst/>
              <a:cxnLst/>
              <a:rect l="l" t="t" r="r" b="b"/>
              <a:pathLst>
                <a:path w="981709" h="268605">
                  <a:moveTo>
                    <a:pt x="932052" y="0"/>
                  </a:moveTo>
                  <a:lnTo>
                    <a:pt x="0" y="0"/>
                  </a:lnTo>
                  <a:lnTo>
                    <a:pt x="0" y="268224"/>
                  </a:lnTo>
                  <a:lnTo>
                    <a:pt x="932052" y="268224"/>
                  </a:lnTo>
                  <a:lnTo>
                    <a:pt x="981455" y="134112"/>
                  </a:lnTo>
                  <a:lnTo>
                    <a:pt x="932052" y="0"/>
                  </a:lnTo>
                  <a:close/>
                </a:path>
              </a:pathLst>
            </a:custGeom>
            <a:solidFill>
              <a:srgbClr val="006F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9" name="object 59"/>
          <p:cNvSpPr txBox="1"/>
          <p:nvPr/>
        </p:nvSpPr>
        <p:spPr>
          <a:xfrm>
            <a:off x="10540745" y="325881"/>
            <a:ext cx="39941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10" dirty="0">
                <a:solidFill>
                  <a:srgbClr val="FFFFFF"/>
                </a:solidFill>
                <a:latin typeface="Arial"/>
                <a:cs typeface="Arial"/>
              </a:rPr>
              <a:t>Indus.</a:t>
            </a:r>
            <a:endParaRPr sz="1000">
              <a:latin typeface="Arial"/>
              <a:cs typeface="Arial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6832092" y="292608"/>
            <a:ext cx="741045" cy="268605"/>
          </a:xfrm>
          <a:custGeom>
            <a:avLst/>
            <a:gdLst/>
            <a:ahLst/>
            <a:cxnLst/>
            <a:rect l="l" t="t" r="r" b="b"/>
            <a:pathLst>
              <a:path w="741045" h="268605">
                <a:moveTo>
                  <a:pt x="691260" y="0"/>
                </a:moveTo>
                <a:lnTo>
                  <a:pt x="0" y="0"/>
                </a:lnTo>
                <a:lnTo>
                  <a:pt x="0" y="268224"/>
                </a:lnTo>
                <a:lnTo>
                  <a:pt x="691260" y="268224"/>
                </a:lnTo>
                <a:lnTo>
                  <a:pt x="740663" y="134112"/>
                </a:lnTo>
                <a:lnTo>
                  <a:pt x="691260" y="0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 txBox="1"/>
          <p:nvPr/>
        </p:nvSpPr>
        <p:spPr>
          <a:xfrm>
            <a:off x="6856856" y="327152"/>
            <a:ext cx="51117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10" dirty="0">
                <a:solidFill>
                  <a:srgbClr val="FFFFFF"/>
                </a:solidFill>
                <a:latin typeface="Arial"/>
                <a:cs typeface="Arial"/>
              </a:rPr>
              <a:t>Ideation</a:t>
            </a:r>
            <a:endParaRPr sz="1000">
              <a:latin typeface="Arial"/>
              <a:cs typeface="Arial"/>
            </a:endParaRPr>
          </a:p>
        </p:txBody>
      </p:sp>
      <p:pic>
        <p:nvPicPr>
          <p:cNvPr id="62" name="object 62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8397992" y="2993135"/>
            <a:ext cx="263669" cy="393191"/>
          </a:xfrm>
          <a:prstGeom prst="rect">
            <a:avLst/>
          </a:prstGeom>
        </p:spPr>
      </p:pic>
      <p:pic>
        <p:nvPicPr>
          <p:cNvPr id="63" name="object 63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8333231" y="4018788"/>
            <a:ext cx="393192" cy="394716"/>
          </a:xfrm>
          <a:prstGeom prst="rect">
            <a:avLst/>
          </a:prstGeom>
        </p:spPr>
      </p:pic>
      <p:pic>
        <p:nvPicPr>
          <p:cNvPr id="64" name="object 64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8334863" y="5044510"/>
            <a:ext cx="370063" cy="357998"/>
          </a:xfrm>
          <a:prstGeom prst="rect">
            <a:avLst/>
          </a:prstGeom>
        </p:spPr>
      </p:pic>
      <p:pic>
        <p:nvPicPr>
          <p:cNvPr id="65" name="object 65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8333231" y="5821679"/>
            <a:ext cx="393192" cy="393191"/>
          </a:xfrm>
          <a:prstGeom prst="rect">
            <a:avLst/>
          </a:prstGeom>
        </p:spPr>
      </p:pic>
      <p:pic>
        <p:nvPicPr>
          <p:cNvPr id="66" name="object 66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8333231" y="1848611"/>
            <a:ext cx="393192" cy="394715"/>
          </a:xfrm>
          <a:prstGeom prst="rect">
            <a:avLst/>
          </a:prstGeom>
        </p:spPr>
      </p:pic>
      <p:sp>
        <p:nvSpPr>
          <p:cNvPr id="67" name="object 6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553845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z="1300" spc="-25" dirty="0">
                <a:solidFill>
                  <a:srgbClr val="00396F"/>
                </a:solidFill>
                <a:latin typeface="Arial MT"/>
                <a:cs typeface="Arial MT"/>
              </a:rPr>
              <a:t>19</a:t>
            </a:fld>
            <a:endParaRPr sz="13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87327" y="6396329"/>
            <a:ext cx="120014" cy="2286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300" spc="-50" dirty="0">
                <a:solidFill>
                  <a:srgbClr val="00396F"/>
                </a:solidFill>
                <a:latin typeface="Arial MT"/>
                <a:cs typeface="Arial MT"/>
              </a:rPr>
              <a:t>5</a:t>
            </a:r>
            <a:endParaRPr sz="1300">
              <a:latin typeface="Arial MT"/>
              <a:cs typeface="Arial MT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609600" y="6181342"/>
            <a:ext cx="7370445" cy="623570"/>
            <a:chOff x="609600" y="6181342"/>
            <a:chExt cx="7370445" cy="623570"/>
          </a:xfrm>
        </p:grpSpPr>
        <p:sp>
          <p:nvSpPr>
            <p:cNvPr id="4" name="object 4"/>
            <p:cNvSpPr/>
            <p:nvPr/>
          </p:nvSpPr>
          <p:spPr>
            <a:xfrm>
              <a:off x="1411033" y="6502165"/>
              <a:ext cx="5868035" cy="0"/>
            </a:xfrm>
            <a:custGeom>
              <a:avLst/>
              <a:gdLst/>
              <a:ahLst/>
              <a:cxnLst/>
              <a:rect l="l" t="t" r="r" b="b"/>
              <a:pathLst>
                <a:path w="5868034">
                  <a:moveTo>
                    <a:pt x="0" y="0"/>
                  </a:moveTo>
                  <a:lnTo>
                    <a:pt x="5867590" y="0"/>
                  </a:lnTo>
                </a:path>
              </a:pathLst>
            </a:custGeom>
            <a:ln w="26327">
              <a:solidFill>
                <a:srgbClr val="00396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9600" y="6181342"/>
              <a:ext cx="946404" cy="62331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315274" y="6352436"/>
              <a:ext cx="664287" cy="299566"/>
            </a:xfrm>
            <a:prstGeom prst="rect">
              <a:avLst/>
            </a:prstGeom>
          </p:spPr>
        </p:pic>
      </p:grpSp>
      <p:grpSp>
        <p:nvGrpSpPr>
          <p:cNvPr id="7" name="object 7"/>
          <p:cNvGrpSpPr/>
          <p:nvPr/>
        </p:nvGrpSpPr>
        <p:grpSpPr>
          <a:xfrm>
            <a:off x="8029956" y="6193534"/>
            <a:ext cx="3312160" cy="599440"/>
            <a:chOff x="8029956" y="6193534"/>
            <a:chExt cx="3312160" cy="599440"/>
          </a:xfrm>
        </p:grpSpPr>
        <p:sp>
          <p:nvSpPr>
            <p:cNvPr id="8" name="object 8"/>
            <p:cNvSpPr/>
            <p:nvPr/>
          </p:nvSpPr>
          <p:spPr>
            <a:xfrm>
              <a:off x="8029956" y="6502165"/>
              <a:ext cx="3057525" cy="0"/>
            </a:xfrm>
            <a:custGeom>
              <a:avLst/>
              <a:gdLst/>
              <a:ahLst/>
              <a:cxnLst/>
              <a:rect l="l" t="t" r="r" b="b"/>
              <a:pathLst>
                <a:path w="3057525">
                  <a:moveTo>
                    <a:pt x="0" y="0"/>
                  </a:moveTo>
                  <a:lnTo>
                    <a:pt x="3056953" y="0"/>
                  </a:lnTo>
                </a:path>
              </a:pathLst>
            </a:custGeom>
            <a:ln w="26327">
              <a:solidFill>
                <a:srgbClr val="00396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289036" y="6193534"/>
              <a:ext cx="1700783" cy="59893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248900" y="6301740"/>
              <a:ext cx="1092707" cy="382523"/>
            </a:xfrm>
            <a:prstGeom prst="rect">
              <a:avLst/>
            </a:prstGeom>
          </p:spPr>
        </p:pic>
      </p:grpSp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018019" y="0"/>
            <a:ext cx="5173980" cy="6071616"/>
          </a:xfrm>
          <a:prstGeom prst="rect">
            <a:avLst/>
          </a:prstGeom>
        </p:spPr>
      </p:pic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627380" y="249682"/>
            <a:ext cx="1441450" cy="422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-10" dirty="0"/>
              <a:t>Summary</a:t>
            </a:r>
            <a:endParaRPr sz="2600"/>
          </a:p>
        </p:txBody>
      </p:sp>
      <p:sp>
        <p:nvSpPr>
          <p:cNvPr id="13" name="object 13"/>
          <p:cNvSpPr txBox="1"/>
          <p:nvPr/>
        </p:nvSpPr>
        <p:spPr>
          <a:xfrm>
            <a:off x="283870" y="1464309"/>
            <a:ext cx="282702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469900" algn="l"/>
              </a:tabLst>
            </a:pPr>
            <a:r>
              <a:rPr sz="2000" spc="-25" dirty="0">
                <a:solidFill>
                  <a:srgbClr val="4F81BC"/>
                </a:solidFill>
                <a:latin typeface="Arial MT"/>
                <a:cs typeface="Arial MT"/>
              </a:rPr>
              <a:t>1.</a:t>
            </a:r>
            <a:r>
              <a:rPr sz="2000" dirty="0">
                <a:solidFill>
                  <a:srgbClr val="4F81BC"/>
                </a:solidFill>
                <a:latin typeface="Arial MT"/>
                <a:cs typeface="Arial MT"/>
              </a:rPr>
              <a:t>	</a:t>
            </a:r>
            <a:r>
              <a:rPr sz="2000" dirty="0">
                <a:latin typeface="Arial MT"/>
                <a:cs typeface="Arial MT"/>
              </a:rPr>
              <a:t>Formation</a:t>
            </a:r>
            <a:r>
              <a:rPr sz="2000" spc="-70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objectives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83870" y="2531491"/>
            <a:ext cx="376999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469900" algn="l"/>
              </a:tabLst>
            </a:pPr>
            <a:r>
              <a:rPr sz="2000" spc="-25" dirty="0">
                <a:solidFill>
                  <a:srgbClr val="4F81BC"/>
                </a:solidFill>
                <a:latin typeface="Arial MT"/>
                <a:cs typeface="Arial MT"/>
              </a:rPr>
              <a:t>3.</a:t>
            </a:r>
            <a:r>
              <a:rPr sz="2000" dirty="0">
                <a:solidFill>
                  <a:srgbClr val="4F81BC"/>
                </a:solidFill>
                <a:latin typeface="Arial MT"/>
                <a:cs typeface="Arial MT"/>
              </a:rPr>
              <a:t>	</a:t>
            </a:r>
            <a:r>
              <a:rPr sz="2000" dirty="0">
                <a:latin typeface="Arial MT"/>
                <a:cs typeface="Arial MT"/>
              </a:rPr>
              <a:t>Dream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team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for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data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projects</a:t>
            </a:r>
            <a:endParaRPr sz="2000">
              <a:latin typeface="Arial MT"/>
              <a:cs typeface="Arial MT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3328708" y="1428764"/>
            <a:ext cx="302895" cy="349250"/>
            <a:chOff x="3328708" y="1428764"/>
            <a:chExt cx="302895" cy="349250"/>
          </a:xfrm>
        </p:grpSpPr>
        <p:sp>
          <p:nvSpPr>
            <p:cNvPr id="16" name="object 16"/>
            <p:cNvSpPr/>
            <p:nvPr/>
          </p:nvSpPr>
          <p:spPr>
            <a:xfrm>
              <a:off x="3328708" y="1428775"/>
              <a:ext cx="302895" cy="349250"/>
            </a:xfrm>
            <a:custGeom>
              <a:avLst/>
              <a:gdLst/>
              <a:ahLst/>
              <a:cxnLst/>
              <a:rect l="l" t="t" r="r" b="b"/>
              <a:pathLst>
                <a:path w="302895" h="349250">
                  <a:moveTo>
                    <a:pt x="70434" y="187477"/>
                  </a:moveTo>
                  <a:lnTo>
                    <a:pt x="66421" y="183476"/>
                  </a:lnTo>
                  <a:lnTo>
                    <a:pt x="56502" y="183476"/>
                  </a:lnTo>
                  <a:lnTo>
                    <a:pt x="52489" y="187477"/>
                  </a:lnTo>
                  <a:lnTo>
                    <a:pt x="52489" y="197370"/>
                  </a:lnTo>
                  <a:lnTo>
                    <a:pt x="56502" y="201383"/>
                  </a:lnTo>
                  <a:lnTo>
                    <a:pt x="66421" y="201383"/>
                  </a:lnTo>
                  <a:lnTo>
                    <a:pt x="70434" y="197370"/>
                  </a:lnTo>
                  <a:lnTo>
                    <a:pt x="70434" y="192430"/>
                  </a:lnTo>
                  <a:lnTo>
                    <a:pt x="70434" y="187477"/>
                  </a:lnTo>
                  <a:close/>
                </a:path>
                <a:path w="302895" h="349250">
                  <a:moveTo>
                    <a:pt x="160172" y="281457"/>
                  </a:moveTo>
                  <a:lnTo>
                    <a:pt x="156146" y="277456"/>
                  </a:lnTo>
                  <a:lnTo>
                    <a:pt x="146240" y="277456"/>
                  </a:lnTo>
                  <a:lnTo>
                    <a:pt x="142227" y="281457"/>
                  </a:lnTo>
                  <a:lnTo>
                    <a:pt x="142227" y="291338"/>
                  </a:lnTo>
                  <a:lnTo>
                    <a:pt x="146240" y="295351"/>
                  </a:lnTo>
                  <a:lnTo>
                    <a:pt x="156146" y="295351"/>
                  </a:lnTo>
                  <a:lnTo>
                    <a:pt x="160172" y="291338"/>
                  </a:lnTo>
                  <a:lnTo>
                    <a:pt x="160172" y="286397"/>
                  </a:lnTo>
                  <a:lnTo>
                    <a:pt x="160172" y="281457"/>
                  </a:lnTo>
                  <a:close/>
                </a:path>
                <a:path w="302895" h="349250">
                  <a:moveTo>
                    <a:pt x="160172" y="102463"/>
                  </a:moveTo>
                  <a:lnTo>
                    <a:pt x="156146" y="98450"/>
                  </a:lnTo>
                  <a:lnTo>
                    <a:pt x="146240" y="98450"/>
                  </a:lnTo>
                  <a:lnTo>
                    <a:pt x="142227" y="102463"/>
                  </a:lnTo>
                  <a:lnTo>
                    <a:pt x="142227" y="112344"/>
                  </a:lnTo>
                  <a:lnTo>
                    <a:pt x="146240" y="116357"/>
                  </a:lnTo>
                  <a:lnTo>
                    <a:pt x="156146" y="116357"/>
                  </a:lnTo>
                  <a:lnTo>
                    <a:pt x="160172" y="112344"/>
                  </a:lnTo>
                  <a:lnTo>
                    <a:pt x="160172" y="107403"/>
                  </a:lnTo>
                  <a:lnTo>
                    <a:pt x="160172" y="102463"/>
                  </a:lnTo>
                  <a:close/>
                </a:path>
                <a:path w="302895" h="349250">
                  <a:moveTo>
                    <a:pt x="201891" y="230466"/>
                  </a:moveTo>
                  <a:lnTo>
                    <a:pt x="160172" y="188849"/>
                  </a:lnTo>
                  <a:lnTo>
                    <a:pt x="160172" y="129781"/>
                  </a:lnTo>
                  <a:lnTo>
                    <a:pt x="142227" y="129781"/>
                  </a:lnTo>
                  <a:lnTo>
                    <a:pt x="142227" y="194665"/>
                  </a:lnTo>
                  <a:lnTo>
                    <a:pt x="143116" y="196900"/>
                  </a:lnTo>
                  <a:lnTo>
                    <a:pt x="189331" y="243001"/>
                  </a:lnTo>
                  <a:lnTo>
                    <a:pt x="201891" y="230466"/>
                  </a:lnTo>
                  <a:close/>
                </a:path>
                <a:path w="302895" h="349250">
                  <a:moveTo>
                    <a:pt x="249897" y="187477"/>
                  </a:moveTo>
                  <a:lnTo>
                    <a:pt x="245884" y="183476"/>
                  </a:lnTo>
                  <a:lnTo>
                    <a:pt x="235966" y="183476"/>
                  </a:lnTo>
                  <a:lnTo>
                    <a:pt x="231952" y="187477"/>
                  </a:lnTo>
                  <a:lnTo>
                    <a:pt x="231952" y="197370"/>
                  </a:lnTo>
                  <a:lnTo>
                    <a:pt x="235966" y="201383"/>
                  </a:lnTo>
                  <a:lnTo>
                    <a:pt x="245884" y="201383"/>
                  </a:lnTo>
                  <a:lnTo>
                    <a:pt x="249897" y="197370"/>
                  </a:lnTo>
                  <a:lnTo>
                    <a:pt x="249897" y="192430"/>
                  </a:lnTo>
                  <a:lnTo>
                    <a:pt x="249897" y="187477"/>
                  </a:lnTo>
                  <a:close/>
                </a:path>
                <a:path w="302895" h="349250">
                  <a:moveTo>
                    <a:pt x="302895" y="178168"/>
                  </a:moveTo>
                  <a:lnTo>
                    <a:pt x="288175" y="129692"/>
                  </a:lnTo>
                  <a:lnTo>
                    <a:pt x="276821" y="114147"/>
                  </a:lnTo>
                  <a:lnTo>
                    <a:pt x="276821" y="196900"/>
                  </a:lnTo>
                  <a:lnTo>
                    <a:pt x="266966" y="245745"/>
                  </a:lnTo>
                  <a:lnTo>
                    <a:pt x="240080" y="285559"/>
                  </a:lnTo>
                  <a:lnTo>
                    <a:pt x="200164" y="312381"/>
                  </a:lnTo>
                  <a:lnTo>
                    <a:pt x="151193" y="322199"/>
                  </a:lnTo>
                  <a:lnTo>
                    <a:pt x="102222" y="312381"/>
                  </a:lnTo>
                  <a:lnTo>
                    <a:pt x="62306" y="285559"/>
                  </a:lnTo>
                  <a:lnTo>
                    <a:pt x="35420" y="245745"/>
                  </a:lnTo>
                  <a:lnTo>
                    <a:pt x="25565" y="196900"/>
                  </a:lnTo>
                  <a:lnTo>
                    <a:pt x="35420" y="148056"/>
                  </a:lnTo>
                  <a:lnTo>
                    <a:pt x="62306" y="108242"/>
                  </a:lnTo>
                  <a:lnTo>
                    <a:pt x="102222" y="81432"/>
                  </a:lnTo>
                  <a:lnTo>
                    <a:pt x="151193" y="71602"/>
                  </a:lnTo>
                  <a:lnTo>
                    <a:pt x="200164" y="81432"/>
                  </a:lnTo>
                  <a:lnTo>
                    <a:pt x="240080" y="108242"/>
                  </a:lnTo>
                  <a:lnTo>
                    <a:pt x="266966" y="148056"/>
                  </a:lnTo>
                  <a:lnTo>
                    <a:pt x="276821" y="196900"/>
                  </a:lnTo>
                  <a:lnTo>
                    <a:pt x="276821" y="114147"/>
                  </a:lnTo>
                  <a:lnTo>
                    <a:pt x="257530" y="87718"/>
                  </a:lnTo>
                  <a:lnTo>
                    <a:pt x="270992" y="74282"/>
                  </a:lnTo>
                  <a:lnTo>
                    <a:pt x="273456" y="71602"/>
                  </a:lnTo>
                  <a:lnTo>
                    <a:pt x="274281" y="70713"/>
                  </a:lnTo>
                  <a:lnTo>
                    <a:pt x="275920" y="68922"/>
                  </a:lnTo>
                  <a:lnTo>
                    <a:pt x="275920" y="60858"/>
                  </a:lnTo>
                  <a:lnTo>
                    <a:pt x="265607" y="50571"/>
                  </a:lnTo>
                  <a:lnTo>
                    <a:pt x="257086" y="50126"/>
                  </a:lnTo>
                  <a:lnTo>
                    <a:pt x="251701" y="55041"/>
                  </a:lnTo>
                  <a:lnTo>
                    <a:pt x="236435" y="70713"/>
                  </a:lnTo>
                  <a:lnTo>
                    <a:pt x="219735" y="60998"/>
                  </a:lnTo>
                  <a:lnTo>
                    <a:pt x="202057" y="53479"/>
                  </a:lnTo>
                  <a:lnTo>
                    <a:pt x="183629" y="48310"/>
                  </a:lnTo>
                  <a:lnTo>
                    <a:pt x="164655" y="45643"/>
                  </a:lnTo>
                  <a:lnTo>
                    <a:pt x="164655" y="26847"/>
                  </a:lnTo>
                  <a:lnTo>
                    <a:pt x="205028" y="26847"/>
                  </a:lnTo>
                  <a:lnTo>
                    <a:pt x="205028" y="0"/>
                  </a:lnTo>
                  <a:lnTo>
                    <a:pt x="97358" y="0"/>
                  </a:lnTo>
                  <a:lnTo>
                    <a:pt x="97358" y="26847"/>
                  </a:lnTo>
                  <a:lnTo>
                    <a:pt x="137731" y="26847"/>
                  </a:lnTo>
                  <a:lnTo>
                    <a:pt x="137731" y="45199"/>
                  </a:lnTo>
                  <a:lnTo>
                    <a:pt x="87376" y="58534"/>
                  </a:lnTo>
                  <a:lnTo>
                    <a:pt x="45478" y="87096"/>
                  </a:lnTo>
                  <a:lnTo>
                    <a:pt x="15265" y="127825"/>
                  </a:lnTo>
                  <a:lnTo>
                    <a:pt x="0" y="177660"/>
                  </a:lnTo>
                  <a:lnTo>
                    <a:pt x="2336" y="228739"/>
                  </a:lnTo>
                  <a:lnTo>
                    <a:pt x="21475" y="276669"/>
                  </a:lnTo>
                  <a:lnTo>
                    <a:pt x="54952" y="314718"/>
                  </a:lnTo>
                  <a:lnTo>
                    <a:pt x="100495" y="340106"/>
                  </a:lnTo>
                  <a:lnTo>
                    <a:pt x="151968" y="348805"/>
                  </a:lnTo>
                  <a:lnTo>
                    <a:pt x="202006" y="340271"/>
                  </a:lnTo>
                  <a:lnTo>
                    <a:pt x="234950" y="322199"/>
                  </a:lnTo>
                  <a:lnTo>
                    <a:pt x="246494" y="315874"/>
                  </a:lnTo>
                  <a:lnTo>
                    <a:pt x="281305" y="276999"/>
                  </a:lnTo>
                  <a:lnTo>
                    <a:pt x="300863" y="228739"/>
                  </a:lnTo>
                  <a:lnTo>
                    <a:pt x="302895" y="178168"/>
                  </a:lnTo>
                  <a:close/>
                </a:path>
              </a:pathLst>
            </a:custGeom>
            <a:solidFill>
              <a:srgbClr val="006F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352800" y="1498092"/>
              <a:ext cx="252984" cy="252984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3374263" y="1524381"/>
            <a:ext cx="212090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25" dirty="0">
                <a:solidFill>
                  <a:srgbClr val="4F81BC"/>
                </a:solidFill>
                <a:latin typeface="Arial MT"/>
                <a:cs typeface="Arial MT"/>
              </a:rPr>
              <a:t>10’</a:t>
            </a:r>
            <a:endParaRPr sz="1100">
              <a:latin typeface="Arial MT"/>
              <a:cs typeface="Arial MT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4238300" y="2542808"/>
            <a:ext cx="302260" cy="349250"/>
            <a:chOff x="4238300" y="2542808"/>
            <a:chExt cx="302260" cy="349250"/>
          </a:xfrm>
        </p:grpSpPr>
        <p:sp>
          <p:nvSpPr>
            <p:cNvPr id="20" name="object 20"/>
            <p:cNvSpPr/>
            <p:nvPr/>
          </p:nvSpPr>
          <p:spPr>
            <a:xfrm>
              <a:off x="4238294" y="2542819"/>
              <a:ext cx="302260" cy="349250"/>
            </a:xfrm>
            <a:custGeom>
              <a:avLst/>
              <a:gdLst/>
              <a:ahLst/>
              <a:cxnLst/>
              <a:rect l="l" t="t" r="r" b="b"/>
              <a:pathLst>
                <a:path w="302260" h="349250">
                  <a:moveTo>
                    <a:pt x="70192" y="187477"/>
                  </a:moveTo>
                  <a:lnTo>
                    <a:pt x="66192" y="183476"/>
                  </a:lnTo>
                  <a:lnTo>
                    <a:pt x="56311" y="183476"/>
                  </a:lnTo>
                  <a:lnTo>
                    <a:pt x="52311" y="187477"/>
                  </a:lnTo>
                  <a:lnTo>
                    <a:pt x="52311" y="197370"/>
                  </a:lnTo>
                  <a:lnTo>
                    <a:pt x="56311" y="201383"/>
                  </a:lnTo>
                  <a:lnTo>
                    <a:pt x="66192" y="201383"/>
                  </a:lnTo>
                  <a:lnTo>
                    <a:pt x="70192" y="197370"/>
                  </a:lnTo>
                  <a:lnTo>
                    <a:pt x="70192" y="192430"/>
                  </a:lnTo>
                  <a:lnTo>
                    <a:pt x="70192" y="187477"/>
                  </a:lnTo>
                  <a:close/>
                </a:path>
                <a:path w="302260" h="349250">
                  <a:moveTo>
                    <a:pt x="159613" y="281457"/>
                  </a:moveTo>
                  <a:lnTo>
                    <a:pt x="155613" y="277456"/>
                  </a:lnTo>
                  <a:lnTo>
                    <a:pt x="145732" y="277456"/>
                  </a:lnTo>
                  <a:lnTo>
                    <a:pt x="141732" y="281457"/>
                  </a:lnTo>
                  <a:lnTo>
                    <a:pt x="141732" y="291338"/>
                  </a:lnTo>
                  <a:lnTo>
                    <a:pt x="145732" y="295351"/>
                  </a:lnTo>
                  <a:lnTo>
                    <a:pt x="155613" y="295351"/>
                  </a:lnTo>
                  <a:lnTo>
                    <a:pt x="159613" y="291338"/>
                  </a:lnTo>
                  <a:lnTo>
                    <a:pt x="159613" y="286397"/>
                  </a:lnTo>
                  <a:lnTo>
                    <a:pt x="159613" y="281457"/>
                  </a:lnTo>
                  <a:close/>
                </a:path>
                <a:path w="302260" h="349250">
                  <a:moveTo>
                    <a:pt x="159613" y="102463"/>
                  </a:moveTo>
                  <a:lnTo>
                    <a:pt x="155613" y="98450"/>
                  </a:lnTo>
                  <a:lnTo>
                    <a:pt x="145732" y="98450"/>
                  </a:lnTo>
                  <a:lnTo>
                    <a:pt x="141732" y="102463"/>
                  </a:lnTo>
                  <a:lnTo>
                    <a:pt x="141732" y="112344"/>
                  </a:lnTo>
                  <a:lnTo>
                    <a:pt x="145732" y="116357"/>
                  </a:lnTo>
                  <a:lnTo>
                    <a:pt x="155613" y="116357"/>
                  </a:lnTo>
                  <a:lnTo>
                    <a:pt x="159613" y="112344"/>
                  </a:lnTo>
                  <a:lnTo>
                    <a:pt x="159613" y="107403"/>
                  </a:lnTo>
                  <a:lnTo>
                    <a:pt x="159613" y="102463"/>
                  </a:lnTo>
                  <a:close/>
                </a:path>
                <a:path w="302260" h="349250">
                  <a:moveTo>
                    <a:pt x="201193" y="230466"/>
                  </a:moveTo>
                  <a:lnTo>
                    <a:pt x="159613" y="188849"/>
                  </a:lnTo>
                  <a:lnTo>
                    <a:pt x="159613" y="129781"/>
                  </a:lnTo>
                  <a:lnTo>
                    <a:pt x="141732" y="129781"/>
                  </a:lnTo>
                  <a:lnTo>
                    <a:pt x="141732" y="194665"/>
                  </a:lnTo>
                  <a:lnTo>
                    <a:pt x="142621" y="196900"/>
                  </a:lnTo>
                  <a:lnTo>
                    <a:pt x="188671" y="243001"/>
                  </a:lnTo>
                  <a:lnTo>
                    <a:pt x="201193" y="230466"/>
                  </a:lnTo>
                  <a:close/>
                </a:path>
                <a:path w="302260" h="349250">
                  <a:moveTo>
                    <a:pt x="249034" y="187477"/>
                  </a:moveTo>
                  <a:lnTo>
                    <a:pt x="245021" y="183476"/>
                  </a:lnTo>
                  <a:lnTo>
                    <a:pt x="235153" y="183476"/>
                  </a:lnTo>
                  <a:lnTo>
                    <a:pt x="231152" y="187477"/>
                  </a:lnTo>
                  <a:lnTo>
                    <a:pt x="231152" y="197370"/>
                  </a:lnTo>
                  <a:lnTo>
                    <a:pt x="235153" y="201383"/>
                  </a:lnTo>
                  <a:lnTo>
                    <a:pt x="245021" y="201383"/>
                  </a:lnTo>
                  <a:lnTo>
                    <a:pt x="249034" y="197370"/>
                  </a:lnTo>
                  <a:lnTo>
                    <a:pt x="249034" y="192430"/>
                  </a:lnTo>
                  <a:lnTo>
                    <a:pt x="249034" y="187477"/>
                  </a:lnTo>
                  <a:close/>
                </a:path>
                <a:path w="302260" h="349250">
                  <a:moveTo>
                    <a:pt x="301840" y="178168"/>
                  </a:moveTo>
                  <a:lnTo>
                    <a:pt x="287172" y="129692"/>
                  </a:lnTo>
                  <a:lnTo>
                    <a:pt x="275856" y="114147"/>
                  </a:lnTo>
                  <a:lnTo>
                    <a:pt x="275856" y="196900"/>
                  </a:lnTo>
                  <a:lnTo>
                    <a:pt x="266039" y="245745"/>
                  </a:lnTo>
                  <a:lnTo>
                    <a:pt x="239255" y="285559"/>
                  </a:lnTo>
                  <a:lnTo>
                    <a:pt x="199466" y="312381"/>
                  </a:lnTo>
                  <a:lnTo>
                    <a:pt x="150672" y="322199"/>
                  </a:lnTo>
                  <a:lnTo>
                    <a:pt x="101879" y="312381"/>
                  </a:lnTo>
                  <a:lnTo>
                    <a:pt x="62090" y="285559"/>
                  </a:lnTo>
                  <a:lnTo>
                    <a:pt x="35293" y="245745"/>
                  </a:lnTo>
                  <a:lnTo>
                    <a:pt x="25488" y="196900"/>
                  </a:lnTo>
                  <a:lnTo>
                    <a:pt x="35293" y="148056"/>
                  </a:lnTo>
                  <a:lnTo>
                    <a:pt x="62090" y="108242"/>
                  </a:lnTo>
                  <a:lnTo>
                    <a:pt x="101879" y="81432"/>
                  </a:lnTo>
                  <a:lnTo>
                    <a:pt x="150672" y="71602"/>
                  </a:lnTo>
                  <a:lnTo>
                    <a:pt x="199466" y="81432"/>
                  </a:lnTo>
                  <a:lnTo>
                    <a:pt x="239255" y="108242"/>
                  </a:lnTo>
                  <a:lnTo>
                    <a:pt x="266039" y="148056"/>
                  </a:lnTo>
                  <a:lnTo>
                    <a:pt x="275856" y="196900"/>
                  </a:lnTo>
                  <a:lnTo>
                    <a:pt x="275856" y="114147"/>
                  </a:lnTo>
                  <a:lnTo>
                    <a:pt x="256628" y="87718"/>
                  </a:lnTo>
                  <a:lnTo>
                    <a:pt x="270040" y="74282"/>
                  </a:lnTo>
                  <a:lnTo>
                    <a:pt x="272503" y="71602"/>
                  </a:lnTo>
                  <a:lnTo>
                    <a:pt x="273329" y="70713"/>
                  </a:lnTo>
                  <a:lnTo>
                    <a:pt x="274967" y="68922"/>
                  </a:lnTo>
                  <a:lnTo>
                    <a:pt x="274967" y="60858"/>
                  </a:lnTo>
                  <a:lnTo>
                    <a:pt x="264680" y="50571"/>
                  </a:lnTo>
                  <a:lnTo>
                    <a:pt x="256184" y="50126"/>
                  </a:lnTo>
                  <a:lnTo>
                    <a:pt x="250825" y="55041"/>
                  </a:lnTo>
                  <a:lnTo>
                    <a:pt x="235623" y="70713"/>
                  </a:lnTo>
                  <a:lnTo>
                    <a:pt x="218973" y="60998"/>
                  </a:lnTo>
                  <a:lnTo>
                    <a:pt x="201358" y="53479"/>
                  </a:lnTo>
                  <a:lnTo>
                    <a:pt x="182994" y="48310"/>
                  </a:lnTo>
                  <a:lnTo>
                    <a:pt x="164084" y="45643"/>
                  </a:lnTo>
                  <a:lnTo>
                    <a:pt x="164084" y="26847"/>
                  </a:lnTo>
                  <a:lnTo>
                    <a:pt x="204317" y="26847"/>
                  </a:lnTo>
                  <a:lnTo>
                    <a:pt x="204317" y="0"/>
                  </a:lnTo>
                  <a:lnTo>
                    <a:pt x="97015" y="0"/>
                  </a:lnTo>
                  <a:lnTo>
                    <a:pt x="97015" y="26847"/>
                  </a:lnTo>
                  <a:lnTo>
                    <a:pt x="137261" y="26847"/>
                  </a:lnTo>
                  <a:lnTo>
                    <a:pt x="137261" y="45199"/>
                  </a:lnTo>
                  <a:lnTo>
                    <a:pt x="87083" y="58534"/>
                  </a:lnTo>
                  <a:lnTo>
                    <a:pt x="45326" y="87096"/>
                  </a:lnTo>
                  <a:lnTo>
                    <a:pt x="15227" y="127825"/>
                  </a:lnTo>
                  <a:lnTo>
                    <a:pt x="0" y="177660"/>
                  </a:lnTo>
                  <a:lnTo>
                    <a:pt x="2336" y="228739"/>
                  </a:lnTo>
                  <a:lnTo>
                    <a:pt x="21399" y="276669"/>
                  </a:lnTo>
                  <a:lnTo>
                    <a:pt x="54762" y="314718"/>
                  </a:lnTo>
                  <a:lnTo>
                    <a:pt x="100152" y="340106"/>
                  </a:lnTo>
                  <a:lnTo>
                    <a:pt x="151434" y="348805"/>
                  </a:lnTo>
                  <a:lnTo>
                    <a:pt x="201307" y="340271"/>
                  </a:lnTo>
                  <a:lnTo>
                    <a:pt x="234137" y="322199"/>
                  </a:lnTo>
                  <a:lnTo>
                    <a:pt x="245630" y="315874"/>
                  </a:lnTo>
                  <a:lnTo>
                    <a:pt x="280327" y="276999"/>
                  </a:lnTo>
                  <a:lnTo>
                    <a:pt x="299821" y="228739"/>
                  </a:lnTo>
                  <a:lnTo>
                    <a:pt x="301840" y="178168"/>
                  </a:lnTo>
                  <a:close/>
                </a:path>
              </a:pathLst>
            </a:custGeom>
            <a:solidFill>
              <a:srgbClr val="006F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4262627" y="2612136"/>
              <a:ext cx="253365" cy="254635"/>
            </a:xfrm>
            <a:custGeom>
              <a:avLst/>
              <a:gdLst/>
              <a:ahLst/>
              <a:cxnLst/>
              <a:rect l="l" t="t" r="r" b="b"/>
              <a:pathLst>
                <a:path w="253364" h="254635">
                  <a:moveTo>
                    <a:pt x="126492" y="0"/>
                  </a:moveTo>
                  <a:lnTo>
                    <a:pt x="77259" y="10007"/>
                  </a:lnTo>
                  <a:lnTo>
                    <a:pt x="37052" y="37290"/>
                  </a:lnTo>
                  <a:lnTo>
                    <a:pt x="9941" y="77741"/>
                  </a:lnTo>
                  <a:lnTo>
                    <a:pt x="0" y="127253"/>
                  </a:lnTo>
                  <a:lnTo>
                    <a:pt x="9941" y="176766"/>
                  </a:lnTo>
                  <a:lnTo>
                    <a:pt x="37052" y="217217"/>
                  </a:lnTo>
                  <a:lnTo>
                    <a:pt x="77259" y="244500"/>
                  </a:lnTo>
                  <a:lnTo>
                    <a:pt x="126492" y="254508"/>
                  </a:lnTo>
                  <a:lnTo>
                    <a:pt x="175724" y="244500"/>
                  </a:lnTo>
                  <a:lnTo>
                    <a:pt x="215931" y="217217"/>
                  </a:lnTo>
                  <a:lnTo>
                    <a:pt x="243042" y="176766"/>
                  </a:lnTo>
                  <a:lnTo>
                    <a:pt x="252984" y="127253"/>
                  </a:lnTo>
                  <a:lnTo>
                    <a:pt x="243042" y="77741"/>
                  </a:lnTo>
                  <a:lnTo>
                    <a:pt x="215931" y="37290"/>
                  </a:lnTo>
                  <a:lnTo>
                    <a:pt x="175724" y="10007"/>
                  </a:lnTo>
                  <a:lnTo>
                    <a:pt x="12649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4283709" y="2639060"/>
            <a:ext cx="212090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25" dirty="0">
                <a:solidFill>
                  <a:srgbClr val="4F81BC"/>
                </a:solidFill>
                <a:latin typeface="Arial MT"/>
                <a:cs typeface="Arial MT"/>
              </a:rPr>
              <a:t>30’</a:t>
            </a:r>
            <a:endParaRPr sz="1100">
              <a:latin typeface="Arial MT"/>
              <a:cs typeface="Arial MT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4365028" y="2020076"/>
            <a:ext cx="302895" cy="349250"/>
            <a:chOff x="4365028" y="2020076"/>
            <a:chExt cx="302895" cy="349250"/>
          </a:xfrm>
        </p:grpSpPr>
        <p:sp>
          <p:nvSpPr>
            <p:cNvPr id="24" name="object 24"/>
            <p:cNvSpPr/>
            <p:nvPr/>
          </p:nvSpPr>
          <p:spPr>
            <a:xfrm>
              <a:off x="4365028" y="2020087"/>
              <a:ext cx="302895" cy="349250"/>
            </a:xfrm>
            <a:custGeom>
              <a:avLst/>
              <a:gdLst/>
              <a:ahLst/>
              <a:cxnLst/>
              <a:rect l="l" t="t" r="r" b="b"/>
              <a:pathLst>
                <a:path w="302895" h="349250">
                  <a:moveTo>
                    <a:pt x="70434" y="187477"/>
                  </a:moveTo>
                  <a:lnTo>
                    <a:pt x="66421" y="183476"/>
                  </a:lnTo>
                  <a:lnTo>
                    <a:pt x="56502" y="183476"/>
                  </a:lnTo>
                  <a:lnTo>
                    <a:pt x="52489" y="187477"/>
                  </a:lnTo>
                  <a:lnTo>
                    <a:pt x="52489" y="197370"/>
                  </a:lnTo>
                  <a:lnTo>
                    <a:pt x="56502" y="201383"/>
                  </a:lnTo>
                  <a:lnTo>
                    <a:pt x="66421" y="201383"/>
                  </a:lnTo>
                  <a:lnTo>
                    <a:pt x="70434" y="197370"/>
                  </a:lnTo>
                  <a:lnTo>
                    <a:pt x="70434" y="192430"/>
                  </a:lnTo>
                  <a:lnTo>
                    <a:pt x="70434" y="187477"/>
                  </a:lnTo>
                  <a:close/>
                </a:path>
                <a:path w="302895" h="349250">
                  <a:moveTo>
                    <a:pt x="160172" y="281457"/>
                  </a:moveTo>
                  <a:lnTo>
                    <a:pt x="156146" y="277456"/>
                  </a:lnTo>
                  <a:lnTo>
                    <a:pt x="146240" y="277456"/>
                  </a:lnTo>
                  <a:lnTo>
                    <a:pt x="142227" y="281457"/>
                  </a:lnTo>
                  <a:lnTo>
                    <a:pt x="142227" y="291338"/>
                  </a:lnTo>
                  <a:lnTo>
                    <a:pt x="146240" y="295351"/>
                  </a:lnTo>
                  <a:lnTo>
                    <a:pt x="156146" y="295351"/>
                  </a:lnTo>
                  <a:lnTo>
                    <a:pt x="160172" y="291338"/>
                  </a:lnTo>
                  <a:lnTo>
                    <a:pt x="160172" y="286397"/>
                  </a:lnTo>
                  <a:lnTo>
                    <a:pt x="160172" y="281457"/>
                  </a:lnTo>
                  <a:close/>
                </a:path>
                <a:path w="302895" h="349250">
                  <a:moveTo>
                    <a:pt x="160172" y="102463"/>
                  </a:moveTo>
                  <a:lnTo>
                    <a:pt x="156146" y="98450"/>
                  </a:lnTo>
                  <a:lnTo>
                    <a:pt x="146240" y="98450"/>
                  </a:lnTo>
                  <a:lnTo>
                    <a:pt x="142227" y="102463"/>
                  </a:lnTo>
                  <a:lnTo>
                    <a:pt x="142227" y="112344"/>
                  </a:lnTo>
                  <a:lnTo>
                    <a:pt x="146240" y="116357"/>
                  </a:lnTo>
                  <a:lnTo>
                    <a:pt x="156146" y="116357"/>
                  </a:lnTo>
                  <a:lnTo>
                    <a:pt x="160172" y="112344"/>
                  </a:lnTo>
                  <a:lnTo>
                    <a:pt x="160172" y="107403"/>
                  </a:lnTo>
                  <a:lnTo>
                    <a:pt x="160172" y="102463"/>
                  </a:lnTo>
                  <a:close/>
                </a:path>
                <a:path w="302895" h="349250">
                  <a:moveTo>
                    <a:pt x="201891" y="230466"/>
                  </a:moveTo>
                  <a:lnTo>
                    <a:pt x="160172" y="188849"/>
                  </a:lnTo>
                  <a:lnTo>
                    <a:pt x="160172" y="129781"/>
                  </a:lnTo>
                  <a:lnTo>
                    <a:pt x="142227" y="129781"/>
                  </a:lnTo>
                  <a:lnTo>
                    <a:pt x="142227" y="194665"/>
                  </a:lnTo>
                  <a:lnTo>
                    <a:pt x="143116" y="196900"/>
                  </a:lnTo>
                  <a:lnTo>
                    <a:pt x="189331" y="243001"/>
                  </a:lnTo>
                  <a:lnTo>
                    <a:pt x="201891" y="230466"/>
                  </a:lnTo>
                  <a:close/>
                </a:path>
                <a:path w="302895" h="349250">
                  <a:moveTo>
                    <a:pt x="249897" y="187477"/>
                  </a:moveTo>
                  <a:lnTo>
                    <a:pt x="245884" y="183476"/>
                  </a:lnTo>
                  <a:lnTo>
                    <a:pt x="235966" y="183476"/>
                  </a:lnTo>
                  <a:lnTo>
                    <a:pt x="231952" y="187477"/>
                  </a:lnTo>
                  <a:lnTo>
                    <a:pt x="231952" y="197370"/>
                  </a:lnTo>
                  <a:lnTo>
                    <a:pt x="235966" y="201383"/>
                  </a:lnTo>
                  <a:lnTo>
                    <a:pt x="245884" y="201383"/>
                  </a:lnTo>
                  <a:lnTo>
                    <a:pt x="249897" y="197370"/>
                  </a:lnTo>
                  <a:lnTo>
                    <a:pt x="249897" y="192430"/>
                  </a:lnTo>
                  <a:lnTo>
                    <a:pt x="249897" y="187477"/>
                  </a:lnTo>
                  <a:close/>
                </a:path>
                <a:path w="302895" h="349250">
                  <a:moveTo>
                    <a:pt x="302895" y="178168"/>
                  </a:moveTo>
                  <a:lnTo>
                    <a:pt x="288175" y="129692"/>
                  </a:lnTo>
                  <a:lnTo>
                    <a:pt x="276821" y="114147"/>
                  </a:lnTo>
                  <a:lnTo>
                    <a:pt x="276821" y="196900"/>
                  </a:lnTo>
                  <a:lnTo>
                    <a:pt x="266966" y="245745"/>
                  </a:lnTo>
                  <a:lnTo>
                    <a:pt x="240080" y="285559"/>
                  </a:lnTo>
                  <a:lnTo>
                    <a:pt x="200164" y="312381"/>
                  </a:lnTo>
                  <a:lnTo>
                    <a:pt x="151193" y="322199"/>
                  </a:lnTo>
                  <a:lnTo>
                    <a:pt x="102222" y="312381"/>
                  </a:lnTo>
                  <a:lnTo>
                    <a:pt x="62306" y="285559"/>
                  </a:lnTo>
                  <a:lnTo>
                    <a:pt x="35420" y="245745"/>
                  </a:lnTo>
                  <a:lnTo>
                    <a:pt x="25565" y="196900"/>
                  </a:lnTo>
                  <a:lnTo>
                    <a:pt x="35420" y="148056"/>
                  </a:lnTo>
                  <a:lnTo>
                    <a:pt x="62306" y="108242"/>
                  </a:lnTo>
                  <a:lnTo>
                    <a:pt x="102222" y="81432"/>
                  </a:lnTo>
                  <a:lnTo>
                    <a:pt x="151193" y="71602"/>
                  </a:lnTo>
                  <a:lnTo>
                    <a:pt x="200164" y="81432"/>
                  </a:lnTo>
                  <a:lnTo>
                    <a:pt x="240080" y="108242"/>
                  </a:lnTo>
                  <a:lnTo>
                    <a:pt x="266966" y="148056"/>
                  </a:lnTo>
                  <a:lnTo>
                    <a:pt x="276821" y="196900"/>
                  </a:lnTo>
                  <a:lnTo>
                    <a:pt x="276821" y="114147"/>
                  </a:lnTo>
                  <a:lnTo>
                    <a:pt x="257530" y="87718"/>
                  </a:lnTo>
                  <a:lnTo>
                    <a:pt x="270992" y="74282"/>
                  </a:lnTo>
                  <a:lnTo>
                    <a:pt x="273456" y="71602"/>
                  </a:lnTo>
                  <a:lnTo>
                    <a:pt x="274281" y="70713"/>
                  </a:lnTo>
                  <a:lnTo>
                    <a:pt x="275920" y="68922"/>
                  </a:lnTo>
                  <a:lnTo>
                    <a:pt x="275920" y="60858"/>
                  </a:lnTo>
                  <a:lnTo>
                    <a:pt x="265607" y="50571"/>
                  </a:lnTo>
                  <a:lnTo>
                    <a:pt x="257086" y="50126"/>
                  </a:lnTo>
                  <a:lnTo>
                    <a:pt x="251701" y="55041"/>
                  </a:lnTo>
                  <a:lnTo>
                    <a:pt x="236435" y="70713"/>
                  </a:lnTo>
                  <a:lnTo>
                    <a:pt x="219735" y="60998"/>
                  </a:lnTo>
                  <a:lnTo>
                    <a:pt x="202057" y="53479"/>
                  </a:lnTo>
                  <a:lnTo>
                    <a:pt x="183629" y="48310"/>
                  </a:lnTo>
                  <a:lnTo>
                    <a:pt x="164655" y="45643"/>
                  </a:lnTo>
                  <a:lnTo>
                    <a:pt x="164655" y="26847"/>
                  </a:lnTo>
                  <a:lnTo>
                    <a:pt x="205028" y="26847"/>
                  </a:lnTo>
                  <a:lnTo>
                    <a:pt x="205028" y="0"/>
                  </a:lnTo>
                  <a:lnTo>
                    <a:pt x="97358" y="0"/>
                  </a:lnTo>
                  <a:lnTo>
                    <a:pt x="97358" y="26847"/>
                  </a:lnTo>
                  <a:lnTo>
                    <a:pt x="137731" y="26847"/>
                  </a:lnTo>
                  <a:lnTo>
                    <a:pt x="137731" y="45199"/>
                  </a:lnTo>
                  <a:lnTo>
                    <a:pt x="87376" y="58534"/>
                  </a:lnTo>
                  <a:lnTo>
                    <a:pt x="45478" y="87096"/>
                  </a:lnTo>
                  <a:lnTo>
                    <a:pt x="15265" y="127825"/>
                  </a:lnTo>
                  <a:lnTo>
                    <a:pt x="0" y="177660"/>
                  </a:lnTo>
                  <a:lnTo>
                    <a:pt x="2336" y="228739"/>
                  </a:lnTo>
                  <a:lnTo>
                    <a:pt x="21475" y="276669"/>
                  </a:lnTo>
                  <a:lnTo>
                    <a:pt x="54952" y="314718"/>
                  </a:lnTo>
                  <a:lnTo>
                    <a:pt x="100495" y="340106"/>
                  </a:lnTo>
                  <a:lnTo>
                    <a:pt x="151968" y="348805"/>
                  </a:lnTo>
                  <a:lnTo>
                    <a:pt x="202006" y="340271"/>
                  </a:lnTo>
                  <a:lnTo>
                    <a:pt x="234950" y="322199"/>
                  </a:lnTo>
                  <a:lnTo>
                    <a:pt x="246494" y="315874"/>
                  </a:lnTo>
                  <a:lnTo>
                    <a:pt x="281305" y="276999"/>
                  </a:lnTo>
                  <a:lnTo>
                    <a:pt x="300863" y="228739"/>
                  </a:lnTo>
                  <a:lnTo>
                    <a:pt x="302895" y="178168"/>
                  </a:lnTo>
                  <a:close/>
                </a:path>
              </a:pathLst>
            </a:custGeom>
            <a:solidFill>
              <a:srgbClr val="006F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4389119" y="2089403"/>
              <a:ext cx="253365" cy="254635"/>
            </a:xfrm>
            <a:custGeom>
              <a:avLst/>
              <a:gdLst/>
              <a:ahLst/>
              <a:cxnLst/>
              <a:rect l="l" t="t" r="r" b="b"/>
              <a:pathLst>
                <a:path w="253364" h="254635">
                  <a:moveTo>
                    <a:pt x="126491" y="0"/>
                  </a:moveTo>
                  <a:lnTo>
                    <a:pt x="77259" y="10007"/>
                  </a:lnTo>
                  <a:lnTo>
                    <a:pt x="37052" y="37290"/>
                  </a:lnTo>
                  <a:lnTo>
                    <a:pt x="9941" y="77741"/>
                  </a:lnTo>
                  <a:lnTo>
                    <a:pt x="0" y="127254"/>
                  </a:lnTo>
                  <a:lnTo>
                    <a:pt x="9941" y="176766"/>
                  </a:lnTo>
                  <a:lnTo>
                    <a:pt x="37052" y="217217"/>
                  </a:lnTo>
                  <a:lnTo>
                    <a:pt x="77259" y="244500"/>
                  </a:lnTo>
                  <a:lnTo>
                    <a:pt x="126491" y="254508"/>
                  </a:lnTo>
                  <a:lnTo>
                    <a:pt x="175724" y="244500"/>
                  </a:lnTo>
                  <a:lnTo>
                    <a:pt x="215931" y="217217"/>
                  </a:lnTo>
                  <a:lnTo>
                    <a:pt x="243042" y="176766"/>
                  </a:lnTo>
                  <a:lnTo>
                    <a:pt x="252983" y="127254"/>
                  </a:lnTo>
                  <a:lnTo>
                    <a:pt x="243042" y="77741"/>
                  </a:lnTo>
                  <a:lnTo>
                    <a:pt x="215931" y="37290"/>
                  </a:lnTo>
                  <a:lnTo>
                    <a:pt x="175724" y="10007"/>
                  </a:lnTo>
                  <a:lnTo>
                    <a:pt x="12649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283870" y="2001774"/>
            <a:ext cx="433895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469900" algn="l"/>
                <a:tab pos="4138929" algn="l"/>
              </a:tabLst>
            </a:pPr>
            <a:r>
              <a:rPr sz="3000" spc="-37" baseline="1388" dirty="0">
                <a:solidFill>
                  <a:srgbClr val="4F81BC"/>
                </a:solidFill>
                <a:latin typeface="Arial MT"/>
                <a:cs typeface="Arial MT"/>
              </a:rPr>
              <a:t>2.</a:t>
            </a:r>
            <a:r>
              <a:rPr sz="3000" baseline="1388" dirty="0">
                <a:solidFill>
                  <a:srgbClr val="4F81BC"/>
                </a:solidFill>
                <a:latin typeface="Arial MT"/>
                <a:cs typeface="Arial MT"/>
              </a:rPr>
              <a:t>	</a:t>
            </a:r>
            <a:r>
              <a:rPr sz="3000" baseline="1388" dirty="0">
                <a:latin typeface="Arial MT"/>
                <a:cs typeface="Arial MT"/>
              </a:rPr>
              <a:t>How</a:t>
            </a:r>
            <a:r>
              <a:rPr sz="3000" spc="-37" baseline="1388" dirty="0">
                <a:latin typeface="Arial MT"/>
                <a:cs typeface="Arial MT"/>
              </a:rPr>
              <a:t> </a:t>
            </a:r>
            <a:r>
              <a:rPr sz="3000" baseline="1388" dirty="0">
                <a:latin typeface="Arial MT"/>
                <a:cs typeface="Arial MT"/>
              </a:rPr>
              <a:t>does</a:t>
            </a:r>
            <a:r>
              <a:rPr sz="3000" spc="-44" baseline="1388" dirty="0">
                <a:latin typeface="Arial MT"/>
                <a:cs typeface="Arial MT"/>
              </a:rPr>
              <a:t> </a:t>
            </a:r>
            <a:r>
              <a:rPr sz="3000" baseline="1388" dirty="0">
                <a:latin typeface="Arial MT"/>
                <a:cs typeface="Arial MT"/>
              </a:rPr>
              <a:t>a</a:t>
            </a:r>
            <a:r>
              <a:rPr sz="3000" spc="-22" baseline="1388" dirty="0">
                <a:latin typeface="Arial MT"/>
                <a:cs typeface="Arial MT"/>
              </a:rPr>
              <a:t> </a:t>
            </a:r>
            <a:r>
              <a:rPr sz="3000" baseline="1388" dirty="0">
                <a:latin typeface="Arial MT"/>
                <a:cs typeface="Arial MT"/>
              </a:rPr>
              <a:t>data</a:t>
            </a:r>
            <a:r>
              <a:rPr sz="3000" spc="-37" baseline="1388" dirty="0">
                <a:latin typeface="Arial MT"/>
                <a:cs typeface="Arial MT"/>
              </a:rPr>
              <a:t> </a:t>
            </a:r>
            <a:r>
              <a:rPr sz="3000" baseline="1388" dirty="0">
                <a:latin typeface="Arial MT"/>
                <a:cs typeface="Arial MT"/>
              </a:rPr>
              <a:t>project</a:t>
            </a:r>
            <a:r>
              <a:rPr sz="3000" spc="-67" baseline="1388" dirty="0">
                <a:latin typeface="Arial MT"/>
                <a:cs typeface="Arial MT"/>
              </a:rPr>
              <a:t> </a:t>
            </a:r>
            <a:r>
              <a:rPr sz="3000" spc="-15" baseline="1388" dirty="0">
                <a:latin typeface="Arial MT"/>
                <a:cs typeface="Arial MT"/>
              </a:rPr>
              <a:t>work?</a:t>
            </a:r>
            <a:r>
              <a:rPr sz="3000" baseline="1388" dirty="0">
                <a:latin typeface="Arial MT"/>
                <a:cs typeface="Arial MT"/>
              </a:rPr>
              <a:t>	</a:t>
            </a:r>
            <a:r>
              <a:rPr sz="1100" spc="-25" dirty="0">
                <a:solidFill>
                  <a:srgbClr val="4F81BC"/>
                </a:solidFill>
                <a:latin typeface="Arial MT"/>
                <a:cs typeface="Arial MT"/>
              </a:rPr>
              <a:t>50’</a:t>
            </a:r>
            <a:endParaRPr sz="1100">
              <a:latin typeface="Arial MT"/>
              <a:cs typeface="Arial MT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1836712" y="3082304"/>
            <a:ext cx="302895" cy="349250"/>
            <a:chOff x="1836712" y="3082304"/>
            <a:chExt cx="302895" cy="349250"/>
          </a:xfrm>
        </p:grpSpPr>
        <p:sp>
          <p:nvSpPr>
            <p:cNvPr id="28" name="object 28"/>
            <p:cNvSpPr/>
            <p:nvPr/>
          </p:nvSpPr>
          <p:spPr>
            <a:xfrm>
              <a:off x="1836712" y="3082315"/>
              <a:ext cx="302895" cy="349250"/>
            </a:xfrm>
            <a:custGeom>
              <a:avLst/>
              <a:gdLst/>
              <a:ahLst/>
              <a:cxnLst/>
              <a:rect l="l" t="t" r="r" b="b"/>
              <a:pathLst>
                <a:path w="302894" h="349250">
                  <a:moveTo>
                    <a:pt x="70434" y="187477"/>
                  </a:moveTo>
                  <a:lnTo>
                    <a:pt x="66421" y="183476"/>
                  </a:lnTo>
                  <a:lnTo>
                    <a:pt x="56502" y="183476"/>
                  </a:lnTo>
                  <a:lnTo>
                    <a:pt x="52489" y="187477"/>
                  </a:lnTo>
                  <a:lnTo>
                    <a:pt x="52489" y="197370"/>
                  </a:lnTo>
                  <a:lnTo>
                    <a:pt x="56502" y="201383"/>
                  </a:lnTo>
                  <a:lnTo>
                    <a:pt x="66421" y="201383"/>
                  </a:lnTo>
                  <a:lnTo>
                    <a:pt x="70434" y="197370"/>
                  </a:lnTo>
                  <a:lnTo>
                    <a:pt x="70434" y="192430"/>
                  </a:lnTo>
                  <a:lnTo>
                    <a:pt x="70434" y="187477"/>
                  </a:lnTo>
                  <a:close/>
                </a:path>
                <a:path w="302894" h="349250">
                  <a:moveTo>
                    <a:pt x="160172" y="281457"/>
                  </a:moveTo>
                  <a:lnTo>
                    <a:pt x="156146" y="277456"/>
                  </a:lnTo>
                  <a:lnTo>
                    <a:pt x="146240" y="277456"/>
                  </a:lnTo>
                  <a:lnTo>
                    <a:pt x="142227" y="281457"/>
                  </a:lnTo>
                  <a:lnTo>
                    <a:pt x="142227" y="291338"/>
                  </a:lnTo>
                  <a:lnTo>
                    <a:pt x="146240" y="295351"/>
                  </a:lnTo>
                  <a:lnTo>
                    <a:pt x="156146" y="295351"/>
                  </a:lnTo>
                  <a:lnTo>
                    <a:pt x="160172" y="291338"/>
                  </a:lnTo>
                  <a:lnTo>
                    <a:pt x="160172" y="286397"/>
                  </a:lnTo>
                  <a:lnTo>
                    <a:pt x="160172" y="281457"/>
                  </a:lnTo>
                  <a:close/>
                </a:path>
                <a:path w="302894" h="349250">
                  <a:moveTo>
                    <a:pt x="160172" y="102463"/>
                  </a:moveTo>
                  <a:lnTo>
                    <a:pt x="156146" y="98450"/>
                  </a:lnTo>
                  <a:lnTo>
                    <a:pt x="146240" y="98450"/>
                  </a:lnTo>
                  <a:lnTo>
                    <a:pt x="142227" y="102463"/>
                  </a:lnTo>
                  <a:lnTo>
                    <a:pt x="142227" y="112344"/>
                  </a:lnTo>
                  <a:lnTo>
                    <a:pt x="146240" y="116357"/>
                  </a:lnTo>
                  <a:lnTo>
                    <a:pt x="156146" y="116357"/>
                  </a:lnTo>
                  <a:lnTo>
                    <a:pt x="160172" y="112344"/>
                  </a:lnTo>
                  <a:lnTo>
                    <a:pt x="160172" y="107403"/>
                  </a:lnTo>
                  <a:lnTo>
                    <a:pt x="160172" y="102463"/>
                  </a:lnTo>
                  <a:close/>
                </a:path>
                <a:path w="302894" h="349250">
                  <a:moveTo>
                    <a:pt x="201891" y="230466"/>
                  </a:moveTo>
                  <a:lnTo>
                    <a:pt x="160172" y="188849"/>
                  </a:lnTo>
                  <a:lnTo>
                    <a:pt x="160172" y="129781"/>
                  </a:lnTo>
                  <a:lnTo>
                    <a:pt x="142227" y="129781"/>
                  </a:lnTo>
                  <a:lnTo>
                    <a:pt x="142227" y="194665"/>
                  </a:lnTo>
                  <a:lnTo>
                    <a:pt x="143116" y="196900"/>
                  </a:lnTo>
                  <a:lnTo>
                    <a:pt x="189331" y="243001"/>
                  </a:lnTo>
                  <a:lnTo>
                    <a:pt x="201891" y="230466"/>
                  </a:lnTo>
                  <a:close/>
                </a:path>
                <a:path w="302894" h="349250">
                  <a:moveTo>
                    <a:pt x="249897" y="187477"/>
                  </a:moveTo>
                  <a:lnTo>
                    <a:pt x="245884" y="183476"/>
                  </a:lnTo>
                  <a:lnTo>
                    <a:pt x="235966" y="183476"/>
                  </a:lnTo>
                  <a:lnTo>
                    <a:pt x="231952" y="187477"/>
                  </a:lnTo>
                  <a:lnTo>
                    <a:pt x="231952" y="197370"/>
                  </a:lnTo>
                  <a:lnTo>
                    <a:pt x="235966" y="201383"/>
                  </a:lnTo>
                  <a:lnTo>
                    <a:pt x="245884" y="201383"/>
                  </a:lnTo>
                  <a:lnTo>
                    <a:pt x="249897" y="197370"/>
                  </a:lnTo>
                  <a:lnTo>
                    <a:pt x="249897" y="192430"/>
                  </a:lnTo>
                  <a:lnTo>
                    <a:pt x="249897" y="187477"/>
                  </a:lnTo>
                  <a:close/>
                </a:path>
                <a:path w="302894" h="349250">
                  <a:moveTo>
                    <a:pt x="302895" y="178168"/>
                  </a:moveTo>
                  <a:lnTo>
                    <a:pt x="288175" y="129692"/>
                  </a:lnTo>
                  <a:lnTo>
                    <a:pt x="276821" y="114147"/>
                  </a:lnTo>
                  <a:lnTo>
                    <a:pt x="276821" y="196900"/>
                  </a:lnTo>
                  <a:lnTo>
                    <a:pt x="266966" y="245745"/>
                  </a:lnTo>
                  <a:lnTo>
                    <a:pt x="240080" y="285559"/>
                  </a:lnTo>
                  <a:lnTo>
                    <a:pt x="200164" y="312381"/>
                  </a:lnTo>
                  <a:lnTo>
                    <a:pt x="151193" y="322199"/>
                  </a:lnTo>
                  <a:lnTo>
                    <a:pt x="102222" y="312381"/>
                  </a:lnTo>
                  <a:lnTo>
                    <a:pt x="62306" y="285559"/>
                  </a:lnTo>
                  <a:lnTo>
                    <a:pt x="35420" y="245745"/>
                  </a:lnTo>
                  <a:lnTo>
                    <a:pt x="25565" y="196900"/>
                  </a:lnTo>
                  <a:lnTo>
                    <a:pt x="35420" y="148056"/>
                  </a:lnTo>
                  <a:lnTo>
                    <a:pt x="62306" y="108242"/>
                  </a:lnTo>
                  <a:lnTo>
                    <a:pt x="102222" y="81432"/>
                  </a:lnTo>
                  <a:lnTo>
                    <a:pt x="151193" y="71602"/>
                  </a:lnTo>
                  <a:lnTo>
                    <a:pt x="200164" y="81432"/>
                  </a:lnTo>
                  <a:lnTo>
                    <a:pt x="240080" y="108242"/>
                  </a:lnTo>
                  <a:lnTo>
                    <a:pt x="266966" y="148056"/>
                  </a:lnTo>
                  <a:lnTo>
                    <a:pt x="276821" y="196900"/>
                  </a:lnTo>
                  <a:lnTo>
                    <a:pt x="276821" y="114147"/>
                  </a:lnTo>
                  <a:lnTo>
                    <a:pt x="257530" y="87718"/>
                  </a:lnTo>
                  <a:lnTo>
                    <a:pt x="270992" y="74282"/>
                  </a:lnTo>
                  <a:lnTo>
                    <a:pt x="273456" y="71602"/>
                  </a:lnTo>
                  <a:lnTo>
                    <a:pt x="274281" y="70713"/>
                  </a:lnTo>
                  <a:lnTo>
                    <a:pt x="275920" y="68922"/>
                  </a:lnTo>
                  <a:lnTo>
                    <a:pt x="275920" y="60858"/>
                  </a:lnTo>
                  <a:lnTo>
                    <a:pt x="265607" y="50571"/>
                  </a:lnTo>
                  <a:lnTo>
                    <a:pt x="257086" y="50126"/>
                  </a:lnTo>
                  <a:lnTo>
                    <a:pt x="251701" y="55041"/>
                  </a:lnTo>
                  <a:lnTo>
                    <a:pt x="236435" y="70713"/>
                  </a:lnTo>
                  <a:lnTo>
                    <a:pt x="219735" y="60998"/>
                  </a:lnTo>
                  <a:lnTo>
                    <a:pt x="202057" y="53479"/>
                  </a:lnTo>
                  <a:lnTo>
                    <a:pt x="183629" y="48310"/>
                  </a:lnTo>
                  <a:lnTo>
                    <a:pt x="164655" y="45643"/>
                  </a:lnTo>
                  <a:lnTo>
                    <a:pt x="164655" y="26847"/>
                  </a:lnTo>
                  <a:lnTo>
                    <a:pt x="205028" y="26847"/>
                  </a:lnTo>
                  <a:lnTo>
                    <a:pt x="205028" y="0"/>
                  </a:lnTo>
                  <a:lnTo>
                    <a:pt x="97358" y="0"/>
                  </a:lnTo>
                  <a:lnTo>
                    <a:pt x="97358" y="26847"/>
                  </a:lnTo>
                  <a:lnTo>
                    <a:pt x="137731" y="26847"/>
                  </a:lnTo>
                  <a:lnTo>
                    <a:pt x="137731" y="45199"/>
                  </a:lnTo>
                  <a:lnTo>
                    <a:pt x="87376" y="58534"/>
                  </a:lnTo>
                  <a:lnTo>
                    <a:pt x="45478" y="87096"/>
                  </a:lnTo>
                  <a:lnTo>
                    <a:pt x="15265" y="127825"/>
                  </a:lnTo>
                  <a:lnTo>
                    <a:pt x="0" y="177660"/>
                  </a:lnTo>
                  <a:lnTo>
                    <a:pt x="2336" y="228739"/>
                  </a:lnTo>
                  <a:lnTo>
                    <a:pt x="21475" y="276669"/>
                  </a:lnTo>
                  <a:lnTo>
                    <a:pt x="54952" y="314718"/>
                  </a:lnTo>
                  <a:lnTo>
                    <a:pt x="100495" y="340106"/>
                  </a:lnTo>
                  <a:lnTo>
                    <a:pt x="151968" y="348805"/>
                  </a:lnTo>
                  <a:lnTo>
                    <a:pt x="202006" y="340271"/>
                  </a:lnTo>
                  <a:lnTo>
                    <a:pt x="234950" y="322199"/>
                  </a:lnTo>
                  <a:lnTo>
                    <a:pt x="246494" y="315874"/>
                  </a:lnTo>
                  <a:lnTo>
                    <a:pt x="281305" y="276999"/>
                  </a:lnTo>
                  <a:lnTo>
                    <a:pt x="300863" y="228739"/>
                  </a:lnTo>
                  <a:lnTo>
                    <a:pt x="302895" y="178168"/>
                  </a:lnTo>
                  <a:close/>
                </a:path>
              </a:pathLst>
            </a:custGeom>
            <a:solidFill>
              <a:srgbClr val="006F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860804" y="3151631"/>
              <a:ext cx="253365" cy="254635"/>
            </a:xfrm>
            <a:custGeom>
              <a:avLst/>
              <a:gdLst/>
              <a:ahLst/>
              <a:cxnLst/>
              <a:rect l="l" t="t" r="r" b="b"/>
              <a:pathLst>
                <a:path w="253364" h="254635">
                  <a:moveTo>
                    <a:pt x="126491" y="0"/>
                  </a:moveTo>
                  <a:lnTo>
                    <a:pt x="77259" y="10007"/>
                  </a:lnTo>
                  <a:lnTo>
                    <a:pt x="37052" y="37290"/>
                  </a:lnTo>
                  <a:lnTo>
                    <a:pt x="9941" y="77741"/>
                  </a:lnTo>
                  <a:lnTo>
                    <a:pt x="0" y="127253"/>
                  </a:lnTo>
                  <a:lnTo>
                    <a:pt x="9941" y="176766"/>
                  </a:lnTo>
                  <a:lnTo>
                    <a:pt x="37052" y="217217"/>
                  </a:lnTo>
                  <a:lnTo>
                    <a:pt x="77259" y="244500"/>
                  </a:lnTo>
                  <a:lnTo>
                    <a:pt x="126491" y="254507"/>
                  </a:lnTo>
                  <a:lnTo>
                    <a:pt x="175724" y="244500"/>
                  </a:lnTo>
                  <a:lnTo>
                    <a:pt x="215931" y="217217"/>
                  </a:lnTo>
                  <a:lnTo>
                    <a:pt x="243042" y="176766"/>
                  </a:lnTo>
                  <a:lnTo>
                    <a:pt x="252983" y="127253"/>
                  </a:lnTo>
                  <a:lnTo>
                    <a:pt x="243042" y="77741"/>
                  </a:lnTo>
                  <a:lnTo>
                    <a:pt x="215931" y="37290"/>
                  </a:lnTo>
                  <a:lnTo>
                    <a:pt x="175724" y="10007"/>
                  </a:lnTo>
                  <a:lnTo>
                    <a:pt x="12649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283870" y="3065145"/>
            <a:ext cx="180975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469900" algn="l"/>
                <a:tab pos="1610360" algn="l"/>
              </a:tabLst>
            </a:pPr>
            <a:r>
              <a:rPr sz="2000" spc="-25" dirty="0">
                <a:solidFill>
                  <a:srgbClr val="4F81BC"/>
                </a:solidFill>
                <a:latin typeface="Arial MT"/>
                <a:cs typeface="Arial MT"/>
              </a:rPr>
              <a:t>4.</a:t>
            </a:r>
            <a:r>
              <a:rPr sz="2000" dirty="0">
                <a:solidFill>
                  <a:srgbClr val="4F81BC"/>
                </a:solidFill>
                <a:latin typeface="Arial MT"/>
                <a:cs typeface="Arial MT"/>
              </a:rPr>
              <a:t>	</a:t>
            </a:r>
            <a:r>
              <a:rPr sz="2000" spc="-10" dirty="0">
                <a:latin typeface="Arial MT"/>
                <a:cs typeface="Arial MT"/>
              </a:rPr>
              <a:t>Wrap-</a:t>
            </a:r>
            <a:r>
              <a:rPr sz="2000" spc="-25" dirty="0">
                <a:latin typeface="Arial MT"/>
                <a:cs typeface="Arial MT"/>
              </a:rPr>
              <a:t>up</a:t>
            </a:r>
            <a:r>
              <a:rPr sz="2000" dirty="0">
                <a:latin typeface="Arial MT"/>
                <a:cs typeface="Arial MT"/>
              </a:rPr>
              <a:t>	</a:t>
            </a:r>
            <a:r>
              <a:rPr sz="1100" spc="-25" dirty="0">
                <a:solidFill>
                  <a:srgbClr val="4F81BC"/>
                </a:solidFill>
                <a:latin typeface="Arial MT"/>
                <a:cs typeface="Arial MT"/>
              </a:rPr>
              <a:t>15’</a:t>
            </a:r>
            <a:endParaRPr sz="11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/>
              <a:t>Zoom –</a:t>
            </a:r>
            <a:r>
              <a:rPr spc="-5" dirty="0"/>
              <a:t> </a:t>
            </a:r>
            <a:r>
              <a:rPr dirty="0"/>
              <a:t>Change</a:t>
            </a:r>
            <a:r>
              <a:rPr spc="30" dirty="0"/>
              <a:t> </a:t>
            </a:r>
            <a:r>
              <a:rPr spc="-10" dirty="0"/>
              <a:t>management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6748526" y="210565"/>
            <a:ext cx="4762500" cy="432434"/>
            <a:chOff x="6748526" y="210565"/>
            <a:chExt cx="4762500" cy="432434"/>
          </a:xfrm>
        </p:grpSpPr>
        <p:sp>
          <p:nvSpPr>
            <p:cNvPr id="4" name="object 4"/>
            <p:cNvSpPr/>
            <p:nvPr/>
          </p:nvSpPr>
          <p:spPr>
            <a:xfrm>
              <a:off x="6761226" y="223265"/>
              <a:ext cx="4737100" cy="407034"/>
            </a:xfrm>
            <a:custGeom>
              <a:avLst/>
              <a:gdLst/>
              <a:ahLst/>
              <a:cxnLst/>
              <a:rect l="l" t="t" r="r" b="b"/>
              <a:pathLst>
                <a:path w="4737100" h="407034">
                  <a:moveTo>
                    <a:pt x="0" y="67817"/>
                  </a:moveTo>
                  <a:lnTo>
                    <a:pt x="5328" y="41415"/>
                  </a:lnTo>
                  <a:lnTo>
                    <a:pt x="19859" y="19859"/>
                  </a:lnTo>
                  <a:lnTo>
                    <a:pt x="41415" y="5328"/>
                  </a:lnTo>
                  <a:lnTo>
                    <a:pt x="67818" y="0"/>
                  </a:lnTo>
                  <a:lnTo>
                    <a:pt x="4668774" y="0"/>
                  </a:lnTo>
                  <a:lnTo>
                    <a:pt x="4695176" y="5328"/>
                  </a:lnTo>
                  <a:lnTo>
                    <a:pt x="4716732" y="19859"/>
                  </a:lnTo>
                  <a:lnTo>
                    <a:pt x="4731263" y="41415"/>
                  </a:lnTo>
                  <a:lnTo>
                    <a:pt x="4736592" y="67817"/>
                  </a:lnTo>
                  <a:lnTo>
                    <a:pt x="4736592" y="339089"/>
                  </a:lnTo>
                  <a:lnTo>
                    <a:pt x="4731263" y="365492"/>
                  </a:lnTo>
                  <a:lnTo>
                    <a:pt x="4716732" y="387048"/>
                  </a:lnTo>
                  <a:lnTo>
                    <a:pt x="4695176" y="401579"/>
                  </a:lnTo>
                  <a:lnTo>
                    <a:pt x="4668774" y="406907"/>
                  </a:lnTo>
                  <a:lnTo>
                    <a:pt x="67818" y="406907"/>
                  </a:lnTo>
                  <a:lnTo>
                    <a:pt x="41415" y="401579"/>
                  </a:lnTo>
                  <a:lnTo>
                    <a:pt x="19859" y="387048"/>
                  </a:lnTo>
                  <a:lnTo>
                    <a:pt x="5328" y="365492"/>
                  </a:lnTo>
                  <a:lnTo>
                    <a:pt x="0" y="339089"/>
                  </a:lnTo>
                  <a:lnTo>
                    <a:pt x="0" y="67817"/>
                  </a:lnTo>
                  <a:close/>
                </a:path>
              </a:pathLst>
            </a:custGeom>
            <a:ln w="25400">
              <a:solidFill>
                <a:srgbClr val="4F81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822436" y="292607"/>
              <a:ext cx="1569720" cy="264160"/>
            </a:xfrm>
            <a:custGeom>
              <a:avLst/>
              <a:gdLst/>
              <a:ahLst/>
              <a:cxnLst/>
              <a:rect l="l" t="t" r="r" b="b"/>
              <a:pathLst>
                <a:path w="1569720" h="264159">
                  <a:moveTo>
                    <a:pt x="1525397" y="0"/>
                  </a:moveTo>
                  <a:lnTo>
                    <a:pt x="0" y="0"/>
                  </a:lnTo>
                  <a:lnTo>
                    <a:pt x="0" y="263652"/>
                  </a:lnTo>
                  <a:lnTo>
                    <a:pt x="1525397" y="263652"/>
                  </a:lnTo>
                  <a:lnTo>
                    <a:pt x="1569720" y="131826"/>
                  </a:lnTo>
                  <a:lnTo>
                    <a:pt x="1525397" y="0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8918575" y="325373"/>
            <a:ext cx="82169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10" dirty="0">
                <a:solidFill>
                  <a:srgbClr val="FFFFFF"/>
                </a:solidFill>
                <a:latin typeface="Arial"/>
                <a:cs typeface="Arial"/>
              </a:rPr>
              <a:t>Development</a:t>
            </a:r>
            <a:endParaRPr sz="10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618476" y="292608"/>
            <a:ext cx="1152525" cy="268605"/>
          </a:xfrm>
          <a:custGeom>
            <a:avLst/>
            <a:gdLst/>
            <a:ahLst/>
            <a:cxnLst/>
            <a:rect l="l" t="t" r="r" b="b"/>
            <a:pathLst>
              <a:path w="1152525" h="268605">
                <a:moveTo>
                  <a:pt x="1102741" y="0"/>
                </a:moveTo>
                <a:lnTo>
                  <a:pt x="0" y="0"/>
                </a:lnTo>
                <a:lnTo>
                  <a:pt x="0" y="268224"/>
                </a:lnTo>
                <a:lnTo>
                  <a:pt x="1102741" y="268224"/>
                </a:lnTo>
                <a:lnTo>
                  <a:pt x="1152144" y="134112"/>
                </a:lnTo>
                <a:lnTo>
                  <a:pt x="1102741" y="0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7713980" y="327405"/>
            <a:ext cx="49784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dirty="0">
                <a:solidFill>
                  <a:srgbClr val="FFFFFF"/>
                </a:solidFill>
                <a:latin typeface="Arial"/>
                <a:cs typeface="Arial"/>
              </a:rPr>
              <a:t>Sprint</a:t>
            </a:r>
            <a:r>
              <a:rPr sz="1000" b="1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b="1" spc="-50" dirty="0">
                <a:solidFill>
                  <a:srgbClr val="FFFFFF"/>
                </a:solidFill>
                <a:latin typeface="Arial"/>
                <a:cs typeface="Arial"/>
              </a:rPr>
              <a:t>0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10418064" y="265175"/>
            <a:ext cx="1083945" cy="381000"/>
            <a:chOff x="10418064" y="265175"/>
            <a:chExt cx="1083945" cy="381000"/>
          </a:xfrm>
        </p:grpSpPr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418064" y="265175"/>
              <a:ext cx="1083564" cy="370332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448544" y="277355"/>
              <a:ext cx="627875" cy="368820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0443972" y="291083"/>
              <a:ext cx="981710" cy="268605"/>
            </a:xfrm>
            <a:custGeom>
              <a:avLst/>
              <a:gdLst/>
              <a:ahLst/>
              <a:cxnLst/>
              <a:rect l="l" t="t" r="r" b="b"/>
              <a:pathLst>
                <a:path w="981709" h="268605">
                  <a:moveTo>
                    <a:pt x="932052" y="0"/>
                  </a:moveTo>
                  <a:lnTo>
                    <a:pt x="0" y="0"/>
                  </a:lnTo>
                  <a:lnTo>
                    <a:pt x="0" y="268224"/>
                  </a:lnTo>
                  <a:lnTo>
                    <a:pt x="932052" y="268224"/>
                  </a:lnTo>
                  <a:lnTo>
                    <a:pt x="981455" y="134112"/>
                  </a:lnTo>
                  <a:lnTo>
                    <a:pt x="932052" y="0"/>
                  </a:lnTo>
                  <a:close/>
                </a:path>
              </a:pathLst>
            </a:custGeom>
            <a:solidFill>
              <a:srgbClr val="006F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10540745" y="325881"/>
            <a:ext cx="39941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10" dirty="0">
                <a:solidFill>
                  <a:srgbClr val="FFFFFF"/>
                </a:solidFill>
                <a:latin typeface="Arial"/>
                <a:cs typeface="Arial"/>
              </a:rPr>
              <a:t>Indus.</a:t>
            </a:r>
            <a:endParaRPr sz="10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6832092" y="292608"/>
            <a:ext cx="741045" cy="268605"/>
          </a:xfrm>
          <a:custGeom>
            <a:avLst/>
            <a:gdLst/>
            <a:ahLst/>
            <a:cxnLst/>
            <a:rect l="l" t="t" r="r" b="b"/>
            <a:pathLst>
              <a:path w="741045" h="268605">
                <a:moveTo>
                  <a:pt x="691260" y="0"/>
                </a:moveTo>
                <a:lnTo>
                  <a:pt x="0" y="0"/>
                </a:lnTo>
                <a:lnTo>
                  <a:pt x="0" y="268224"/>
                </a:lnTo>
                <a:lnTo>
                  <a:pt x="691260" y="268224"/>
                </a:lnTo>
                <a:lnTo>
                  <a:pt x="740663" y="134112"/>
                </a:lnTo>
                <a:lnTo>
                  <a:pt x="691260" y="0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6856856" y="327152"/>
            <a:ext cx="51117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10" dirty="0">
                <a:solidFill>
                  <a:srgbClr val="FFFFFF"/>
                </a:solidFill>
                <a:latin typeface="Arial"/>
                <a:cs typeface="Arial"/>
              </a:rPr>
              <a:t>Ideation</a:t>
            </a:r>
            <a:endParaRPr sz="100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2085594" y="1236091"/>
            <a:ext cx="2780665" cy="116839"/>
          </a:xfrm>
          <a:custGeom>
            <a:avLst/>
            <a:gdLst/>
            <a:ahLst/>
            <a:cxnLst/>
            <a:rect l="l" t="t" r="r" b="b"/>
            <a:pathLst>
              <a:path w="2780665" h="116840">
                <a:moveTo>
                  <a:pt x="2665984" y="2032"/>
                </a:moveTo>
                <a:lnTo>
                  <a:pt x="2665984" y="116332"/>
                </a:lnTo>
                <a:lnTo>
                  <a:pt x="2742184" y="78232"/>
                </a:lnTo>
                <a:lnTo>
                  <a:pt x="2685034" y="78232"/>
                </a:lnTo>
                <a:lnTo>
                  <a:pt x="2685034" y="40132"/>
                </a:lnTo>
                <a:lnTo>
                  <a:pt x="2742184" y="40132"/>
                </a:lnTo>
                <a:lnTo>
                  <a:pt x="2665984" y="2032"/>
                </a:lnTo>
                <a:close/>
              </a:path>
              <a:path w="2780665" h="116840">
                <a:moveTo>
                  <a:pt x="114300" y="0"/>
                </a:moveTo>
                <a:lnTo>
                  <a:pt x="0" y="57023"/>
                </a:lnTo>
                <a:lnTo>
                  <a:pt x="114300" y="114300"/>
                </a:lnTo>
                <a:lnTo>
                  <a:pt x="114300" y="76214"/>
                </a:lnTo>
                <a:lnTo>
                  <a:pt x="95250" y="76214"/>
                </a:lnTo>
                <a:lnTo>
                  <a:pt x="95250" y="38114"/>
                </a:lnTo>
                <a:lnTo>
                  <a:pt x="114300" y="38114"/>
                </a:lnTo>
                <a:lnTo>
                  <a:pt x="114300" y="0"/>
                </a:lnTo>
                <a:close/>
              </a:path>
              <a:path w="2780665" h="116840">
                <a:moveTo>
                  <a:pt x="114300" y="38114"/>
                </a:moveTo>
                <a:lnTo>
                  <a:pt x="114300" y="76214"/>
                </a:lnTo>
                <a:lnTo>
                  <a:pt x="2685034" y="78232"/>
                </a:lnTo>
                <a:lnTo>
                  <a:pt x="2665984" y="78232"/>
                </a:lnTo>
                <a:lnTo>
                  <a:pt x="2665984" y="40132"/>
                </a:lnTo>
                <a:lnTo>
                  <a:pt x="2685034" y="40132"/>
                </a:lnTo>
                <a:lnTo>
                  <a:pt x="114300" y="38114"/>
                </a:lnTo>
                <a:close/>
              </a:path>
              <a:path w="2780665" h="116840">
                <a:moveTo>
                  <a:pt x="2742184" y="40132"/>
                </a:moveTo>
                <a:lnTo>
                  <a:pt x="2685034" y="40132"/>
                </a:lnTo>
                <a:lnTo>
                  <a:pt x="2685034" y="78232"/>
                </a:lnTo>
                <a:lnTo>
                  <a:pt x="2742184" y="78232"/>
                </a:lnTo>
                <a:lnTo>
                  <a:pt x="2780284" y="59182"/>
                </a:lnTo>
                <a:lnTo>
                  <a:pt x="2742184" y="40132"/>
                </a:lnTo>
                <a:close/>
              </a:path>
              <a:path w="2780665" h="116840">
                <a:moveTo>
                  <a:pt x="114300" y="38114"/>
                </a:moveTo>
                <a:lnTo>
                  <a:pt x="95250" y="38114"/>
                </a:lnTo>
                <a:lnTo>
                  <a:pt x="95250" y="76214"/>
                </a:lnTo>
                <a:lnTo>
                  <a:pt x="114300" y="76214"/>
                </a:lnTo>
                <a:lnTo>
                  <a:pt x="114300" y="3811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935474" y="1225168"/>
            <a:ext cx="4681220" cy="140970"/>
          </a:xfrm>
          <a:custGeom>
            <a:avLst/>
            <a:gdLst/>
            <a:ahLst/>
            <a:cxnLst/>
            <a:rect l="l" t="t" r="r" b="b"/>
            <a:pathLst>
              <a:path w="4681220" h="140969">
                <a:moveTo>
                  <a:pt x="2341283" y="76174"/>
                </a:moveTo>
                <a:lnTo>
                  <a:pt x="2340813" y="38074"/>
                </a:lnTo>
                <a:lnTo>
                  <a:pt x="114084" y="64554"/>
                </a:lnTo>
                <a:lnTo>
                  <a:pt x="113792" y="38074"/>
                </a:lnTo>
                <a:lnTo>
                  <a:pt x="113792" y="37846"/>
                </a:lnTo>
                <a:lnTo>
                  <a:pt x="113665" y="26416"/>
                </a:lnTo>
                <a:lnTo>
                  <a:pt x="0" y="84963"/>
                </a:lnTo>
                <a:lnTo>
                  <a:pt x="114935" y="140716"/>
                </a:lnTo>
                <a:lnTo>
                  <a:pt x="114503" y="102870"/>
                </a:lnTo>
                <a:lnTo>
                  <a:pt x="114503" y="102654"/>
                </a:lnTo>
                <a:lnTo>
                  <a:pt x="2341283" y="76174"/>
                </a:lnTo>
                <a:close/>
              </a:path>
              <a:path w="4681220" h="140969">
                <a:moveTo>
                  <a:pt x="2455291" y="55753"/>
                </a:moveTo>
                <a:lnTo>
                  <a:pt x="2418372" y="37846"/>
                </a:lnTo>
                <a:lnTo>
                  <a:pt x="2360295" y="9677"/>
                </a:lnTo>
                <a:lnTo>
                  <a:pt x="2360295" y="75946"/>
                </a:lnTo>
                <a:lnTo>
                  <a:pt x="2360104" y="57010"/>
                </a:lnTo>
                <a:lnTo>
                  <a:pt x="2360180" y="64554"/>
                </a:lnTo>
                <a:lnTo>
                  <a:pt x="2360295" y="75946"/>
                </a:lnTo>
                <a:lnTo>
                  <a:pt x="2360295" y="9677"/>
                </a:lnTo>
                <a:lnTo>
                  <a:pt x="2340356" y="0"/>
                </a:lnTo>
                <a:lnTo>
                  <a:pt x="2340813" y="37846"/>
                </a:lnTo>
                <a:lnTo>
                  <a:pt x="2340813" y="38074"/>
                </a:lnTo>
                <a:lnTo>
                  <a:pt x="2341283" y="75946"/>
                </a:lnTo>
                <a:lnTo>
                  <a:pt x="2341283" y="76174"/>
                </a:lnTo>
                <a:lnTo>
                  <a:pt x="2341753" y="114300"/>
                </a:lnTo>
                <a:lnTo>
                  <a:pt x="2455291" y="55753"/>
                </a:lnTo>
                <a:close/>
              </a:path>
              <a:path w="4681220" h="140969">
                <a:moveTo>
                  <a:pt x="4643691" y="98933"/>
                </a:moveTo>
                <a:lnTo>
                  <a:pt x="4585208" y="98933"/>
                </a:lnTo>
                <a:lnTo>
                  <a:pt x="4566145" y="98933"/>
                </a:lnTo>
                <a:lnTo>
                  <a:pt x="4565777" y="136906"/>
                </a:lnTo>
                <a:lnTo>
                  <a:pt x="4643691" y="98933"/>
                </a:lnTo>
                <a:close/>
              </a:path>
              <a:path w="4681220" h="140969">
                <a:moveTo>
                  <a:pt x="4680712" y="80899"/>
                </a:moveTo>
                <a:lnTo>
                  <a:pt x="4566920" y="22606"/>
                </a:lnTo>
                <a:lnTo>
                  <a:pt x="4566551" y="58801"/>
                </a:lnTo>
                <a:lnTo>
                  <a:pt x="4566539" y="60655"/>
                </a:lnTo>
                <a:lnTo>
                  <a:pt x="2590914" y="40957"/>
                </a:lnTo>
                <a:lnTo>
                  <a:pt x="2590927" y="40767"/>
                </a:lnTo>
                <a:lnTo>
                  <a:pt x="2591308" y="2794"/>
                </a:lnTo>
                <a:lnTo>
                  <a:pt x="2476500" y="58801"/>
                </a:lnTo>
                <a:lnTo>
                  <a:pt x="2590165" y="117094"/>
                </a:lnTo>
                <a:lnTo>
                  <a:pt x="2590520" y="80899"/>
                </a:lnTo>
                <a:lnTo>
                  <a:pt x="2590546" y="78943"/>
                </a:lnTo>
                <a:lnTo>
                  <a:pt x="4566158" y="98742"/>
                </a:lnTo>
                <a:lnTo>
                  <a:pt x="4585208" y="98742"/>
                </a:lnTo>
                <a:lnTo>
                  <a:pt x="4644085" y="98742"/>
                </a:lnTo>
                <a:lnTo>
                  <a:pt x="4680712" y="808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2599944" y="1170432"/>
            <a:ext cx="1641475" cy="247015"/>
          </a:xfrm>
          <a:prstGeom prst="rect">
            <a:avLst/>
          </a:prstGeom>
          <a:solidFill>
            <a:srgbClr val="DCE6F1"/>
          </a:solidFill>
        </p:spPr>
        <p:txBody>
          <a:bodyPr vert="horz" wrap="square" lIns="0" tIns="45720" rIns="0" bIns="0" rtlCol="0">
            <a:spAutoFit/>
          </a:bodyPr>
          <a:lstStyle/>
          <a:p>
            <a:pPr marL="184785">
              <a:lnSpc>
                <a:spcPct val="100000"/>
              </a:lnSpc>
              <a:spcBef>
                <a:spcPts val="360"/>
              </a:spcBef>
            </a:pPr>
            <a:r>
              <a:rPr sz="1000" b="1" dirty="0">
                <a:latin typeface="Verdana"/>
                <a:cs typeface="Verdana"/>
              </a:rPr>
              <a:t>Preparing</a:t>
            </a:r>
            <a:r>
              <a:rPr sz="1000" b="1" spc="-55" dirty="0">
                <a:latin typeface="Verdana"/>
                <a:cs typeface="Verdana"/>
              </a:rPr>
              <a:t> </a:t>
            </a:r>
            <a:r>
              <a:rPr sz="1000" b="1" spc="-10" dirty="0">
                <a:latin typeface="Verdana"/>
                <a:cs typeface="Verdana"/>
              </a:rPr>
              <a:t>Change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369052" y="1170432"/>
            <a:ext cx="1531620" cy="247015"/>
          </a:xfrm>
          <a:prstGeom prst="rect">
            <a:avLst/>
          </a:prstGeom>
          <a:solidFill>
            <a:srgbClr val="DCE6F1"/>
          </a:solidFill>
        </p:spPr>
        <p:txBody>
          <a:bodyPr vert="horz" wrap="square" lIns="0" tIns="45720" rIns="0" bIns="0" rtlCol="0">
            <a:spAutoFit/>
          </a:bodyPr>
          <a:lstStyle/>
          <a:p>
            <a:pPr marL="134620">
              <a:lnSpc>
                <a:spcPct val="100000"/>
              </a:lnSpc>
              <a:spcBef>
                <a:spcPts val="360"/>
              </a:spcBef>
            </a:pPr>
            <a:r>
              <a:rPr sz="1000" b="1" dirty="0">
                <a:latin typeface="Verdana"/>
                <a:cs typeface="Verdana"/>
              </a:rPr>
              <a:t>Managing</a:t>
            </a:r>
            <a:r>
              <a:rPr sz="1000" b="1" spc="-60" dirty="0">
                <a:latin typeface="Verdana"/>
                <a:cs typeface="Verdana"/>
              </a:rPr>
              <a:t> </a:t>
            </a:r>
            <a:r>
              <a:rPr sz="1000" b="1" spc="-10" dirty="0">
                <a:latin typeface="Verdana"/>
                <a:cs typeface="Verdana"/>
              </a:rPr>
              <a:t>Change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758683" y="1170432"/>
            <a:ext cx="1489075" cy="247015"/>
          </a:xfrm>
          <a:prstGeom prst="rect">
            <a:avLst/>
          </a:prstGeom>
          <a:solidFill>
            <a:srgbClr val="DCE6F1"/>
          </a:solidFill>
        </p:spPr>
        <p:txBody>
          <a:bodyPr vert="horz" wrap="square" lIns="0" tIns="45720" rIns="0" bIns="0" rtlCol="0">
            <a:spAutoFit/>
          </a:bodyPr>
          <a:lstStyle/>
          <a:p>
            <a:pPr marL="95250">
              <a:lnSpc>
                <a:spcPct val="100000"/>
              </a:lnSpc>
              <a:spcBef>
                <a:spcPts val="360"/>
              </a:spcBef>
            </a:pPr>
            <a:r>
              <a:rPr sz="1000" b="1" dirty="0">
                <a:latin typeface="Verdana"/>
                <a:cs typeface="Verdana"/>
              </a:rPr>
              <a:t>Anchoring</a:t>
            </a:r>
            <a:r>
              <a:rPr sz="1000" b="1" spc="-75" dirty="0">
                <a:latin typeface="Verdana"/>
                <a:cs typeface="Verdana"/>
              </a:rPr>
              <a:t> </a:t>
            </a:r>
            <a:r>
              <a:rPr sz="1000" b="1" spc="-10" dirty="0">
                <a:latin typeface="Verdana"/>
                <a:cs typeface="Verdana"/>
              </a:rPr>
              <a:t>Change</a:t>
            </a:r>
            <a:endParaRPr sz="1000">
              <a:latin typeface="Verdana"/>
              <a:cs typeface="Verdana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2257016" y="4742755"/>
            <a:ext cx="328295" cy="1582420"/>
            <a:chOff x="2257016" y="4742755"/>
            <a:chExt cx="328295" cy="1582420"/>
          </a:xfrm>
        </p:grpSpPr>
        <p:pic>
          <p:nvPicPr>
            <p:cNvPr id="22" name="object 2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84443" y="5725635"/>
              <a:ext cx="272860" cy="272860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275273" y="6033457"/>
              <a:ext cx="291201" cy="291201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257016" y="5029200"/>
              <a:ext cx="327714" cy="341375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275273" y="5399473"/>
              <a:ext cx="291201" cy="291201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289081" y="4742755"/>
              <a:ext cx="263584" cy="265040"/>
            </a:xfrm>
            <a:prstGeom prst="rect">
              <a:avLst/>
            </a:prstGeom>
          </p:spPr>
        </p:pic>
      </p:grpSp>
      <p:sp>
        <p:nvSpPr>
          <p:cNvPr id="27" name="object 27"/>
          <p:cNvSpPr txBox="1"/>
          <p:nvPr/>
        </p:nvSpPr>
        <p:spPr>
          <a:xfrm>
            <a:off x="2638044" y="4821935"/>
            <a:ext cx="7139940" cy="186055"/>
          </a:xfrm>
          <a:prstGeom prst="rect">
            <a:avLst/>
          </a:prstGeom>
          <a:solidFill>
            <a:srgbClr val="D9D9D9"/>
          </a:solidFill>
        </p:spPr>
        <p:txBody>
          <a:bodyPr vert="horz" wrap="square" lIns="0" tIns="17780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140"/>
              </a:spcBef>
            </a:pPr>
            <a:r>
              <a:rPr sz="1000" b="1" dirty="0">
                <a:solidFill>
                  <a:srgbClr val="2B133C"/>
                </a:solidFill>
                <a:latin typeface="Verdana"/>
                <a:cs typeface="Verdana"/>
              </a:rPr>
              <a:t>Change</a:t>
            </a:r>
            <a:r>
              <a:rPr sz="1000" b="1" spc="-55" dirty="0">
                <a:solidFill>
                  <a:srgbClr val="2B133C"/>
                </a:solidFill>
                <a:latin typeface="Verdana"/>
                <a:cs typeface="Verdana"/>
              </a:rPr>
              <a:t> </a:t>
            </a:r>
            <a:r>
              <a:rPr sz="1000" b="1" spc="-10" dirty="0">
                <a:solidFill>
                  <a:srgbClr val="2B133C"/>
                </a:solidFill>
                <a:latin typeface="Verdana"/>
                <a:cs typeface="Verdana"/>
              </a:rPr>
              <a:t>Strategy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2638044" y="5140452"/>
            <a:ext cx="7139940" cy="184785"/>
          </a:xfrm>
          <a:prstGeom prst="rect">
            <a:avLst/>
          </a:prstGeom>
          <a:solidFill>
            <a:srgbClr val="D9D9D9"/>
          </a:solidFill>
        </p:spPr>
        <p:txBody>
          <a:bodyPr vert="horz" wrap="square" lIns="0" tIns="16510" rIns="0" bIns="0" rtlCol="0">
            <a:spAutoFit/>
          </a:bodyPr>
          <a:lstStyle/>
          <a:p>
            <a:pPr marL="1270" algn="ctr">
              <a:lnSpc>
                <a:spcPct val="100000"/>
              </a:lnSpc>
              <a:spcBef>
                <a:spcPts val="130"/>
              </a:spcBef>
            </a:pPr>
            <a:r>
              <a:rPr sz="1000" b="1" dirty="0">
                <a:solidFill>
                  <a:srgbClr val="2B133C"/>
                </a:solidFill>
                <a:latin typeface="Verdana"/>
                <a:cs typeface="Verdana"/>
              </a:rPr>
              <a:t>Stakeholders</a:t>
            </a:r>
            <a:r>
              <a:rPr sz="1000" b="1" spc="-75" dirty="0">
                <a:solidFill>
                  <a:srgbClr val="2B133C"/>
                </a:solidFill>
                <a:latin typeface="Verdana"/>
                <a:cs typeface="Verdana"/>
              </a:rPr>
              <a:t> </a:t>
            </a:r>
            <a:r>
              <a:rPr sz="1000" b="1" spc="-10" dirty="0">
                <a:solidFill>
                  <a:srgbClr val="2B133C"/>
                </a:solidFill>
                <a:latin typeface="Verdana"/>
                <a:cs typeface="Verdana"/>
              </a:rPr>
              <a:t>Management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2638044" y="5457444"/>
            <a:ext cx="7139940" cy="184785"/>
          </a:xfrm>
          <a:prstGeom prst="rect">
            <a:avLst/>
          </a:prstGeom>
          <a:solidFill>
            <a:srgbClr val="D9D9D9"/>
          </a:solidFill>
        </p:spPr>
        <p:txBody>
          <a:bodyPr vert="horz" wrap="square" lIns="0" tIns="16510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130"/>
              </a:spcBef>
            </a:pPr>
            <a:r>
              <a:rPr sz="1000" b="1" dirty="0">
                <a:solidFill>
                  <a:srgbClr val="2B133C"/>
                </a:solidFill>
                <a:latin typeface="Verdana"/>
                <a:cs typeface="Verdana"/>
              </a:rPr>
              <a:t>Communication</a:t>
            </a:r>
            <a:r>
              <a:rPr sz="1000" b="1" spc="-50" dirty="0">
                <a:solidFill>
                  <a:srgbClr val="2B133C"/>
                </a:solidFill>
                <a:latin typeface="Verdana"/>
                <a:cs typeface="Verdana"/>
              </a:rPr>
              <a:t> </a:t>
            </a:r>
            <a:r>
              <a:rPr sz="1000" b="1" dirty="0">
                <a:solidFill>
                  <a:srgbClr val="2B133C"/>
                </a:solidFill>
                <a:latin typeface="Verdana"/>
                <a:cs typeface="Verdana"/>
              </a:rPr>
              <a:t>and</a:t>
            </a:r>
            <a:r>
              <a:rPr sz="1000" b="1" spc="-60" dirty="0">
                <a:solidFill>
                  <a:srgbClr val="2B133C"/>
                </a:solidFill>
                <a:latin typeface="Verdana"/>
                <a:cs typeface="Verdana"/>
              </a:rPr>
              <a:t> </a:t>
            </a:r>
            <a:r>
              <a:rPr sz="1000" b="1" spc="-10" dirty="0">
                <a:solidFill>
                  <a:srgbClr val="2B133C"/>
                </a:solidFill>
                <a:latin typeface="Verdana"/>
                <a:cs typeface="Verdana"/>
              </a:rPr>
              <a:t>Mobilization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2638044" y="5774435"/>
            <a:ext cx="7139940" cy="186055"/>
          </a:xfrm>
          <a:prstGeom prst="rect">
            <a:avLst/>
          </a:prstGeom>
          <a:solidFill>
            <a:srgbClr val="D9D9D9"/>
          </a:solidFill>
        </p:spPr>
        <p:txBody>
          <a:bodyPr vert="horz" wrap="square" lIns="0" tIns="17145" rIns="0" bIns="0" rtlCol="0">
            <a:spAutoFit/>
          </a:bodyPr>
          <a:lstStyle/>
          <a:p>
            <a:pPr marL="1270" algn="ctr">
              <a:lnSpc>
                <a:spcPct val="100000"/>
              </a:lnSpc>
              <a:spcBef>
                <a:spcPts val="135"/>
              </a:spcBef>
            </a:pPr>
            <a:r>
              <a:rPr sz="1000" b="1" spc="-10" dirty="0">
                <a:solidFill>
                  <a:srgbClr val="2B133C"/>
                </a:solidFill>
                <a:latin typeface="Verdana"/>
                <a:cs typeface="Verdana"/>
              </a:rPr>
              <a:t>Learning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2638044" y="6091428"/>
            <a:ext cx="7139940" cy="186055"/>
          </a:xfrm>
          <a:prstGeom prst="rect">
            <a:avLst/>
          </a:prstGeom>
          <a:solidFill>
            <a:srgbClr val="D9D9D9"/>
          </a:solidFill>
        </p:spPr>
        <p:txBody>
          <a:bodyPr vert="horz" wrap="square" lIns="0" tIns="17780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140"/>
              </a:spcBef>
            </a:pPr>
            <a:r>
              <a:rPr sz="1000" b="1" dirty="0">
                <a:solidFill>
                  <a:srgbClr val="2B133C"/>
                </a:solidFill>
                <a:latin typeface="Verdana"/>
                <a:cs typeface="Verdana"/>
              </a:rPr>
              <a:t>Pulse</a:t>
            </a:r>
            <a:r>
              <a:rPr sz="1000" b="1" spc="-20" dirty="0">
                <a:solidFill>
                  <a:srgbClr val="2B133C"/>
                </a:solidFill>
                <a:latin typeface="Verdana"/>
                <a:cs typeface="Verdana"/>
              </a:rPr>
              <a:t> </a:t>
            </a:r>
            <a:r>
              <a:rPr sz="1000" b="1" dirty="0">
                <a:solidFill>
                  <a:srgbClr val="2B133C"/>
                </a:solidFill>
                <a:latin typeface="Verdana"/>
                <a:cs typeface="Verdana"/>
              </a:rPr>
              <a:t>/</a:t>
            </a:r>
            <a:r>
              <a:rPr sz="1000" b="1" spc="-15" dirty="0">
                <a:solidFill>
                  <a:srgbClr val="2B133C"/>
                </a:solidFill>
                <a:latin typeface="Verdana"/>
                <a:cs typeface="Verdana"/>
              </a:rPr>
              <a:t> </a:t>
            </a:r>
            <a:r>
              <a:rPr sz="1000" b="1" spc="-10" dirty="0">
                <a:solidFill>
                  <a:srgbClr val="2B133C"/>
                </a:solidFill>
                <a:latin typeface="Verdana"/>
                <a:cs typeface="Verdana"/>
              </a:rPr>
              <a:t>Adoption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2103120" y="1575816"/>
            <a:ext cx="7680959" cy="0"/>
          </a:xfrm>
          <a:custGeom>
            <a:avLst/>
            <a:gdLst/>
            <a:ahLst/>
            <a:cxnLst/>
            <a:rect l="l" t="t" r="r" b="b"/>
            <a:pathLst>
              <a:path w="7680959">
                <a:moveTo>
                  <a:pt x="0" y="0"/>
                </a:moveTo>
                <a:lnTo>
                  <a:pt x="7680959" y="0"/>
                </a:lnTo>
              </a:path>
            </a:pathLst>
          </a:custGeom>
          <a:ln w="12700">
            <a:solidFill>
              <a:srgbClr val="0F243E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2499105" y="3807333"/>
            <a:ext cx="1360170" cy="5784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latin typeface="Verdana"/>
                <a:cs typeface="Verdana"/>
              </a:rPr>
              <a:t>Collaboratively</a:t>
            </a:r>
            <a:r>
              <a:rPr sz="800" spc="-15" dirty="0">
                <a:latin typeface="Verdana"/>
                <a:cs typeface="Verdana"/>
              </a:rPr>
              <a:t> </a:t>
            </a:r>
            <a:r>
              <a:rPr sz="800" dirty="0">
                <a:latin typeface="Verdana"/>
                <a:cs typeface="Verdana"/>
              </a:rPr>
              <a:t>create</a:t>
            </a:r>
            <a:r>
              <a:rPr sz="800" spc="-40" dirty="0">
                <a:latin typeface="Verdana"/>
                <a:cs typeface="Verdana"/>
              </a:rPr>
              <a:t> </a:t>
            </a:r>
            <a:r>
              <a:rPr sz="800" spc="-25" dirty="0">
                <a:latin typeface="Verdana"/>
                <a:cs typeface="Verdana"/>
              </a:rPr>
              <a:t>and</a:t>
            </a:r>
            <a:endParaRPr sz="8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sz="800" dirty="0">
                <a:latin typeface="Verdana"/>
                <a:cs typeface="Verdana"/>
              </a:rPr>
              <a:t>share</a:t>
            </a:r>
            <a:r>
              <a:rPr sz="800" spc="-30" dirty="0">
                <a:latin typeface="Verdana"/>
                <a:cs typeface="Verdana"/>
              </a:rPr>
              <a:t> </a:t>
            </a:r>
            <a:r>
              <a:rPr sz="800" dirty="0">
                <a:latin typeface="Verdana"/>
                <a:cs typeface="Verdana"/>
              </a:rPr>
              <a:t>the</a:t>
            </a:r>
            <a:r>
              <a:rPr sz="800" spc="5" dirty="0">
                <a:latin typeface="Verdana"/>
                <a:cs typeface="Verdana"/>
              </a:rPr>
              <a:t> </a:t>
            </a:r>
            <a:r>
              <a:rPr sz="800" spc="-10" dirty="0">
                <a:latin typeface="Verdana"/>
                <a:cs typeface="Verdana"/>
              </a:rPr>
              <a:t>vision</a:t>
            </a:r>
            <a:endParaRPr sz="800">
              <a:latin typeface="Verdana"/>
              <a:cs typeface="Verdana"/>
            </a:endParaRPr>
          </a:p>
          <a:p>
            <a:pPr marL="12700" marR="17145">
              <a:lnSpc>
                <a:spcPct val="100000"/>
              </a:lnSpc>
              <a:spcBef>
                <a:spcPts val="509"/>
              </a:spcBef>
            </a:pPr>
            <a:r>
              <a:rPr sz="800" dirty="0">
                <a:latin typeface="Verdana"/>
                <a:cs typeface="Verdana"/>
              </a:rPr>
              <a:t>Secure</a:t>
            </a:r>
            <a:r>
              <a:rPr sz="800" spc="-30" dirty="0">
                <a:latin typeface="Verdana"/>
                <a:cs typeface="Verdana"/>
              </a:rPr>
              <a:t> </a:t>
            </a:r>
            <a:r>
              <a:rPr sz="800" dirty="0">
                <a:latin typeface="Verdana"/>
                <a:cs typeface="Verdana"/>
              </a:rPr>
              <a:t>the </a:t>
            </a:r>
            <a:r>
              <a:rPr sz="800" spc="-10" dirty="0">
                <a:latin typeface="Verdana"/>
                <a:cs typeface="Verdana"/>
              </a:rPr>
              <a:t>understanding </a:t>
            </a:r>
            <a:r>
              <a:rPr sz="800" dirty="0">
                <a:latin typeface="Verdana"/>
                <a:cs typeface="Verdana"/>
              </a:rPr>
              <a:t>of the</a:t>
            </a:r>
            <a:r>
              <a:rPr sz="800" spc="-5" dirty="0">
                <a:latin typeface="Verdana"/>
                <a:cs typeface="Verdana"/>
              </a:rPr>
              <a:t> </a:t>
            </a:r>
            <a:r>
              <a:rPr sz="800" spc="-10" dirty="0">
                <a:latin typeface="Verdana"/>
                <a:cs typeface="Verdana"/>
              </a:rPr>
              <a:t>changes</a:t>
            </a:r>
            <a:endParaRPr sz="800">
              <a:latin typeface="Verdana"/>
              <a:cs typeface="Verdana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3924427" y="3807333"/>
            <a:ext cx="1296035" cy="5784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latin typeface="Verdana"/>
                <a:cs typeface="Verdana"/>
              </a:rPr>
              <a:t>Identify</a:t>
            </a:r>
            <a:r>
              <a:rPr sz="800" spc="-25" dirty="0">
                <a:latin typeface="Verdana"/>
                <a:cs typeface="Verdana"/>
              </a:rPr>
              <a:t> </a:t>
            </a:r>
            <a:r>
              <a:rPr sz="800" dirty="0">
                <a:latin typeface="Verdana"/>
                <a:cs typeface="Verdana"/>
              </a:rPr>
              <a:t>change</a:t>
            </a:r>
            <a:r>
              <a:rPr sz="800" spc="-10" dirty="0">
                <a:latin typeface="Verdana"/>
                <a:cs typeface="Verdana"/>
              </a:rPr>
              <a:t> impacts</a:t>
            </a:r>
            <a:endParaRPr sz="8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sz="800" dirty="0">
                <a:latin typeface="Verdana"/>
                <a:cs typeface="Verdana"/>
              </a:rPr>
              <a:t>and</a:t>
            </a:r>
            <a:r>
              <a:rPr sz="800" spc="-15" dirty="0">
                <a:latin typeface="Verdana"/>
                <a:cs typeface="Verdana"/>
              </a:rPr>
              <a:t> </a:t>
            </a:r>
            <a:r>
              <a:rPr sz="800" spc="-10" dirty="0">
                <a:latin typeface="Verdana"/>
                <a:cs typeface="Verdana"/>
              </a:rPr>
              <a:t>benefits</a:t>
            </a:r>
            <a:endParaRPr sz="800">
              <a:latin typeface="Verdana"/>
              <a:cs typeface="Verdana"/>
            </a:endParaRPr>
          </a:p>
          <a:p>
            <a:pPr marL="12700" marR="5080">
              <a:lnSpc>
                <a:spcPct val="100000"/>
              </a:lnSpc>
              <a:spcBef>
                <a:spcPts val="509"/>
              </a:spcBef>
            </a:pPr>
            <a:r>
              <a:rPr sz="800" dirty="0">
                <a:latin typeface="Verdana"/>
                <a:cs typeface="Verdana"/>
              </a:rPr>
              <a:t>Design</a:t>
            </a:r>
            <a:r>
              <a:rPr sz="800" spc="-15" dirty="0">
                <a:latin typeface="Verdana"/>
                <a:cs typeface="Verdana"/>
              </a:rPr>
              <a:t> </a:t>
            </a:r>
            <a:r>
              <a:rPr sz="800" dirty="0">
                <a:latin typeface="Verdana"/>
                <a:cs typeface="Verdana"/>
              </a:rPr>
              <a:t>a tailored</a:t>
            </a:r>
            <a:r>
              <a:rPr sz="800" spc="-10" dirty="0">
                <a:latin typeface="Verdana"/>
                <a:cs typeface="Verdana"/>
              </a:rPr>
              <a:t> change </a:t>
            </a:r>
            <a:r>
              <a:rPr sz="800" dirty="0">
                <a:latin typeface="Verdana"/>
                <a:cs typeface="Verdana"/>
              </a:rPr>
              <a:t>management</a:t>
            </a:r>
            <a:r>
              <a:rPr sz="800" spc="-30" dirty="0">
                <a:latin typeface="Verdana"/>
                <a:cs typeface="Verdana"/>
              </a:rPr>
              <a:t> </a:t>
            </a:r>
            <a:r>
              <a:rPr sz="800" spc="-10" dirty="0">
                <a:latin typeface="Verdana"/>
                <a:cs typeface="Verdana"/>
              </a:rPr>
              <a:t>approach</a:t>
            </a:r>
            <a:endParaRPr sz="800">
              <a:latin typeface="Verdana"/>
              <a:cs typeface="Verdana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5447157" y="3807333"/>
            <a:ext cx="1415415" cy="7581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latin typeface="Verdana"/>
                <a:cs typeface="Verdana"/>
              </a:rPr>
              <a:t>Create</a:t>
            </a:r>
            <a:r>
              <a:rPr sz="800" spc="-30" dirty="0">
                <a:latin typeface="Verdana"/>
                <a:cs typeface="Verdana"/>
              </a:rPr>
              <a:t> </a:t>
            </a:r>
            <a:r>
              <a:rPr sz="800" dirty="0">
                <a:latin typeface="Verdana"/>
                <a:cs typeface="Verdana"/>
              </a:rPr>
              <a:t>the </a:t>
            </a:r>
            <a:r>
              <a:rPr sz="800" spc="-10" dirty="0">
                <a:latin typeface="Verdana"/>
                <a:cs typeface="Verdana"/>
              </a:rPr>
              <a:t>appropriate </a:t>
            </a:r>
            <a:r>
              <a:rPr sz="800" dirty="0">
                <a:latin typeface="Verdana"/>
                <a:cs typeface="Verdana"/>
              </a:rPr>
              <a:t>conditions</a:t>
            </a:r>
            <a:r>
              <a:rPr sz="800" spc="-10" dirty="0">
                <a:latin typeface="Verdana"/>
                <a:cs typeface="Verdana"/>
              </a:rPr>
              <a:t> </a:t>
            </a:r>
            <a:r>
              <a:rPr sz="800" dirty="0">
                <a:latin typeface="Verdana"/>
                <a:cs typeface="Verdana"/>
              </a:rPr>
              <a:t>to</a:t>
            </a:r>
            <a:r>
              <a:rPr sz="800" spc="-25" dirty="0">
                <a:latin typeface="Verdana"/>
                <a:cs typeface="Verdana"/>
              </a:rPr>
              <a:t> </a:t>
            </a:r>
            <a:r>
              <a:rPr sz="800" dirty="0">
                <a:latin typeface="Verdana"/>
                <a:cs typeface="Verdana"/>
              </a:rPr>
              <a:t>ensure</a:t>
            </a:r>
            <a:r>
              <a:rPr sz="800" spc="-25" dirty="0">
                <a:latin typeface="Verdana"/>
                <a:cs typeface="Verdana"/>
              </a:rPr>
              <a:t> </a:t>
            </a:r>
            <a:r>
              <a:rPr sz="800" spc="-20" dirty="0">
                <a:latin typeface="Verdana"/>
                <a:cs typeface="Verdana"/>
              </a:rPr>
              <a:t>teams </a:t>
            </a:r>
            <a:r>
              <a:rPr sz="800" dirty="0">
                <a:latin typeface="Verdana"/>
                <a:cs typeface="Verdana"/>
              </a:rPr>
              <a:t>are</a:t>
            </a:r>
            <a:r>
              <a:rPr sz="800" spc="-20" dirty="0">
                <a:latin typeface="Verdana"/>
                <a:cs typeface="Verdana"/>
              </a:rPr>
              <a:t> </a:t>
            </a:r>
            <a:r>
              <a:rPr sz="800" spc="-10" dirty="0">
                <a:latin typeface="Verdana"/>
                <a:cs typeface="Verdana"/>
              </a:rPr>
              <a:t>up-</a:t>
            </a:r>
            <a:r>
              <a:rPr sz="800" dirty="0">
                <a:latin typeface="Verdana"/>
                <a:cs typeface="Verdana"/>
              </a:rPr>
              <a:t>to</a:t>
            </a:r>
            <a:r>
              <a:rPr sz="800" spc="10" dirty="0">
                <a:latin typeface="Verdana"/>
                <a:cs typeface="Verdana"/>
              </a:rPr>
              <a:t> </a:t>
            </a:r>
            <a:r>
              <a:rPr sz="800" dirty="0">
                <a:latin typeface="Verdana"/>
                <a:cs typeface="Verdana"/>
              </a:rPr>
              <a:t>date</a:t>
            </a:r>
            <a:r>
              <a:rPr sz="800" spc="-5" dirty="0">
                <a:latin typeface="Verdana"/>
                <a:cs typeface="Verdana"/>
              </a:rPr>
              <a:t> </a:t>
            </a:r>
            <a:r>
              <a:rPr sz="800" spc="-25" dirty="0">
                <a:latin typeface="Verdana"/>
                <a:cs typeface="Verdana"/>
              </a:rPr>
              <a:t>and </a:t>
            </a:r>
            <a:r>
              <a:rPr sz="800" dirty="0">
                <a:latin typeface="Verdana"/>
                <a:cs typeface="Verdana"/>
              </a:rPr>
              <a:t>mobilized</a:t>
            </a:r>
            <a:r>
              <a:rPr sz="800" spc="-10" dirty="0">
                <a:latin typeface="Verdana"/>
                <a:cs typeface="Verdana"/>
              </a:rPr>
              <a:t> </a:t>
            </a:r>
            <a:r>
              <a:rPr sz="800" dirty="0">
                <a:latin typeface="Verdana"/>
                <a:cs typeface="Verdana"/>
              </a:rPr>
              <a:t>to</a:t>
            </a:r>
            <a:r>
              <a:rPr sz="800" spc="-25" dirty="0">
                <a:latin typeface="Verdana"/>
                <a:cs typeface="Verdana"/>
              </a:rPr>
              <a:t> </a:t>
            </a:r>
            <a:r>
              <a:rPr sz="800" dirty="0">
                <a:latin typeface="Verdana"/>
                <a:cs typeface="Verdana"/>
              </a:rPr>
              <a:t>contribute</a:t>
            </a:r>
            <a:r>
              <a:rPr sz="800" spc="-15" dirty="0">
                <a:latin typeface="Verdana"/>
                <a:cs typeface="Verdana"/>
              </a:rPr>
              <a:t> </a:t>
            </a:r>
            <a:r>
              <a:rPr sz="800" spc="-25" dirty="0">
                <a:latin typeface="Verdana"/>
                <a:cs typeface="Verdana"/>
              </a:rPr>
              <a:t>to </a:t>
            </a:r>
            <a:r>
              <a:rPr sz="800" dirty="0">
                <a:latin typeface="Verdana"/>
                <a:cs typeface="Verdana"/>
              </a:rPr>
              <a:t>the</a:t>
            </a:r>
            <a:r>
              <a:rPr sz="800" spc="-5" dirty="0">
                <a:latin typeface="Verdana"/>
                <a:cs typeface="Verdana"/>
              </a:rPr>
              <a:t> </a:t>
            </a:r>
            <a:r>
              <a:rPr sz="800" dirty="0">
                <a:latin typeface="Verdana"/>
                <a:cs typeface="Verdana"/>
              </a:rPr>
              <a:t>overall</a:t>
            </a:r>
            <a:r>
              <a:rPr sz="800" spc="-15" dirty="0">
                <a:latin typeface="Verdana"/>
                <a:cs typeface="Verdana"/>
              </a:rPr>
              <a:t> </a:t>
            </a:r>
            <a:r>
              <a:rPr sz="800" spc="-10" dirty="0">
                <a:latin typeface="Verdana"/>
                <a:cs typeface="Verdana"/>
              </a:rPr>
              <a:t>program progress</a:t>
            </a:r>
            <a:endParaRPr sz="800">
              <a:latin typeface="Verdana"/>
              <a:cs typeface="Verdana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6942201" y="3807333"/>
            <a:ext cx="2877820" cy="5143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latin typeface="Verdana"/>
                <a:cs typeface="Verdana"/>
              </a:rPr>
              <a:t>Secure</a:t>
            </a:r>
            <a:r>
              <a:rPr sz="800" spc="-35" dirty="0">
                <a:latin typeface="Verdana"/>
                <a:cs typeface="Verdana"/>
              </a:rPr>
              <a:t> </a:t>
            </a:r>
            <a:r>
              <a:rPr sz="800" dirty="0">
                <a:latin typeface="Verdana"/>
                <a:cs typeface="Verdana"/>
              </a:rPr>
              <a:t>sustainable</a:t>
            </a:r>
            <a:r>
              <a:rPr sz="800" spc="-5" dirty="0">
                <a:latin typeface="Verdana"/>
                <a:cs typeface="Verdana"/>
              </a:rPr>
              <a:t> </a:t>
            </a:r>
            <a:r>
              <a:rPr sz="800" dirty="0">
                <a:latin typeface="Verdana"/>
                <a:cs typeface="Verdana"/>
              </a:rPr>
              <a:t>results</a:t>
            </a:r>
            <a:r>
              <a:rPr sz="800" spc="180" dirty="0">
                <a:latin typeface="Verdana"/>
                <a:cs typeface="Verdana"/>
              </a:rPr>
              <a:t>  </a:t>
            </a:r>
            <a:r>
              <a:rPr sz="800" dirty="0">
                <a:latin typeface="Verdana"/>
                <a:cs typeface="Verdana"/>
              </a:rPr>
              <a:t>Monitor change</a:t>
            </a:r>
            <a:r>
              <a:rPr sz="800" spc="-5" dirty="0">
                <a:latin typeface="Verdana"/>
                <a:cs typeface="Verdana"/>
              </a:rPr>
              <a:t> </a:t>
            </a:r>
            <a:r>
              <a:rPr sz="800" spc="-10" dirty="0">
                <a:latin typeface="Verdana"/>
                <a:cs typeface="Verdana"/>
              </a:rPr>
              <a:t>maturation </a:t>
            </a:r>
            <a:r>
              <a:rPr sz="800" dirty="0">
                <a:latin typeface="Verdana"/>
                <a:cs typeface="Verdana"/>
              </a:rPr>
              <a:t>by</a:t>
            </a:r>
            <a:r>
              <a:rPr sz="800" spc="-10" dirty="0">
                <a:latin typeface="Verdana"/>
                <a:cs typeface="Verdana"/>
              </a:rPr>
              <a:t> </a:t>
            </a:r>
            <a:r>
              <a:rPr sz="800" dirty="0">
                <a:latin typeface="Verdana"/>
                <a:cs typeface="Verdana"/>
              </a:rPr>
              <a:t>people</a:t>
            </a:r>
            <a:r>
              <a:rPr sz="800" spc="-10" dirty="0">
                <a:latin typeface="Verdana"/>
                <a:cs typeface="Verdana"/>
              </a:rPr>
              <a:t> </a:t>
            </a:r>
            <a:r>
              <a:rPr sz="800" dirty="0">
                <a:latin typeface="Verdana"/>
                <a:cs typeface="Verdana"/>
              </a:rPr>
              <a:t>empowerment</a:t>
            </a:r>
            <a:r>
              <a:rPr sz="800" spc="475" dirty="0">
                <a:latin typeface="Verdana"/>
                <a:cs typeface="Verdana"/>
              </a:rPr>
              <a:t>  </a:t>
            </a:r>
            <a:r>
              <a:rPr sz="800" dirty="0">
                <a:latin typeface="Verdana"/>
                <a:cs typeface="Verdana"/>
              </a:rPr>
              <a:t>and</a:t>
            </a:r>
            <a:r>
              <a:rPr sz="800" spc="5" dirty="0">
                <a:latin typeface="Verdana"/>
                <a:cs typeface="Verdana"/>
              </a:rPr>
              <a:t> </a:t>
            </a:r>
            <a:r>
              <a:rPr sz="800" dirty="0">
                <a:latin typeface="Verdana"/>
                <a:cs typeface="Verdana"/>
              </a:rPr>
              <a:t>adoption</a:t>
            </a:r>
            <a:r>
              <a:rPr sz="800" spc="-5" dirty="0">
                <a:latin typeface="Verdana"/>
                <a:cs typeface="Verdana"/>
              </a:rPr>
              <a:t> </a:t>
            </a:r>
            <a:r>
              <a:rPr sz="800" dirty="0">
                <a:latin typeface="Verdana"/>
                <a:cs typeface="Verdana"/>
              </a:rPr>
              <a:t>progress</a:t>
            </a:r>
            <a:r>
              <a:rPr sz="800" spc="-45" dirty="0">
                <a:latin typeface="Verdana"/>
                <a:cs typeface="Verdana"/>
              </a:rPr>
              <a:t> </a:t>
            </a:r>
            <a:r>
              <a:rPr sz="800" spc="-25" dirty="0">
                <a:latin typeface="Verdana"/>
                <a:cs typeface="Verdana"/>
              </a:rPr>
              <a:t>and </a:t>
            </a:r>
            <a:r>
              <a:rPr sz="800" dirty="0">
                <a:latin typeface="Verdana"/>
                <a:cs typeface="Verdana"/>
              </a:rPr>
              <a:t>and</a:t>
            </a:r>
            <a:r>
              <a:rPr sz="800" spc="-10" dirty="0">
                <a:latin typeface="Verdana"/>
                <a:cs typeface="Verdana"/>
              </a:rPr>
              <a:t> </a:t>
            </a:r>
            <a:r>
              <a:rPr sz="800" dirty="0">
                <a:latin typeface="Verdana"/>
                <a:cs typeface="Verdana"/>
              </a:rPr>
              <a:t>training</a:t>
            </a:r>
            <a:r>
              <a:rPr sz="800" spc="10" dirty="0">
                <a:latin typeface="Verdana"/>
                <a:cs typeface="Verdana"/>
              </a:rPr>
              <a:t> </a:t>
            </a:r>
            <a:r>
              <a:rPr sz="800" dirty="0">
                <a:latin typeface="Verdana"/>
                <a:cs typeface="Verdana"/>
              </a:rPr>
              <a:t>leveraging</a:t>
            </a:r>
            <a:r>
              <a:rPr sz="800" spc="420" dirty="0">
                <a:latin typeface="Verdana"/>
                <a:cs typeface="Verdana"/>
              </a:rPr>
              <a:t>   </a:t>
            </a:r>
            <a:r>
              <a:rPr sz="800" dirty="0">
                <a:latin typeface="Verdana"/>
                <a:cs typeface="Verdana"/>
              </a:rPr>
              <a:t>continuously</a:t>
            </a:r>
            <a:r>
              <a:rPr sz="800" spc="20" dirty="0">
                <a:latin typeface="Verdana"/>
                <a:cs typeface="Verdana"/>
              </a:rPr>
              <a:t> </a:t>
            </a:r>
            <a:r>
              <a:rPr sz="800" spc="-10" dirty="0">
                <a:latin typeface="Verdana"/>
                <a:cs typeface="Verdana"/>
              </a:rPr>
              <a:t>improve</a:t>
            </a:r>
            <a:endParaRPr sz="800">
              <a:latin typeface="Verdana"/>
              <a:cs typeface="Verdana"/>
            </a:endParaRPr>
          </a:p>
          <a:p>
            <a:pPr marL="12700" algn="just">
              <a:lnSpc>
                <a:spcPct val="100000"/>
              </a:lnSpc>
              <a:spcBef>
                <a:spcPts val="5"/>
              </a:spcBef>
            </a:pPr>
            <a:r>
              <a:rPr sz="800" dirty="0">
                <a:latin typeface="Verdana"/>
                <a:cs typeface="Verdana"/>
              </a:rPr>
              <a:t>the champions network</a:t>
            </a:r>
            <a:r>
              <a:rPr sz="800" spc="405" dirty="0">
                <a:latin typeface="Verdana"/>
                <a:cs typeface="Verdana"/>
              </a:rPr>
              <a:t>   </a:t>
            </a:r>
            <a:r>
              <a:rPr sz="800" dirty="0">
                <a:latin typeface="Verdana"/>
                <a:cs typeface="Verdana"/>
              </a:rPr>
              <a:t>through</a:t>
            </a:r>
            <a:r>
              <a:rPr sz="800" spc="5" dirty="0">
                <a:latin typeface="Verdana"/>
                <a:cs typeface="Verdana"/>
              </a:rPr>
              <a:t> </a:t>
            </a:r>
            <a:r>
              <a:rPr sz="800" spc="-10" dirty="0">
                <a:latin typeface="Verdana"/>
                <a:cs typeface="Verdana"/>
              </a:rPr>
              <a:t>feedback</a:t>
            </a:r>
            <a:endParaRPr sz="800">
              <a:latin typeface="Verdana"/>
              <a:cs typeface="Verdana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2784475" y="1699386"/>
            <a:ext cx="8058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006FAC"/>
                </a:solidFill>
                <a:latin typeface="Verdana"/>
                <a:cs typeface="Verdana"/>
              </a:rPr>
              <a:t>ENVISION</a:t>
            </a:r>
            <a:endParaRPr sz="1200">
              <a:latin typeface="Verdana"/>
              <a:cs typeface="Verdana"/>
            </a:endParaRPr>
          </a:p>
        </p:txBody>
      </p:sp>
      <p:pic>
        <p:nvPicPr>
          <p:cNvPr id="38" name="object 38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2356104" y="2014727"/>
            <a:ext cx="8436864" cy="1773682"/>
          </a:xfrm>
          <a:prstGeom prst="rect">
            <a:avLst/>
          </a:prstGeom>
        </p:spPr>
      </p:pic>
      <p:sp>
        <p:nvSpPr>
          <p:cNvPr id="39" name="object 39"/>
          <p:cNvSpPr txBox="1"/>
          <p:nvPr/>
        </p:nvSpPr>
        <p:spPr>
          <a:xfrm>
            <a:off x="4607433" y="3466338"/>
            <a:ext cx="53530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12ABDB"/>
                </a:solidFill>
                <a:latin typeface="Verdana"/>
                <a:cs typeface="Verdana"/>
              </a:rPr>
              <a:t>SHAPE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6109842" y="1704594"/>
            <a:ext cx="777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2B133C"/>
                </a:solidFill>
                <a:latin typeface="Verdana"/>
                <a:cs typeface="Verdana"/>
              </a:rPr>
              <a:t>CONNECT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7741157" y="3466338"/>
            <a:ext cx="81470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FF2F4B"/>
                </a:solidFill>
                <a:latin typeface="Verdana"/>
                <a:cs typeface="Verdana"/>
              </a:rPr>
              <a:t>EMPOWER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9578085" y="1710690"/>
            <a:ext cx="5137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78CFFF"/>
                </a:solidFill>
                <a:latin typeface="Verdana"/>
                <a:cs typeface="Verdana"/>
              </a:rPr>
              <a:t>PULSE</a:t>
            </a:r>
            <a:endParaRPr sz="1200">
              <a:latin typeface="Verdana"/>
              <a:cs typeface="Verdana"/>
            </a:endParaRPr>
          </a:p>
        </p:txBody>
      </p:sp>
      <p:grpSp>
        <p:nvGrpSpPr>
          <p:cNvPr id="43" name="object 43"/>
          <p:cNvGrpSpPr/>
          <p:nvPr/>
        </p:nvGrpSpPr>
        <p:grpSpPr>
          <a:xfrm>
            <a:off x="4686300" y="2449067"/>
            <a:ext cx="5455920" cy="475615"/>
            <a:chOff x="4686300" y="2449067"/>
            <a:chExt cx="5455920" cy="475615"/>
          </a:xfrm>
        </p:grpSpPr>
        <p:pic>
          <p:nvPicPr>
            <p:cNvPr id="44" name="object 4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616440" y="2543555"/>
              <a:ext cx="525779" cy="381000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686300" y="2503931"/>
              <a:ext cx="473963" cy="342900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968996" y="2449067"/>
              <a:ext cx="522731" cy="377951"/>
            </a:xfrm>
            <a:prstGeom prst="rect">
              <a:avLst/>
            </a:prstGeom>
          </p:spPr>
        </p:pic>
      </p:grpSp>
      <p:sp>
        <p:nvSpPr>
          <p:cNvPr id="47" name="object 47"/>
          <p:cNvSpPr txBox="1"/>
          <p:nvPr/>
        </p:nvSpPr>
        <p:spPr>
          <a:xfrm>
            <a:off x="1218082" y="1123264"/>
            <a:ext cx="69278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10" dirty="0">
                <a:latin typeface="Verdana"/>
                <a:cs typeface="Verdana"/>
              </a:rPr>
              <a:t>Milestones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1250086" y="2584830"/>
            <a:ext cx="62992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10" dirty="0">
                <a:latin typeface="Verdana"/>
                <a:cs typeface="Verdana"/>
              </a:rPr>
              <a:t>Principles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1286636" y="4534280"/>
            <a:ext cx="55626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10" dirty="0">
                <a:latin typeface="Verdana"/>
                <a:cs typeface="Verdana"/>
              </a:rPr>
              <a:t>Streams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2065020" y="4567428"/>
            <a:ext cx="7680959" cy="0"/>
          </a:xfrm>
          <a:custGeom>
            <a:avLst/>
            <a:gdLst/>
            <a:ahLst/>
            <a:cxnLst/>
            <a:rect l="l" t="t" r="r" b="b"/>
            <a:pathLst>
              <a:path w="7680959">
                <a:moveTo>
                  <a:pt x="0" y="0"/>
                </a:moveTo>
                <a:lnTo>
                  <a:pt x="7680959" y="0"/>
                </a:lnTo>
              </a:path>
            </a:pathLst>
          </a:custGeom>
          <a:ln w="12700">
            <a:solidFill>
              <a:srgbClr val="0F243E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 txBox="1"/>
          <p:nvPr/>
        </p:nvSpPr>
        <p:spPr>
          <a:xfrm>
            <a:off x="1941322" y="650875"/>
            <a:ext cx="46545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10" dirty="0">
                <a:latin typeface="Verdana"/>
                <a:cs typeface="Verdana"/>
              </a:rPr>
              <a:t>Kick-</a:t>
            </a:r>
            <a:r>
              <a:rPr sz="900" spc="-25" dirty="0">
                <a:latin typeface="Verdana"/>
                <a:cs typeface="Verdana"/>
              </a:rPr>
              <a:t>off</a:t>
            </a:r>
            <a:endParaRPr sz="900">
              <a:latin typeface="Verdana"/>
              <a:cs typeface="Verdana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7135748" y="679450"/>
            <a:ext cx="46672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10" dirty="0">
                <a:latin typeface="Verdana"/>
                <a:cs typeface="Verdana"/>
              </a:rPr>
              <a:t>Go-</a:t>
            </a:r>
            <a:r>
              <a:rPr sz="900" spc="-20" dirty="0">
                <a:latin typeface="Verdana"/>
                <a:cs typeface="Verdana"/>
              </a:rPr>
              <a:t>Live</a:t>
            </a:r>
            <a:endParaRPr sz="900">
              <a:latin typeface="Verdana"/>
              <a:cs typeface="Verdana"/>
            </a:endParaRPr>
          </a:p>
        </p:txBody>
      </p:sp>
      <p:grpSp>
        <p:nvGrpSpPr>
          <p:cNvPr id="53" name="object 53"/>
          <p:cNvGrpSpPr/>
          <p:nvPr/>
        </p:nvGrpSpPr>
        <p:grpSpPr>
          <a:xfrm>
            <a:off x="2084832" y="856488"/>
            <a:ext cx="7625080" cy="143510"/>
            <a:chOff x="2084832" y="856488"/>
            <a:chExt cx="7625080" cy="143510"/>
          </a:xfrm>
        </p:grpSpPr>
        <p:sp>
          <p:nvSpPr>
            <p:cNvPr id="54" name="object 54"/>
            <p:cNvSpPr/>
            <p:nvPr/>
          </p:nvSpPr>
          <p:spPr>
            <a:xfrm>
              <a:off x="2084832" y="856487"/>
              <a:ext cx="7625080" cy="143510"/>
            </a:xfrm>
            <a:custGeom>
              <a:avLst/>
              <a:gdLst/>
              <a:ahLst/>
              <a:cxnLst/>
              <a:rect l="l" t="t" r="r" b="b"/>
              <a:pathLst>
                <a:path w="7625080" h="143509">
                  <a:moveTo>
                    <a:pt x="178308" y="71628"/>
                  </a:moveTo>
                  <a:lnTo>
                    <a:pt x="89154" y="0"/>
                  </a:lnTo>
                  <a:lnTo>
                    <a:pt x="0" y="71628"/>
                  </a:lnTo>
                  <a:lnTo>
                    <a:pt x="89154" y="143256"/>
                  </a:lnTo>
                  <a:lnTo>
                    <a:pt x="178308" y="71628"/>
                  </a:lnTo>
                  <a:close/>
                </a:path>
                <a:path w="7625080" h="143509">
                  <a:moveTo>
                    <a:pt x="5405628" y="71628"/>
                  </a:moveTo>
                  <a:lnTo>
                    <a:pt x="5316474" y="0"/>
                  </a:lnTo>
                  <a:lnTo>
                    <a:pt x="5227320" y="71628"/>
                  </a:lnTo>
                  <a:lnTo>
                    <a:pt x="5316474" y="143256"/>
                  </a:lnTo>
                  <a:lnTo>
                    <a:pt x="5405628" y="71628"/>
                  </a:lnTo>
                  <a:close/>
                </a:path>
                <a:path w="7625080" h="143509">
                  <a:moveTo>
                    <a:pt x="7624572" y="71628"/>
                  </a:moveTo>
                  <a:lnTo>
                    <a:pt x="7535418" y="0"/>
                  </a:lnTo>
                  <a:lnTo>
                    <a:pt x="7446264" y="71628"/>
                  </a:lnTo>
                  <a:lnTo>
                    <a:pt x="7535418" y="143256"/>
                  </a:lnTo>
                  <a:lnTo>
                    <a:pt x="7624572" y="71628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2263140" y="890015"/>
              <a:ext cx="7268845" cy="76200"/>
            </a:xfrm>
            <a:custGeom>
              <a:avLst/>
              <a:gdLst/>
              <a:ahLst/>
              <a:cxnLst/>
              <a:rect l="l" t="t" r="r" b="b"/>
              <a:pathLst>
                <a:path w="7268845" h="76200">
                  <a:moveTo>
                    <a:pt x="5049393" y="38100"/>
                  </a:moveTo>
                  <a:lnTo>
                    <a:pt x="5036693" y="31750"/>
                  </a:lnTo>
                  <a:lnTo>
                    <a:pt x="4973193" y="0"/>
                  </a:lnTo>
                  <a:lnTo>
                    <a:pt x="4973193" y="31750"/>
                  </a:lnTo>
                  <a:lnTo>
                    <a:pt x="76200" y="31750"/>
                  </a:lnTo>
                  <a:lnTo>
                    <a:pt x="76200" y="0"/>
                  </a:lnTo>
                  <a:lnTo>
                    <a:pt x="0" y="38100"/>
                  </a:lnTo>
                  <a:lnTo>
                    <a:pt x="76200" y="76200"/>
                  </a:lnTo>
                  <a:lnTo>
                    <a:pt x="76200" y="44450"/>
                  </a:lnTo>
                  <a:lnTo>
                    <a:pt x="4973193" y="44450"/>
                  </a:lnTo>
                  <a:lnTo>
                    <a:pt x="4973193" y="76200"/>
                  </a:lnTo>
                  <a:lnTo>
                    <a:pt x="5036693" y="44450"/>
                  </a:lnTo>
                  <a:lnTo>
                    <a:pt x="5049393" y="38100"/>
                  </a:lnTo>
                  <a:close/>
                </a:path>
                <a:path w="7268845" h="76200">
                  <a:moveTo>
                    <a:pt x="7268718" y="38100"/>
                  </a:moveTo>
                  <a:lnTo>
                    <a:pt x="7256018" y="31750"/>
                  </a:lnTo>
                  <a:lnTo>
                    <a:pt x="7192518" y="0"/>
                  </a:lnTo>
                  <a:lnTo>
                    <a:pt x="7192518" y="31750"/>
                  </a:lnTo>
                  <a:lnTo>
                    <a:pt x="5303520" y="31750"/>
                  </a:lnTo>
                  <a:lnTo>
                    <a:pt x="5303520" y="0"/>
                  </a:lnTo>
                  <a:lnTo>
                    <a:pt x="5227320" y="38100"/>
                  </a:lnTo>
                  <a:lnTo>
                    <a:pt x="5303520" y="76200"/>
                  </a:lnTo>
                  <a:lnTo>
                    <a:pt x="5303520" y="44450"/>
                  </a:lnTo>
                  <a:lnTo>
                    <a:pt x="7192518" y="44450"/>
                  </a:lnTo>
                  <a:lnTo>
                    <a:pt x="7192518" y="76200"/>
                  </a:lnTo>
                  <a:lnTo>
                    <a:pt x="7256018" y="44450"/>
                  </a:lnTo>
                  <a:lnTo>
                    <a:pt x="7268718" y="3810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6" name="object 56"/>
          <p:cNvSpPr txBox="1"/>
          <p:nvPr/>
        </p:nvSpPr>
        <p:spPr>
          <a:xfrm>
            <a:off x="8083295" y="830580"/>
            <a:ext cx="998219" cy="340360"/>
          </a:xfrm>
          <a:prstGeom prst="rect">
            <a:avLst/>
          </a:prstGeom>
          <a:solidFill>
            <a:srgbClr val="F1F1F1"/>
          </a:solidFill>
        </p:spPr>
        <p:txBody>
          <a:bodyPr vert="horz" wrap="square" lIns="0" tIns="45085" rIns="0" bIns="0" rtlCol="0">
            <a:spAutoFit/>
          </a:bodyPr>
          <a:lstStyle/>
          <a:p>
            <a:pPr marL="327025" marR="267335" indent="-52069">
              <a:lnSpc>
                <a:spcPct val="100000"/>
              </a:lnSpc>
              <a:spcBef>
                <a:spcPts val="355"/>
              </a:spcBef>
            </a:pPr>
            <a:r>
              <a:rPr sz="800" b="1" spc="-10" dirty="0">
                <a:latin typeface="Verdana"/>
                <a:cs typeface="Verdana"/>
              </a:rPr>
              <a:t>Overlap phase</a:t>
            </a:r>
            <a:endParaRPr sz="800">
              <a:latin typeface="Verdana"/>
              <a:cs typeface="Verdana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4347971" y="844296"/>
            <a:ext cx="978535" cy="216535"/>
          </a:xfrm>
          <a:prstGeom prst="rect">
            <a:avLst/>
          </a:prstGeom>
          <a:solidFill>
            <a:srgbClr val="F1F1F1"/>
          </a:solidFill>
        </p:spPr>
        <p:txBody>
          <a:bodyPr vert="horz" wrap="square" lIns="0" tIns="44450" rIns="0" bIns="0" rtlCol="0">
            <a:spAutoFit/>
          </a:bodyPr>
          <a:lstStyle/>
          <a:p>
            <a:pPr marL="154305">
              <a:lnSpc>
                <a:spcPct val="100000"/>
              </a:lnSpc>
              <a:spcBef>
                <a:spcPts val="350"/>
              </a:spcBef>
            </a:pPr>
            <a:r>
              <a:rPr sz="800" b="1" dirty="0">
                <a:latin typeface="Verdana"/>
                <a:cs typeface="Verdana"/>
              </a:rPr>
              <a:t>Build</a:t>
            </a:r>
            <a:r>
              <a:rPr sz="800" b="1" spc="-25" dirty="0">
                <a:latin typeface="Verdana"/>
                <a:cs typeface="Verdana"/>
              </a:rPr>
              <a:t> </a:t>
            </a:r>
            <a:r>
              <a:rPr sz="800" b="1" spc="-10" dirty="0">
                <a:latin typeface="Verdana"/>
                <a:cs typeface="Verdana"/>
              </a:rPr>
              <a:t>phase</a:t>
            </a:r>
            <a:endParaRPr sz="800">
              <a:latin typeface="Verdana"/>
              <a:cs typeface="Verdana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9531095" y="856488"/>
            <a:ext cx="178435" cy="143510"/>
          </a:xfrm>
          <a:custGeom>
            <a:avLst/>
            <a:gdLst/>
            <a:ahLst/>
            <a:cxnLst/>
            <a:rect l="l" t="t" r="r" b="b"/>
            <a:pathLst>
              <a:path w="178434" h="143509">
                <a:moveTo>
                  <a:pt x="89153" y="0"/>
                </a:moveTo>
                <a:lnTo>
                  <a:pt x="0" y="71627"/>
                </a:lnTo>
                <a:lnTo>
                  <a:pt x="89153" y="143256"/>
                </a:lnTo>
                <a:lnTo>
                  <a:pt x="178307" y="71627"/>
                </a:lnTo>
                <a:lnTo>
                  <a:pt x="89153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553845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z="1300" spc="-25" dirty="0">
                <a:solidFill>
                  <a:srgbClr val="00396F"/>
                </a:solidFill>
                <a:latin typeface="Arial MT"/>
                <a:cs typeface="Arial MT"/>
              </a:rPr>
              <a:t>20</a:t>
            </a:fld>
            <a:endParaRPr sz="13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/>
              <a:t>Zoom –</a:t>
            </a:r>
            <a:r>
              <a:rPr spc="-5" dirty="0"/>
              <a:t> </a:t>
            </a:r>
            <a:r>
              <a:rPr dirty="0"/>
              <a:t>Change</a:t>
            </a:r>
            <a:r>
              <a:rPr spc="30" dirty="0"/>
              <a:t> </a:t>
            </a:r>
            <a:r>
              <a:rPr spc="-10" dirty="0"/>
              <a:t>management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6748526" y="210565"/>
            <a:ext cx="4762500" cy="432434"/>
            <a:chOff x="6748526" y="210565"/>
            <a:chExt cx="4762500" cy="432434"/>
          </a:xfrm>
        </p:grpSpPr>
        <p:sp>
          <p:nvSpPr>
            <p:cNvPr id="4" name="object 4"/>
            <p:cNvSpPr/>
            <p:nvPr/>
          </p:nvSpPr>
          <p:spPr>
            <a:xfrm>
              <a:off x="6761226" y="223265"/>
              <a:ext cx="4737100" cy="407034"/>
            </a:xfrm>
            <a:custGeom>
              <a:avLst/>
              <a:gdLst/>
              <a:ahLst/>
              <a:cxnLst/>
              <a:rect l="l" t="t" r="r" b="b"/>
              <a:pathLst>
                <a:path w="4737100" h="407034">
                  <a:moveTo>
                    <a:pt x="0" y="67817"/>
                  </a:moveTo>
                  <a:lnTo>
                    <a:pt x="5328" y="41415"/>
                  </a:lnTo>
                  <a:lnTo>
                    <a:pt x="19859" y="19859"/>
                  </a:lnTo>
                  <a:lnTo>
                    <a:pt x="41415" y="5328"/>
                  </a:lnTo>
                  <a:lnTo>
                    <a:pt x="67818" y="0"/>
                  </a:lnTo>
                  <a:lnTo>
                    <a:pt x="4668774" y="0"/>
                  </a:lnTo>
                  <a:lnTo>
                    <a:pt x="4695176" y="5328"/>
                  </a:lnTo>
                  <a:lnTo>
                    <a:pt x="4716732" y="19859"/>
                  </a:lnTo>
                  <a:lnTo>
                    <a:pt x="4731263" y="41415"/>
                  </a:lnTo>
                  <a:lnTo>
                    <a:pt x="4736592" y="67817"/>
                  </a:lnTo>
                  <a:lnTo>
                    <a:pt x="4736592" y="339089"/>
                  </a:lnTo>
                  <a:lnTo>
                    <a:pt x="4731263" y="365492"/>
                  </a:lnTo>
                  <a:lnTo>
                    <a:pt x="4716732" y="387048"/>
                  </a:lnTo>
                  <a:lnTo>
                    <a:pt x="4695176" y="401579"/>
                  </a:lnTo>
                  <a:lnTo>
                    <a:pt x="4668774" y="406907"/>
                  </a:lnTo>
                  <a:lnTo>
                    <a:pt x="67818" y="406907"/>
                  </a:lnTo>
                  <a:lnTo>
                    <a:pt x="41415" y="401579"/>
                  </a:lnTo>
                  <a:lnTo>
                    <a:pt x="19859" y="387048"/>
                  </a:lnTo>
                  <a:lnTo>
                    <a:pt x="5328" y="365492"/>
                  </a:lnTo>
                  <a:lnTo>
                    <a:pt x="0" y="339089"/>
                  </a:lnTo>
                  <a:lnTo>
                    <a:pt x="0" y="67817"/>
                  </a:lnTo>
                  <a:close/>
                </a:path>
              </a:pathLst>
            </a:custGeom>
            <a:ln w="25400">
              <a:solidFill>
                <a:srgbClr val="4F81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822436" y="292607"/>
              <a:ext cx="1569720" cy="264160"/>
            </a:xfrm>
            <a:custGeom>
              <a:avLst/>
              <a:gdLst/>
              <a:ahLst/>
              <a:cxnLst/>
              <a:rect l="l" t="t" r="r" b="b"/>
              <a:pathLst>
                <a:path w="1569720" h="264159">
                  <a:moveTo>
                    <a:pt x="1525397" y="0"/>
                  </a:moveTo>
                  <a:lnTo>
                    <a:pt x="0" y="0"/>
                  </a:lnTo>
                  <a:lnTo>
                    <a:pt x="0" y="263652"/>
                  </a:lnTo>
                  <a:lnTo>
                    <a:pt x="1525397" y="263652"/>
                  </a:lnTo>
                  <a:lnTo>
                    <a:pt x="1569720" y="131826"/>
                  </a:lnTo>
                  <a:lnTo>
                    <a:pt x="1525397" y="0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8918575" y="325373"/>
            <a:ext cx="82169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10" dirty="0">
                <a:solidFill>
                  <a:srgbClr val="FFFFFF"/>
                </a:solidFill>
                <a:latin typeface="Arial"/>
                <a:cs typeface="Arial"/>
              </a:rPr>
              <a:t>Development</a:t>
            </a:r>
            <a:endParaRPr sz="10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618476" y="292608"/>
            <a:ext cx="1152525" cy="268605"/>
          </a:xfrm>
          <a:custGeom>
            <a:avLst/>
            <a:gdLst/>
            <a:ahLst/>
            <a:cxnLst/>
            <a:rect l="l" t="t" r="r" b="b"/>
            <a:pathLst>
              <a:path w="1152525" h="268605">
                <a:moveTo>
                  <a:pt x="1102741" y="0"/>
                </a:moveTo>
                <a:lnTo>
                  <a:pt x="0" y="0"/>
                </a:lnTo>
                <a:lnTo>
                  <a:pt x="0" y="268224"/>
                </a:lnTo>
                <a:lnTo>
                  <a:pt x="1102741" y="268224"/>
                </a:lnTo>
                <a:lnTo>
                  <a:pt x="1152144" y="134112"/>
                </a:lnTo>
                <a:lnTo>
                  <a:pt x="1102741" y="0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7713980" y="327405"/>
            <a:ext cx="49784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dirty="0">
                <a:solidFill>
                  <a:srgbClr val="FFFFFF"/>
                </a:solidFill>
                <a:latin typeface="Arial"/>
                <a:cs typeface="Arial"/>
              </a:rPr>
              <a:t>Sprint</a:t>
            </a:r>
            <a:r>
              <a:rPr sz="1000" b="1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b="1" spc="-50" dirty="0">
                <a:solidFill>
                  <a:srgbClr val="FFFFFF"/>
                </a:solidFill>
                <a:latin typeface="Arial"/>
                <a:cs typeface="Arial"/>
              </a:rPr>
              <a:t>0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10418064" y="265175"/>
            <a:ext cx="1083945" cy="381000"/>
            <a:chOff x="10418064" y="265175"/>
            <a:chExt cx="1083945" cy="381000"/>
          </a:xfrm>
        </p:grpSpPr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418064" y="265175"/>
              <a:ext cx="1083564" cy="370332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448544" y="277355"/>
              <a:ext cx="627875" cy="368820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0443972" y="291083"/>
              <a:ext cx="981710" cy="268605"/>
            </a:xfrm>
            <a:custGeom>
              <a:avLst/>
              <a:gdLst/>
              <a:ahLst/>
              <a:cxnLst/>
              <a:rect l="l" t="t" r="r" b="b"/>
              <a:pathLst>
                <a:path w="981709" h="268605">
                  <a:moveTo>
                    <a:pt x="932052" y="0"/>
                  </a:moveTo>
                  <a:lnTo>
                    <a:pt x="0" y="0"/>
                  </a:lnTo>
                  <a:lnTo>
                    <a:pt x="0" y="268224"/>
                  </a:lnTo>
                  <a:lnTo>
                    <a:pt x="932052" y="268224"/>
                  </a:lnTo>
                  <a:lnTo>
                    <a:pt x="981455" y="134112"/>
                  </a:lnTo>
                  <a:lnTo>
                    <a:pt x="932052" y="0"/>
                  </a:lnTo>
                  <a:close/>
                </a:path>
              </a:pathLst>
            </a:custGeom>
            <a:solidFill>
              <a:srgbClr val="006F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10540745" y="325881"/>
            <a:ext cx="39941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10" dirty="0">
                <a:solidFill>
                  <a:srgbClr val="FFFFFF"/>
                </a:solidFill>
                <a:latin typeface="Arial"/>
                <a:cs typeface="Arial"/>
              </a:rPr>
              <a:t>Indus.</a:t>
            </a:r>
            <a:endParaRPr sz="10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6832092" y="292608"/>
            <a:ext cx="741045" cy="268605"/>
          </a:xfrm>
          <a:custGeom>
            <a:avLst/>
            <a:gdLst/>
            <a:ahLst/>
            <a:cxnLst/>
            <a:rect l="l" t="t" r="r" b="b"/>
            <a:pathLst>
              <a:path w="741045" h="268605">
                <a:moveTo>
                  <a:pt x="691260" y="0"/>
                </a:moveTo>
                <a:lnTo>
                  <a:pt x="0" y="0"/>
                </a:lnTo>
                <a:lnTo>
                  <a:pt x="0" y="268224"/>
                </a:lnTo>
                <a:lnTo>
                  <a:pt x="691260" y="268224"/>
                </a:lnTo>
                <a:lnTo>
                  <a:pt x="740663" y="134112"/>
                </a:lnTo>
                <a:lnTo>
                  <a:pt x="691260" y="0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6856856" y="327152"/>
            <a:ext cx="51117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10" dirty="0">
                <a:solidFill>
                  <a:srgbClr val="FFFFFF"/>
                </a:solidFill>
                <a:latin typeface="Arial"/>
                <a:cs typeface="Arial"/>
              </a:rPr>
              <a:t>Ideation</a:t>
            </a:r>
            <a:endParaRPr sz="10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079105" y="2896870"/>
            <a:ext cx="1887220" cy="5067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82245" marR="5080" indent="-170180">
              <a:lnSpc>
                <a:spcPct val="100000"/>
              </a:lnSpc>
              <a:spcBef>
                <a:spcPts val="105"/>
              </a:spcBef>
              <a:buClr>
                <a:srgbClr val="001F5F"/>
              </a:buClr>
              <a:buFont typeface="Arial MT"/>
              <a:buChar char="•"/>
              <a:tabLst>
                <a:tab pos="184785" algn="l"/>
              </a:tabLst>
            </a:pPr>
            <a:r>
              <a:rPr sz="1050" dirty="0">
                <a:solidFill>
                  <a:srgbClr val="2B133C"/>
                </a:solidFill>
                <a:latin typeface="Verdana"/>
                <a:cs typeface="Verdana"/>
              </a:rPr>
              <a:t>Training</a:t>
            </a:r>
            <a:r>
              <a:rPr sz="1050" spc="-50" dirty="0">
                <a:solidFill>
                  <a:srgbClr val="2B133C"/>
                </a:solidFill>
                <a:latin typeface="Verdana"/>
                <a:cs typeface="Verdana"/>
              </a:rPr>
              <a:t> </a:t>
            </a:r>
            <a:r>
              <a:rPr sz="1050" dirty="0">
                <a:solidFill>
                  <a:srgbClr val="2B133C"/>
                </a:solidFill>
                <a:latin typeface="Verdana"/>
                <a:cs typeface="Verdana"/>
              </a:rPr>
              <a:t>materials</a:t>
            </a:r>
            <a:r>
              <a:rPr sz="1050" spc="-35" dirty="0">
                <a:solidFill>
                  <a:srgbClr val="2B133C"/>
                </a:solidFill>
                <a:latin typeface="Verdana"/>
                <a:cs typeface="Verdana"/>
              </a:rPr>
              <a:t> </a:t>
            </a:r>
            <a:r>
              <a:rPr sz="1050" dirty="0">
                <a:solidFill>
                  <a:srgbClr val="2B133C"/>
                </a:solidFill>
                <a:latin typeface="Verdana"/>
                <a:cs typeface="Verdana"/>
              </a:rPr>
              <a:t>will </a:t>
            </a:r>
            <a:r>
              <a:rPr sz="1050" spc="-25" dirty="0">
                <a:solidFill>
                  <a:srgbClr val="2B133C"/>
                </a:solidFill>
                <a:latin typeface="Verdana"/>
                <a:cs typeface="Verdana"/>
              </a:rPr>
              <a:t>be 	</a:t>
            </a:r>
            <a:r>
              <a:rPr sz="1050" dirty="0">
                <a:solidFill>
                  <a:srgbClr val="2B133C"/>
                </a:solidFill>
                <a:latin typeface="Verdana"/>
                <a:cs typeface="Verdana"/>
              </a:rPr>
              <a:t>designed</a:t>
            </a:r>
            <a:r>
              <a:rPr sz="1050" spc="-40" dirty="0">
                <a:solidFill>
                  <a:srgbClr val="2B133C"/>
                </a:solidFill>
                <a:latin typeface="Verdana"/>
                <a:cs typeface="Verdana"/>
              </a:rPr>
              <a:t> </a:t>
            </a:r>
            <a:r>
              <a:rPr sz="1050" dirty="0">
                <a:solidFill>
                  <a:srgbClr val="2B133C"/>
                </a:solidFill>
                <a:latin typeface="Verdana"/>
                <a:cs typeface="Verdana"/>
              </a:rPr>
              <a:t>by</a:t>
            </a:r>
            <a:r>
              <a:rPr sz="1050" spc="-15" dirty="0">
                <a:solidFill>
                  <a:srgbClr val="2B133C"/>
                </a:solidFill>
                <a:latin typeface="Verdana"/>
                <a:cs typeface="Verdana"/>
              </a:rPr>
              <a:t> </a:t>
            </a:r>
            <a:r>
              <a:rPr sz="1050" dirty="0">
                <a:solidFill>
                  <a:srgbClr val="2B133C"/>
                </a:solidFill>
                <a:latin typeface="Verdana"/>
                <a:cs typeface="Verdana"/>
              </a:rPr>
              <a:t>each</a:t>
            </a:r>
            <a:r>
              <a:rPr sz="1050" spc="-10" dirty="0">
                <a:solidFill>
                  <a:srgbClr val="2B133C"/>
                </a:solidFill>
                <a:latin typeface="Verdana"/>
                <a:cs typeface="Verdana"/>
              </a:rPr>
              <a:t> </a:t>
            </a:r>
            <a:r>
              <a:rPr sz="1050" spc="-20" dirty="0">
                <a:solidFill>
                  <a:srgbClr val="2B133C"/>
                </a:solidFill>
                <a:latin typeface="Verdana"/>
                <a:cs typeface="Verdana"/>
              </a:rPr>
              <a:t>work 	</a:t>
            </a:r>
            <a:r>
              <a:rPr sz="1050" dirty="0">
                <a:solidFill>
                  <a:srgbClr val="2B133C"/>
                </a:solidFill>
                <a:latin typeface="Verdana"/>
                <a:cs typeface="Verdana"/>
              </a:rPr>
              <a:t>package</a:t>
            </a:r>
            <a:r>
              <a:rPr sz="1050" spc="-30" dirty="0">
                <a:solidFill>
                  <a:srgbClr val="2B133C"/>
                </a:solidFill>
                <a:latin typeface="Verdana"/>
                <a:cs typeface="Verdana"/>
              </a:rPr>
              <a:t> </a:t>
            </a:r>
            <a:r>
              <a:rPr sz="1050" dirty="0">
                <a:solidFill>
                  <a:srgbClr val="2B133C"/>
                </a:solidFill>
                <a:latin typeface="Verdana"/>
                <a:cs typeface="Verdana"/>
              </a:rPr>
              <a:t>(WP1,</a:t>
            </a:r>
            <a:r>
              <a:rPr sz="1050" spc="-10" dirty="0">
                <a:solidFill>
                  <a:srgbClr val="2B133C"/>
                </a:solidFill>
                <a:latin typeface="Verdana"/>
                <a:cs typeface="Verdana"/>
              </a:rPr>
              <a:t> </a:t>
            </a:r>
            <a:r>
              <a:rPr sz="1050" dirty="0">
                <a:solidFill>
                  <a:srgbClr val="2B133C"/>
                </a:solidFill>
                <a:latin typeface="Verdana"/>
                <a:cs typeface="Verdana"/>
              </a:rPr>
              <a:t>2,</a:t>
            </a:r>
            <a:r>
              <a:rPr sz="1050" spc="-10" dirty="0">
                <a:solidFill>
                  <a:srgbClr val="2B133C"/>
                </a:solidFill>
                <a:latin typeface="Verdana"/>
                <a:cs typeface="Verdana"/>
              </a:rPr>
              <a:t> </a:t>
            </a:r>
            <a:r>
              <a:rPr sz="1050" spc="-25" dirty="0">
                <a:solidFill>
                  <a:srgbClr val="2B133C"/>
                </a:solidFill>
                <a:latin typeface="Verdana"/>
                <a:cs typeface="Verdana"/>
              </a:rPr>
              <a:t>3)</a:t>
            </a:r>
            <a:endParaRPr sz="1050">
              <a:latin typeface="Verdana"/>
              <a:cs typeface="Verdan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079105" y="3529329"/>
            <a:ext cx="2051685" cy="8274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82245" marR="5080" indent="-170180">
              <a:lnSpc>
                <a:spcPct val="100000"/>
              </a:lnSpc>
              <a:spcBef>
                <a:spcPts val="105"/>
              </a:spcBef>
              <a:buClr>
                <a:srgbClr val="001F5F"/>
              </a:buClr>
              <a:buFont typeface="Arial MT"/>
              <a:buChar char="•"/>
              <a:tabLst>
                <a:tab pos="184785" algn="l"/>
              </a:tabLst>
            </a:pPr>
            <a:r>
              <a:rPr sz="1050" dirty="0">
                <a:solidFill>
                  <a:srgbClr val="2B133C"/>
                </a:solidFill>
                <a:latin typeface="Verdana"/>
                <a:cs typeface="Verdana"/>
              </a:rPr>
              <a:t>Training</a:t>
            </a:r>
            <a:r>
              <a:rPr sz="1050" spc="-55" dirty="0">
                <a:solidFill>
                  <a:srgbClr val="2B133C"/>
                </a:solidFill>
                <a:latin typeface="Verdana"/>
                <a:cs typeface="Verdana"/>
              </a:rPr>
              <a:t> </a:t>
            </a:r>
            <a:r>
              <a:rPr sz="1050" dirty="0">
                <a:solidFill>
                  <a:srgbClr val="2B133C"/>
                </a:solidFill>
                <a:latin typeface="Verdana"/>
                <a:cs typeface="Verdana"/>
              </a:rPr>
              <a:t>delivery</a:t>
            </a:r>
            <a:r>
              <a:rPr sz="1050" spc="-10" dirty="0">
                <a:solidFill>
                  <a:srgbClr val="2B133C"/>
                </a:solidFill>
                <a:latin typeface="Verdana"/>
                <a:cs typeface="Verdana"/>
              </a:rPr>
              <a:t> </a:t>
            </a:r>
            <a:r>
              <a:rPr sz="1050" dirty="0">
                <a:solidFill>
                  <a:srgbClr val="2B133C"/>
                </a:solidFill>
                <a:latin typeface="Verdana"/>
                <a:cs typeface="Verdana"/>
              </a:rPr>
              <a:t>will</a:t>
            </a:r>
            <a:r>
              <a:rPr sz="1050" spc="-5" dirty="0">
                <a:solidFill>
                  <a:srgbClr val="2B133C"/>
                </a:solidFill>
                <a:latin typeface="Verdana"/>
                <a:cs typeface="Verdana"/>
              </a:rPr>
              <a:t> </a:t>
            </a:r>
            <a:r>
              <a:rPr sz="1050" spc="-35" dirty="0">
                <a:solidFill>
                  <a:srgbClr val="2B133C"/>
                </a:solidFill>
                <a:latin typeface="Verdana"/>
                <a:cs typeface="Verdana"/>
              </a:rPr>
              <a:t>be 	</a:t>
            </a:r>
            <a:r>
              <a:rPr sz="1050" dirty="0">
                <a:solidFill>
                  <a:srgbClr val="2B133C"/>
                </a:solidFill>
                <a:latin typeface="Verdana"/>
                <a:cs typeface="Verdana"/>
              </a:rPr>
              <a:t>executed</a:t>
            </a:r>
            <a:r>
              <a:rPr sz="1050" spc="345" dirty="0">
                <a:solidFill>
                  <a:srgbClr val="2B133C"/>
                </a:solidFill>
                <a:latin typeface="Verdana"/>
                <a:cs typeface="Verdana"/>
              </a:rPr>
              <a:t> </a:t>
            </a:r>
            <a:r>
              <a:rPr sz="1050" dirty="0">
                <a:solidFill>
                  <a:srgbClr val="2B133C"/>
                </a:solidFill>
                <a:latin typeface="Verdana"/>
                <a:cs typeface="Verdana"/>
              </a:rPr>
              <a:t>by</a:t>
            </a:r>
            <a:r>
              <a:rPr sz="1050" spc="-5" dirty="0">
                <a:solidFill>
                  <a:srgbClr val="2B133C"/>
                </a:solidFill>
                <a:latin typeface="Verdana"/>
                <a:cs typeface="Verdana"/>
              </a:rPr>
              <a:t> </a:t>
            </a:r>
            <a:r>
              <a:rPr sz="1050" spc="-50" dirty="0">
                <a:solidFill>
                  <a:srgbClr val="2B133C"/>
                </a:solidFill>
                <a:latin typeface="Verdana"/>
                <a:cs typeface="Verdana"/>
              </a:rPr>
              <a:t>a 	</a:t>
            </a:r>
            <a:r>
              <a:rPr sz="1050" dirty="0">
                <a:solidFill>
                  <a:srgbClr val="2B133C"/>
                </a:solidFill>
                <a:latin typeface="Verdana"/>
                <a:cs typeface="Verdana"/>
              </a:rPr>
              <a:t>representative</a:t>
            </a:r>
            <a:r>
              <a:rPr sz="1050" spc="-50" dirty="0">
                <a:solidFill>
                  <a:srgbClr val="2B133C"/>
                </a:solidFill>
                <a:latin typeface="Verdana"/>
                <a:cs typeface="Verdana"/>
              </a:rPr>
              <a:t> </a:t>
            </a:r>
            <a:r>
              <a:rPr sz="1050" dirty="0">
                <a:solidFill>
                  <a:srgbClr val="2B133C"/>
                </a:solidFill>
                <a:latin typeface="Verdana"/>
                <a:cs typeface="Verdana"/>
              </a:rPr>
              <a:t>/or</a:t>
            </a:r>
            <a:r>
              <a:rPr sz="1050" spc="-20" dirty="0">
                <a:solidFill>
                  <a:srgbClr val="2B133C"/>
                </a:solidFill>
                <a:latin typeface="Verdana"/>
                <a:cs typeface="Verdana"/>
              </a:rPr>
              <a:t> </a:t>
            </a:r>
            <a:r>
              <a:rPr sz="1050" dirty="0">
                <a:solidFill>
                  <a:srgbClr val="2B133C"/>
                </a:solidFill>
                <a:latin typeface="Verdana"/>
                <a:cs typeface="Verdana"/>
              </a:rPr>
              <a:t>owner</a:t>
            </a:r>
            <a:r>
              <a:rPr sz="1050" spc="-20" dirty="0">
                <a:solidFill>
                  <a:srgbClr val="2B133C"/>
                </a:solidFill>
                <a:latin typeface="Verdana"/>
                <a:cs typeface="Verdana"/>
              </a:rPr>
              <a:t> </a:t>
            </a:r>
            <a:r>
              <a:rPr sz="1050" spc="-25" dirty="0">
                <a:solidFill>
                  <a:srgbClr val="2B133C"/>
                </a:solidFill>
                <a:latin typeface="Verdana"/>
                <a:cs typeface="Verdana"/>
              </a:rPr>
              <a:t>of 	</a:t>
            </a:r>
            <a:r>
              <a:rPr sz="1050" dirty="0">
                <a:solidFill>
                  <a:srgbClr val="2B133C"/>
                </a:solidFill>
                <a:latin typeface="Verdana"/>
                <a:cs typeface="Verdana"/>
              </a:rPr>
              <a:t>each</a:t>
            </a:r>
            <a:r>
              <a:rPr sz="1050" spc="-30" dirty="0">
                <a:solidFill>
                  <a:srgbClr val="2B133C"/>
                </a:solidFill>
                <a:latin typeface="Verdana"/>
                <a:cs typeface="Verdana"/>
              </a:rPr>
              <a:t> </a:t>
            </a:r>
            <a:r>
              <a:rPr sz="1050" dirty="0">
                <a:solidFill>
                  <a:srgbClr val="2B133C"/>
                </a:solidFill>
                <a:latin typeface="Verdana"/>
                <a:cs typeface="Verdana"/>
              </a:rPr>
              <a:t>work</a:t>
            </a:r>
            <a:r>
              <a:rPr sz="1050" spc="-5" dirty="0">
                <a:solidFill>
                  <a:srgbClr val="2B133C"/>
                </a:solidFill>
                <a:latin typeface="Verdana"/>
                <a:cs typeface="Verdana"/>
              </a:rPr>
              <a:t> </a:t>
            </a:r>
            <a:r>
              <a:rPr sz="1050" dirty="0">
                <a:solidFill>
                  <a:srgbClr val="2B133C"/>
                </a:solidFill>
                <a:latin typeface="Verdana"/>
                <a:cs typeface="Verdana"/>
              </a:rPr>
              <a:t>package</a:t>
            </a:r>
            <a:r>
              <a:rPr sz="1050" spc="-50" dirty="0">
                <a:solidFill>
                  <a:srgbClr val="2B133C"/>
                </a:solidFill>
                <a:latin typeface="Verdana"/>
                <a:cs typeface="Verdana"/>
              </a:rPr>
              <a:t> </a:t>
            </a:r>
            <a:r>
              <a:rPr sz="1050" spc="-10" dirty="0">
                <a:solidFill>
                  <a:srgbClr val="2B133C"/>
                </a:solidFill>
                <a:latin typeface="Verdana"/>
                <a:cs typeface="Verdana"/>
              </a:rPr>
              <a:t>(WP</a:t>
            </a:r>
            <a:r>
              <a:rPr sz="1050" spc="-10" dirty="0">
                <a:solidFill>
                  <a:srgbClr val="404040"/>
                </a:solidFill>
                <a:latin typeface="Verdana"/>
                <a:cs typeface="Verdana"/>
              </a:rPr>
              <a:t>#</a:t>
            </a:r>
            <a:r>
              <a:rPr sz="1050" spc="-10" dirty="0">
                <a:solidFill>
                  <a:srgbClr val="2B133C"/>
                </a:solidFill>
                <a:latin typeface="Verdana"/>
                <a:cs typeface="Verdana"/>
              </a:rPr>
              <a:t>1, 	</a:t>
            </a:r>
            <a:r>
              <a:rPr sz="1050" dirty="0">
                <a:solidFill>
                  <a:srgbClr val="2B133C"/>
                </a:solidFill>
                <a:latin typeface="Verdana"/>
                <a:cs typeface="Verdana"/>
              </a:rPr>
              <a:t>WP</a:t>
            </a:r>
            <a:r>
              <a:rPr sz="1050" dirty="0">
                <a:solidFill>
                  <a:srgbClr val="404040"/>
                </a:solidFill>
                <a:latin typeface="Verdana"/>
                <a:cs typeface="Verdana"/>
              </a:rPr>
              <a:t>#</a:t>
            </a:r>
            <a:r>
              <a:rPr sz="1050" dirty="0">
                <a:solidFill>
                  <a:srgbClr val="2B133C"/>
                </a:solidFill>
                <a:latin typeface="Verdana"/>
                <a:cs typeface="Verdana"/>
              </a:rPr>
              <a:t>2,</a:t>
            </a:r>
            <a:r>
              <a:rPr sz="1050" spc="-35" dirty="0">
                <a:solidFill>
                  <a:srgbClr val="2B133C"/>
                </a:solidFill>
                <a:latin typeface="Verdana"/>
                <a:cs typeface="Verdana"/>
              </a:rPr>
              <a:t> </a:t>
            </a:r>
            <a:r>
              <a:rPr sz="1050" spc="-10" dirty="0">
                <a:solidFill>
                  <a:srgbClr val="2B133C"/>
                </a:solidFill>
                <a:latin typeface="Verdana"/>
                <a:cs typeface="Verdana"/>
              </a:rPr>
              <a:t>WP</a:t>
            </a:r>
            <a:r>
              <a:rPr sz="1050" spc="-10" dirty="0">
                <a:solidFill>
                  <a:srgbClr val="404040"/>
                </a:solidFill>
                <a:latin typeface="Verdana"/>
                <a:cs typeface="Verdana"/>
              </a:rPr>
              <a:t>#</a:t>
            </a:r>
            <a:r>
              <a:rPr sz="1050" spc="-10" dirty="0">
                <a:solidFill>
                  <a:srgbClr val="2B133C"/>
                </a:solidFill>
                <a:latin typeface="Verdana"/>
                <a:cs typeface="Verdana"/>
              </a:rPr>
              <a:t>3)</a:t>
            </a:r>
            <a:endParaRPr sz="1050">
              <a:latin typeface="Verdana"/>
              <a:cs typeface="Verdan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8079105" y="4482210"/>
            <a:ext cx="1919605" cy="5067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82245" marR="5080" indent="-170180">
              <a:lnSpc>
                <a:spcPct val="100000"/>
              </a:lnSpc>
              <a:spcBef>
                <a:spcPts val="105"/>
              </a:spcBef>
              <a:buClr>
                <a:srgbClr val="001F5F"/>
              </a:buClr>
              <a:buFont typeface="Arial MT"/>
              <a:buChar char="•"/>
              <a:tabLst>
                <a:tab pos="184785" algn="l"/>
              </a:tabLst>
            </a:pPr>
            <a:r>
              <a:rPr sz="1050" dirty="0">
                <a:solidFill>
                  <a:srgbClr val="2B133C"/>
                </a:solidFill>
                <a:latin typeface="Verdana"/>
                <a:cs typeface="Verdana"/>
              </a:rPr>
              <a:t>Training</a:t>
            </a:r>
            <a:r>
              <a:rPr sz="1050" spc="-45" dirty="0">
                <a:solidFill>
                  <a:srgbClr val="2B133C"/>
                </a:solidFill>
                <a:latin typeface="Verdana"/>
                <a:cs typeface="Verdana"/>
              </a:rPr>
              <a:t> </a:t>
            </a:r>
            <a:r>
              <a:rPr sz="1050" dirty="0">
                <a:solidFill>
                  <a:srgbClr val="2B133C"/>
                </a:solidFill>
                <a:latin typeface="Verdana"/>
                <a:cs typeface="Verdana"/>
              </a:rPr>
              <a:t>logistics</a:t>
            </a:r>
            <a:r>
              <a:rPr sz="1050" spc="-10" dirty="0">
                <a:solidFill>
                  <a:srgbClr val="2B133C"/>
                </a:solidFill>
                <a:latin typeface="Verdana"/>
                <a:cs typeface="Verdana"/>
              </a:rPr>
              <a:t> </a:t>
            </a:r>
            <a:r>
              <a:rPr sz="1050" dirty="0">
                <a:solidFill>
                  <a:srgbClr val="2B133C"/>
                </a:solidFill>
                <a:latin typeface="Verdana"/>
                <a:cs typeface="Verdana"/>
              </a:rPr>
              <a:t>is out</a:t>
            </a:r>
            <a:r>
              <a:rPr sz="1050" spc="-5" dirty="0">
                <a:solidFill>
                  <a:srgbClr val="2B133C"/>
                </a:solidFill>
                <a:latin typeface="Verdana"/>
                <a:cs typeface="Verdana"/>
              </a:rPr>
              <a:t> </a:t>
            </a:r>
            <a:r>
              <a:rPr sz="1050" spc="-25" dirty="0">
                <a:solidFill>
                  <a:srgbClr val="2B133C"/>
                </a:solidFill>
                <a:latin typeface="Verdana"/>
                <a:cs typeface="Verdana"/>
              </a:rPr>
              <a:t>of 	</a:t>
            </a:r>
            <a:r>
              <a:rPr sz="1050" dirty="0">
                <a:solidFill>
                  <a:srgbClr val="2B133C"/>
                </a:solidFill>
                <a:latin typeface="Verdana"/>
                <a:cs typeface="Verdana"/>
              </a:rPr>
              <a:t>scope</a:t>
            </a:r>
            <a:r>
              <a:rPr sz="1050" spc="-30" dirty="0">
                <a:solidFill>
                  <a:srgbClr val="2B133C"/>
                </a:solidFill>
                <a:latin typeface="Verdana"/>
                <a:cs typeface="Verdana"/>
              </a:rPr>
              <a:t> </a:t>
            </a:r>
            <a:r>
              <a:rPr sz="1050" dirty="0">
                <a:solidFill>
                  <a:srgbClr val="2B133C"/>
                </a:solidFill>
                <a:latin typeface="Verdana"/>
                <a:cs typeface="Verdana"/>
              </a:rPr>
              <a:t>(room</a:t>
            </a:r>
            <a:r>
              <a:rPr sz="1050" spc="-25" dirty="0">
                <a:solidFill>
                  <a:srgbClr val="2B133C"/>
                </a:solidFill>
                <a:latin typeface="Verdana"/>
                <a:cs typeface="Verdana"/>
              </a:rPr>
              <a:t> </a:t>
            </a:r>
            <a:r>
              <a:rPr sz="1050" spc="-10" dirty="0">
                <a:solidFill>
                  <a:srgbClr val="2B133C"/>
                </a:solidFill>
                <a:latin typeface="Verdana"/>
                <a:cs typeface="Verdana"/>
              </a:rPr>
              <a:t>booking,</a:t>
            </a:r>
            <a:endParaRPr sz="1050">
              <a:latin typeface="Verdana"/>
              <a:cs typeface="Verdana"/>
            </a:endParaRPr>
          </a:p>
          <a:p>
            <a:pPr marL="184785">
              <a:lnSpc>
                <a:spcPct val="100000"/>
              </a:lnSpc>
            </a:pPr>
            <a:r>
              <a:rPr sz="1050" dirty="0">
                <a:solidFill>
                  <a:srgbClr val="2B133C"/>
                </a:solidFill>
                <a:latin typeface="Verdana"/>
                <a:cs typeface="Verdana"/>
              </a:rPr>
              <a:t>equipment</a:t>
            </a:r>
            <a:r>
              <a:rPr sz="1050" spc="-40" dirty="0">
                <a:solidFill>
                  <a:srgbClr val="2B133C"/>
                </a:solidFill>
                <a:latin typeface="Verdana"/>
                <a:cs typeface="Verdana"/>
              </a:rPr>
              <a:t> </a:t>
            </a:r>
            <a:r>
              <a:rPr sz="1050" spc="-10" dirty="0">
                <a:solidFill>
                  <a:srgbClr val="2B133C"/>
                </a:solidFill>
                <a:latin typeface="Verdana"/>
                <a:cs typeface="Verdana"/>
              </a:rPr>
              <a:t>installation….)</a:t>
            </a:r>
            <a:endParaRPr sz="1050">
              <a:latin typeface="Verdana"/>
              <a:cs typeface="Verdan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261731" y="835914"/>
            <a:ext cx="155130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solidFill>
                  <a:srgbClr val="12ABDB"/>
                </a:solidFill>
                <a:latin typeface="Verdana"/>
                <a:cs typeface="Verdana"/>
              </a:rPr>
              <a:t>A</a:t>
            </a:r>
            <a:r>
              <a:rPr sz="1200" b="1" spc="-204" dirty="0">
                <a:solidFill>
                  <a:srgbClr val="12ABDB"/>
                </a:solidFill>
                <a:latin typeface="Verdana"/>
                <a:cs typeface="Verdana"/>
              </a:rPr>
              <a:t> </a:t>
            </a:r>
            <a:r>
              <a:rPr sz="1200" b="1" dirty="0">
                <a:solidFill>
                  <a:srgbClr val="12ABDB"/>
                </a:solidFill>
                <a:latin typeface="Verdana"/>
                <a:cs typeface="Verdana"/>
              </a:rPr>
              <a:t>S</a:t>
            </a:r>
            <a:r>
              <a:rPr sz="1200" b="1" spc="-210" dirty="0">
                <a:solidFill>
                  <a:srgbClr val="12ABDB"/>
                </a:solidFill>
                <a:latin typeface="Verdana"/>
                <a:cs typeface="Verdana"/>
              </a:rPr>
              <a:t> </a:t>
            </a:r>
            <a:r>
              <a:rPr sz="1200" b="1" dirty="0">
                <a:solidFill>
                  <a:srgbClr val="12ABDB"/>
                </a:solidFill>
                <a:latin typeface="Verdana"/>
                <a:cs typeface="Verdana"/>
              </a:rPr>
              <a:t>S</a:t>
            </a:r>
            <a:r>
              <a:rPr sz="1200" b="1" spc="-204" dirty="0">
                <a:solidFill>
                  <a:srgbClr val="12ABDB"/>
                </a:solidFill>
                <a:latin typeface="Verdana"/>
                <a:cs typeface="Verdana"/>
              </a:rPr>
              <a:t> </a:t>
            </a:r>
            <a:r>
              <a:rPr sz="1200" b="1" spc="-10" dirty="0">
                <a:solidFill>
                  <a:srgbClr val="12ABDB"/>
                </a:solidFill>
                <a:latin typeface="Verdana"/>
                <a:cs typeface="Verdana"/>
              </a:rPr>
              <a:t>U</a:t>
            </a:r>
            <a:r>
              <a:rPr sz="1200" b="1" spc="-210" dirty="0">
                <a:solidFill>
                  <a:srgbClr val="12ABDB"/>
                </a:solidFill>
                <a:latin typeface="Verdana"/>
                <a:cs typeface="Verdana"/>
              </a:rPr>
              <a:t> </a:t>
            </a:r>
            <a:r>
              <a:rPr sz="1200" b="1" spc="-20" dirty="0">
                <a:solidFill>
                  <a:srgbClr val="12ABDB"/>
                </a:solidFill>
                <a:latin typeface="Verdana"/>
                <a:cs typeface="Verdana"/>
              </a:rPr>
              <a:t>M</a:t>
            </a:r>
            <a:r>
              <a:rPr sz="1200" b="1" spc="-204" dirty="0">
                <a:solidFill>
                  <a:srgbClr val="12ABDB"/>
                </a:solidFill>
                <a:latin typeface="Verdana"/>
                <a:cs typeface="Verdana"/>
              </a:rPr>
              <a:t> </a:t>
            </a:r>
            <a:r>
              <a:rPr sz="1200" b="1" dirty="0">
                <a:solidFill>
                  <a:srgbClr val="12ABDB"/>
                </a:solidFill>
                <a:latin typeface="Verdana"/>
                <a:cs typeface="Verdana"/>
              </a:rPr>
              <a:t>P</a:t>
            </a:r>
            <a:r>
              <a:rPr sz="1200" b="1" spc="-210" dirty="0">
                <a:solidFill>
                  <a:srgbClr val="12ABDB"/>
                </a:solidFill>
                <a:latin typeface="Verdana"/>
                <a:cs typeface="Verdana"/>
              </a:rPr>
              <a:t> </a:t>
            </a:r>
            <a:r>
              <a:rPr sz="1200" b="1" dirty="0">
                <a:solidFill>
                  <a:srgbClr val="12ABDB"/>
                </a:solidFill>
                <a:latin typeface="Verdana"/>
                <a:cs typeface="Verdana"/>
              </a:rPr>
              <a:t>T</a:t>
            </a:r>
            <a:r>
              <a:rPr sz="1200" b="1" spc="-210" dirty="0">
                <a:solidFill>
                  <a:srgbClr val="12ABDB"/>
                </a:solidFill>
                <a:latin typeface="Verdana"/>
                <a:cs typeface="Verdana"/>
              </a:rPr>
              <a:t> </a:t>
            </a:r>
            <a:r>
              <a:rPr sz="1200" b="1" dirty="0">
                <a:solidFill>
                  <a:srgbClr val="12ABDB"/>
                </a:solidFill>
                <a:latin typeface="Verdana"/>
                <a:cs typeface="Verdana"/>
              </a:rPr>
              <a:t>I</a:t>
            </a:r>
            <a:r>
              <a:rPr sz="1200" b="1" spc="-210" dirty="0">
                <a:solidFill>
                  <a:srgbClr val="12ABDB"/>
                </a:solidFill>
                <a:latin typeface="Verdana"/>
                <a:cs typeface="Verdana"/>
              </a:rPr>
              <a:t> </a:t>
            </a:r>
            <a:r>
              <a:rPr sz="1200" b="1" spc="-20" dirty="0">
                <a:solidFill>
                  <a:srgbClr val="12ABDB"/>
                </a:solidFill>
                <a:latin typeface="Verdana"/>
                <a:cs typeface="Verdana"/>
              </a:rPr>
              <a:t>O</a:t>
            </a:r>
            <a:r>
              <a:rPr sz="1200" b="1" spc="-210" dirty="0">
                <a:solidFill>
                  <a:srgbClr val="12ABDB"/>
                </a:solidFill>
                <a:latin typeface="Verdana"/>
                <a:cs typeface="Verdana"/>
              </a:rPr>
              <a:t> </a:t>
            </a:r>
            <a:r>
              <a:rPr sz="1200" b="1" dirty="0">
                <a:solidFill>
                  <a:srgbClr val="12ABDB"/>
                </a:solidFill>
                <a:latin typeface="Verdana"/>
                <a:cs typeface="Verdana"/>
              </a:rPr>
              <a:t>N</a:t>
            </a:r>
            <a:r>
              <a:rPr sz="1200" b="1" spc="-215" dirty="0">
                <a:solidFill>
                  <a:srgbClr val="12ABDB"/>
                </a:solidFill>
                <a:latin typeface="Verdana"/>
                <a:cs typeface="Verdana"/>
              </a:rPr>
              <a:t> </a:t>
            </a:r>
            <a:r>
              <a:rPr sz="1200" b="1" spc="-50" dirty="0">
                <a:solidFill>
                  <a:srgbClr val="12ABDB"/>
                </a:solidFill>
                <a:latin typeface="Verdana"/>
                <a:cs typeface="Verdana"/>
              </a:rPr>
              <a:t>S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281298" y="758073"/>
            <a:ext cx="4119879" cy="1315085"/>
          </a:xfrm>
          <a:prstGeom prst="rect">
            <a:avLst/>
          </a:prstGeom>
        </p:spPr>
        <p:txBody>
          <a:bodyPr vert="horz" wrap="square" lIns="0" tIns="117475" rIns="0" bIns="0" rtlCol="0">
            <a:spAutoFit/>
          </a:bodyPr>
          <a:lstStyle/>
          <a:p>
            <a:pPr marL="388620">
              <a:lnSpc>
                <a:spcPct val="100000"/>
              </a:lnSpc>
              <a:spcBef>
                <a:spcPts val="925"/>
              </a:spcBef>
            </a:pPr>
            <a:r>
              <a:rPr sz="1200" b="1" spc="-20" dirty="0">
                <a:solidFill>
                  <a:srgbClr val="12ABDB"/>
                </a:solidFill>
                <a:latin typeface="Verdana"/>
                <a:cs typeface="Verdana"/>
              </a:rPr>
              <a:t>O</a:t>
            </a:r>
            <a:r>
              <a:rPr sz="1200" b="1" spc="-210" dirty="0">
                <a:solidFill>
                  <a:srgbClr val="12ABDB"/>
                </a:solidFill>
                <a:latin typeface="Verdana"/>
                <a:cs typeface="Verdana"/>
              </a:rPr>
              <a:t> </a:t>
            </a:r>
            <a:r>
              <a:rPr sz="1200" b="1" dirty="0">
                <a:solidFill>
                  <a:srgbClr val="12ABDB"/>
                </a:solidFill>
                <a:latin typeface="Verdana"/>
                <a:cs typeface="Verdana"/>
              </a:rPr>
              <a:t>B</a:t>
            </a:r>
            <a:r>
              <a:rPr sz="1200" b="1" spc="-210" dirty="0">
                <a:solidFill>
                  <a:srgbClr val="12ABDB"/>
                </a:solidFill>
                <a:latin typeface="Verdana"/>
                <a:cs typeface="Verdana"/>
              </a:rPr>
              <a:t> </a:t>
            </a:r>
            <a:r>
              <a:rPr sz="1200" b="1" dirty="0">
                <a:solidFill>
                  <a:srgbClr val="12ABDB"/>
                </a:solidFill>
                <a:latin typeface="Verdana"/>
                <a:cs typeface="Verdana"/>
              </a:rPr>
              <a:t>J</a:t>
            </a:r>
            <a:r>
              <a:rPr sz="1200" b="1" spc="-204" dirty="0">
                <a:solidFill>
                  <a:srgbClr val="12ABDB"/>
                </a:solidFill>
                <a:latin typeface="Verdana"/>
                <a:cs typeface="Verdana"/>
              </a:rPr>
              <a:t> </a:t>
            </a:r>
            <a:r>
              <a:rPr sz="1200" b="1" spc="-10" dirty="0">
                <a:solidFill>
                  <a:srgbClr val="12ABDB"/>
                </a:solidFill>
                <a:latin typeface="Verdana"/>
                <a:cs typeface="Verdana"/>
              </a:rPr>
              <a:t>E</a:t>
            </a:r>
            <a:r>
              <a:rPr sz="1200" b="1" spc="-210" dirty="0">
                <a:solidFill>
                  <a:srgbClr val="12ABDB"/>
                </a:solidFill>
                <a:latin typeface="Verdana"/>
                <a:cs typeface="Verdana"/>
              </a:rPr>
              <a:t> </a:t>
            </a:r>
            <a:r>
              <a:rPr sz="1200" b="1" dirty="0">
                <a:solidFill>
                  <a:srgbClr val="12ABDB"/>
                </a:solidFill>
                <a:latin typeface="Verdana"/>
                <a:cs typeface="Verdana"/>
              </a:rPr>
              <a:t>C</a:t>
            </a:r>
            <a:r>
              <a:rPr sz="1200" b="1" spc="-215" dirty="0">
                <a:solidFill>
                  <a:srgbClr val="12ABDB"/>
                </a:solidFill>
                <a:latin typeface="Verdana"/>
                <a:cs typeface="Verdana"/>
              </a:rPr>
              <a:t> </a:t>
            </a:r>
            <a:r>
              <a:rPr sz="1200" b="1" dirty="0">
                <a:solidFill>
                  <a:srgbClr val="12ABDB"/>
                </a:solidFill>
                <a:latin typeface="Verdana"/>
                <a:cs typeface="Verdana"/>
              </a:rPr>
              <a:t>T</a:t>
            </a:r>
            <a:r>
              <a:rPr sz="1200" b="1" spc="-210" dirty="0">
                <a:solidFill>
                  <a:srgbClr val="12ABDB"/>
                </a:solidFill>
                <a:latin typeface="Verdana"/>
                <a:cs typeface="Verdana"/>
              </a:rPr>
              <a:t> </a:t>
            </a:r>
            <a:r>
              <a:rPr sz="1200" b="1" dirty="0">
                <a:solidFill>
                  <a:srgbClr val="12ABDB"/>
                </a:solidFill>
                <a:latin typeface="Verdana"/>
                <a:cs typeface="Verdana"/>
              </a:rPr>
              <a:t>I</a:t>
            </a:r>
            <a:r>
              <a:rPr sz="1200" b="1" spc="-200" dirty="0">
                <a:solidFill>
                  <a:srgbClr val="12ABDB"/>
                </a:solidFill>
                <a:latin typeface="Verdana"/>
                <a:cs typeface="Verdana"/>
              </a:rPr>
              <a:t> </a:t>
            </a:r>
            <a:r>
              <a:rPr sz="1200" b="1" dirty="0">
                <a:solidFill>
                  <a:srgbClr val="12ABDB"/>
                </a:solidFill>
                <a:latin typeface="Verdana"/>
                <a:cs typeface="Verdana"/>
              </a:rPr>
              <a:t>V</a:t>
            </a:r>
            <a:r>
              <a:rPr sz="1200" b="1" spc="-215" dirty="0">
                <a:solidFill>
                  <a:srgbClr val="12ABDB"/>
                </a:solidFill>
                <a:latin typeface="Verdana"/>
                <a:cs typeface="Verdana"/>
              </a:rPr>
              <a:t> </a:t>
            </a:r>
            <a:r>
              <a:rPr sz="1200" b="1" spc="-10" dirty="0">
                <a:solidFill>
                  <a:srgbClr val="12ABDB"/>
                </a:solidFill>
                <a:latin typeface="Verdana"/>
                <a:cs typeface="Verdana"/>
              </a:rPr>
              <a:t>E</a:t>
            </a:r>
            <a:r>
              <a:rPr sz="1200" b="1" spc="-215" dirty="0">
                <a:solidFill>
                  <a:srgbClr val="12ABDB"/>
                </a:solidFill>
                <a:latin typeface="Verdana"/>
                <a:cs typeface="Verdana"/>
              </a:rPr>
              <a:t> </a:t>
            </a:r>
            <a:r>
              <a:rPr sz="1200" b="1" spc="-50" dirty="0">
                <a:solidFill>
                  <a:srgbClr val="12ABDB"/>
                </a:solidFill>
                <a:latin typeface="Verdana"/>
                <a:cs typeface="Verdana"/>
              </a:rPr>
              <a:t>S</a:t>
            </a:r>
            <a:endParaRPr sz="1200">
              <a:latin typeface="Verdana"/>
              <a:cs typeface="Verdana"/>
            </a:endParaRPr>
          </a:p>
          <a:p>
            <a:pPr marL="192405" indent="-179705">
              <a:lnSpc>
                <a:spcPct val="100000"/>
              </a:lnSpc>
              <a:spcBef>
                <a:spcPts val="685"/>
              </a:spcBef>
              <a:buClr>
                <a:srgbClr val="001F5F"/>
              </a:buClr>
              <a:buFont typeface="Arial MT"/>
              <a:buChar char="•"/>
              <a:tabLst>
                <a:tab pos="192405" algn="l"/>
              </a:tabLst>
            </a:pPr>
            <a:r>
              <a:rPr sz="1000" dirty="0">
                <a:latin typeface="Verdana"/>
                <a:cs typeface="Verdana"/>
              </a:rPr>
              <a:t>Define</a:t>
            </a:r>
            <a:r>
              <a:rPr sz="1000" spc="-40" dirty="0">
                <a:latin typeface="Verdana"/>
                <a:cs typeface="Verdana"/>
              </a:rPr>
              <a:t> </a:t>
            </a:r>
            <a:r>
              <a:rPr sz="1000" dirty="0">
                <a:latin typeface="Verdana"/>
                <a:cs typeface="Verdana"/>
              </a:rPr>
              <a:t>a</a:t>
            </a:r>
            <a:r>
              <a:rPr sz="1000" spc="-45" dirty="0">
                <a:latin typeface="Verdana"/>
                <a:cs typeface="Verdana"/>
              </a:rPr>
              <a:t> </a:t>
            </a:r>
            <a:r>
              <a:rPr sz="1000" dirty="0">
                <a:latin typeface="Verdana"/>
                <a:cs typeface="Verdana"/>
              </a:rPr>
              <a:t>compelling</a:t>
            </a:r>
            <a:r>
              <a:rPr sz="1000" spc="-45" dirty="0">
                <a:latin typeface="Verdana"/>
                <a:cs typeface="Verdana"/>
              </a:rPr>
              <a:t> </a:t>
            </a:r>
            <a:r>
              <a:rPr sz="1000" dirty="0">
                <a:latin typeface="Verdana"/>
                <a:cs typeface="Verdana"/>
              </a:rPr>
              <a:t>change</a:t>
            </a:r>
            <a:r>
              <a:rPr sz="1000" spc="-25" dirty="0">
                <a:latin typeface="Verdana"/>
                <a:cs typeface="Verdana"/>
              </a:rPr>
              <a:t> </a:t>
            </a:r>
            <a:r>
              <a:rPr sz="1000" spc="-10" dirty="0">
                <a:latin typeface="Verdana"/>
                <a:cs typeface="Verdana"/>
              </a:rPr>
              <a:t>vision</a:t>
            </a:r>
            <a:endParaRPr sz="1000">
              <a:latin typeface="Verdana"/>
              <a:cs typeface="Verdana"/>
            </a:endParaRPr>
          </a:p>
          <a:p>
            <a:pPr marL="192405" marR="5080" indent="-180340">
              <a:lnSpc>
                <a:spcPct val="100000"/>
              </a:lnSpc>
              <a:buClr>
                <a:srgbClr val="001F5F"/>
              </a:buClr>
              <a:buFont typeface="Arial MT"/>
              <a:buChar char="•"/>
              <a:tabLst>
                <a:tab pos="192405" algn="l"/>
              </a:tabLst>
            </a:pPr>
            <a:r>
              <a:rPr sz="1000" dirty="0">
                <a:latin typeface="Verdana"/>
                <a:cs typeface="Verdana"/>
              </a:rPr>
              <a:t>Identify</a:t>
            </a:r>
            <a:r>
              <a:rPr sz="1000" spc="-25" dirty="0">
                <a:latin typeface="Verdana"/>
                <a:cs typeface="Verdana"/>
              </a:rPr>
              <a:t> </a:t>
            </a:r>
            <a:r>
              <a:rPr sz="1000" dirty="0">
                <a:latin typeface="Verdana"/>
                <a:cs typeface="Verdana"/>
              </a:rPr>
              <a:t>impacted</a:t>
            </a:r>
            <a:r>
              <a:rPr sz="1000" spc="-15" dirty="0">
                <a:latin typeface="Verdana"/>
                <a:cs typeface="Verdana"/>
              </a:rPr>
              <a:t> </a:t>
            </a:r>
            <a:r>
              <a:rPr sz="1000" dirty="0">
                <a:latin typeface="Verdana"/>
                <a:cs typeface="Verdana"/>
              </a:rPr>
              <a:t>populations</a:t>
            </a:r>
            <a:r>
              <a:rPr sz="1000" spc="-30" dirty="0">
                <a:latin typeface="Verdana"/>
                <a:cs typeface="Verdana"/>
              </a:rPr>
              <a:t> </a:t>
            </a:r>
            <a:r>
              <a:rPr sz="1000" dirty="0">
                <a:latin typeface="Verdana"/>
                <a:cs typeface="Verdana"/>
              </a:rPr>
              <a:t>and</a:t>
            </a:r>
            <a:r>
              <a:rPr sz="1000" spc="-30" dirty="0">
                <a:latin typeface="Verdana"/>
                <a:cs typeface="Verdana"/>
              </a:rPr>
              <a:t> </a:t>
            </a:r>
            <a:r>
              <a:rPr sz="1000" dirty="0">
                <a:latin typeface="Verdana"/>
                <a:cs typeface="Verdana"/>
              </a:rPr>
              <a:t>qualify</a:t>
            </a:r>
            <a:r>
              <a:rPr sz="1000" spc="-65" dirty="0">
                <a:latin typeface="Verdana"/>
                <a:cs typeface="Verdana"/>
              </a:rPr>
              <a:t> </a:t>
            </a:r>
            <a:r>
              <a:rPr sz="1000" dirty="0">
                <a:latin typeface="Verdana"/>
                <a:cs typeface="Verdana"/>
              </a:rPr>
              <a:t>the</a:t>
            </a:r>
            <a:r>
              <a:rPr sz="1000" spc="-25" dirty="0">
                <a:latin typeface="Verdana"/>
                <a:cs typeface="Verdana"/>
              </a:rPr>
              <a:t> </a:t>
            </a:r>
            <a:r>
              <a:rPr sz="1000" dirty="0">
                <a:latin typeface="Verdana"/>
                <a:cs typeface="Verdana"/>
              </a:rPr>
              <a:t>depth</a:t>
            </a:r>
            <a:r>
              <a:rPr sz="1000" spc="-25" dirty="0">
                <a:latin typeface="Verdana"/>
                <a:cs typeface="Verdana"/>
              </a:rPr>
              <a:t> </a:t>
            </a:r>
            <a:r>
              <a:rPr sz="1000" dirty="0">
                <a:latin typeface="Verdana"/>
                <a:cs typeface="Verdana"/>
              </a:rPr>
              <a:t>/</a:t>
            </a:r>
            <a:r>
              <a:rPr sz="1000" spc="-35" dirty="0">
                <a:latin typeface="Verdana"/>
                <a:cs typeface="Verdana"/>
              </a:rPr>
              <a:t> </a:t>
            </a:r>
            <a:r>
              <a:rPr sz="1000" dirty="0">
                <a:latin typeface="Verdana"/>
                <a:cs typeface="Verdana"/>
              </a:rPr>
              <a:t>type</a:t>
            </a:r>
            <a:r>
              <a:rPr sz="1000" spc="-25" dirty="0">
                <a:latin typeface="Verdana"/>
                <a:cs typeface="Verdana"/>
              </a:rPr>
              <a:t> of </a:t>
            </a:r>
            <a:r>
              <a:rPr sz="1000" spc="-10" dirty="0">
                <a:latin typeface="Verdana"/>
                <a:cs typeface="Verdana"/>
              </a:rPr>
              <a:t>impacts</a:t>
            </a:r>
            <a:endParaRPr sz="1000">
              <a:latin typeface="Verdana"/>
              <a:cs typeface="Verdana"/>
            </a:endParaRPr>
          </a:p>
          <a:p>
            <a:pPr marL="192405" marR="92710" indent="-180340">
              <a:lnSpc>
                <a:spcPct val="100000"/>
              </a:lnSpc>
              <a:buClr>
                <a:srgbClr val="001F5F"/>
              </a:buClr>
              <a:buFont typeface="Arial MT"/>
              <a:buChar char="•"/>
              <a:tabLst>
                <a:tab pos="192405" algn="l"/>
              </a:tabLst>
            </a:pPr>
            <a:r>
              <a:rPr sz="1000" dirty="0">
                <a:latin typeface="Verdana"/>
                <a:cs typeface="Verdana"/>
              </a:rPr>
              <a:t>Define</a:t>
            </a:r>
            <a:r>
              <a:rPr sz="1000" spc="-40" dirty="0">
                <a:latin typeface="Verdana"/>
                <a:cs typeface="Verdana"/>
              </a:rPr>
              <a:t> </a:t>
            </a:r>
            <a:r>
              <a:rPr sz="1000" dirty="0">
                <a:latin typeface="Verdana"/>
                <a:cs typeface="Verdana"/>
              </a:rPr>
              <a:t>a</a:t>
            </a:r>
            <a:r>
              <a:rPr sz="1000" spc="-50" dirty="0">
                <a:latin typeface="Verdana"/>
                <a:cs typeface="Verdana"/>
              </a:rPr>
              <a:t> </a:t>
            </a:r>
            <a:r>
              <a:rPr sz="1000" dirty="0">
                <a:latin typeface="Verdana"/>
                <a:cs typeface="Verdana"/>
              </a:rPr>
              <a:t>tailored</a:t>
            </a:r>
            <a:r>
              <a:rPr sz="1000" spc="-45" dirty="0">
                <a:latin typeface="Verdana"/>
                <a:cs typeface="Verdana"/>
              </a:rPr>
              <a:t> </a:t>
            </a:r>
            <a:r>
              <a:rPr sz="1000" dirty="0">
                <a:latin typeface="Verdana"/>
                <a:cs typeface="Verdana"/>
              </a:rPr>
              <a:t>change</a:t>
            </a:r>
            <a:r>
              <a:rPr sz="1000" spc="-35" dirty="0">
                <a:latin typeface="Verdana"/>
                <a:cs typeface="Verdana"/>
              </a:rPr>
              <a:t> </a:t>
            </a:r>
            <a:r>
              <a:rPr sz="1000" dirty="0">
                <a:latin typeface="Verdana"/>
                <a:cs typeface="Verdana"/>
              </a:rPr>
              <a:t>management</a:t>
            </a:r>
            <a:r>
              <a:rPr sz="1000" spc="-10" dirty="0">
                <a:latin typeface="Verdana"/>
                <a:cs typeface="Verdana"/>
              </a:rPr>
              <a:t> </a:t>
            </a:r>
            <a:r>
              <a:rPr sz="1000" dirty="0">
                <a:latin typeface="Verdana"/>
                <a:cs typeface="Verdana"/>
              </a:rPr>
              <a:t>approach</a:t>
            </a:r>
            <a:r>
              <a:rPr sz="1000" spc="-25" dirty="0">
                <a:latin typeface="Verdana"/>
                <a:cs typeface="Verdana"/>
              </a:rPr>
              <a:t> </a:t>
            </a:r>
            <a:r>
              <a:rPr sz="1000" dirty="0">
                <a:latin typeface="Verdana"/>
                <a:cs typeface="Verdana"/>
              </a:rPr>
              <a:t>and</a:t>
            </a:r>
            <a:r>
              <a:rPr sz="1000" spc="-45" dirty="0">
                <a:latin typeface="Verdana"/>
                <a:cs typeface="Verdana"/>
              </a:rPr>
              <a:t> </a:t>
            </a:r>
            <a:r>
              <a:rPr sz="1000" spc="-10" dirty="0">
                <a:latin typeface="Verdana"/>
                <a:cs typeface="Verdana"/>
              </a:rPr>
              <a:t>design </a:t>
            </a:r>
            <a:r>
              <a:rPr sz="1000" dirty="0">
                <a:latin typeface="Verdana"/>
                <a:cs typeface="Verdana"/>
              </a:rPr>
              <a:t>the</a:t>
            </a:r>
            <a:r>
              <a:rPr sz="1000" spc="-20" dirty="0">
                <a:latin typeface="Verdana"/>
                <a:cs typeface="Verdana"/>
              </a:rPr>
              <a:t> </a:t>
            </a:r>
            <a:r>
              <a:rPr sz="1000" spc="-10" dirty="0">
                <a:latin typeface="Verdana"/>
                <a:cs typeface="Verdana"/>
              </a:rPr>
              <a:t>roadmap</a:t>
            </a:r>
            <a:endParaRPr sz="1000">
              <a:latin typeface="Verdana"/>
              <a:cs typeface="Verdana"/>
            </a:endParaRPr>
          </a:p>
          <a:p>
            <a:pPr marL="192405" indent="-179705">
              <a:lnSpc>
                <a:spcPct val="100000"/>
              </a:lnSpc>
              <a:buClr>
                <a:srgbClr val="001F5F"/>
              </a:buClr>
              <a:buFont typeface="Arial MT"/>
              <a:buChar char="•"/>
              <a:tabLst>
                <a:tab pos="192405" algn="l"/>
              </a:tabLst>
            </a:pPr>
            <a:r>
              <a:rPr sz="1000" dirty="0">
                <a:latin typeface="Verdana"/>
                <a:cs typeface="Verdana"/>
              </a:rPr>
              <a:t>Define</a:t>
            </a:r>
            <a:r>
              <a:rPr sz="1000" spc="-30" dirty="0">
                <a:latin typeface="Verdana"/>
                <a:cs typeface="Verdana"/>
              </a:rPr>
              <a:t> </a:t>
            </a:r>
            <a:r>
              <a:rPr sz="1000" dirty="0">
                <a:latin typeface="Verdana"/>
                <a:cs typeface="Verdana"/>
              </a:rPr>
              <a:t>and</a:t>
            </a:r>
            <a:r>
              <a:rPr sz="1000" spc="-35" dirty="0">
                <a:latin typeface="Verdana"/>
                <a:cs typeface="Verdana"/>
              </a:rPr>
              <a:t> </a:t>
            </a:r>
            <a:r>
              <a:rPr sz="1000" spc="-20" dirty="0">
                <a:latin typeface="Verdana"/>
                <a:cs typeface="Verdana"/>
              </a:rPr>
              <a:t>set-</a:t>
            </a:r>
            <a:r>
              <a:rPr sz="1000" dirty="0">
                <a:latin typeface="Verdana"/>
                <a:cs typeface="Verdana"/>
              </a:rPr>
              <a:t>up</a:t>
            </a:r>
            <a:r>
              <a:rPr sz="1000" spc="-20" dirty="0">
                <a:latin typeface="Verdana"/>
                <a:cs typeface="Verdana"/>
              </a:rPr>
              <a:t> </a:t>
            </a:r>
            <a:r>
              <a:rPr sz="1000" dirty="0">
                <a:latin typeface="Verdana"/>
                <a:cs typeface="Verdana"/>
              </a:rPr>
              <a:t>the</a:t>
            </a:r>
            <a:r>
              <a:rPr sz="1000" spc="-25" dirty="0">
                <a:latin typeface="Verdana"/>
                <a:cs typeface="Verdana"/>
              </a:rPr>
              <a:t> </a:t>
            </a:r>
            <a:r>
              <a:rPr sz="1000" dirty="0">
                <a:latin typeface="Verdana"/>
                <a:cs typeface="Verdana"/>
              </a:rPr>
              <a:t>change</a:t>
            </a:r>
            <a:r>
              <a:rPr sz="1000" spc="-30" dirty="0">
                <a:latin typeface="Verdana"/>
                <a:cs typeface="Verdana"/>
              </a:rPr>
              <a:t> </a:t>
            </a:r>
            <a:r>
              <a:rPr sz="1000" dirty="0">
                <a:latin typeface="Verdana"/>
                <a:cs typeface="Verdana"/>
              </a:rPr>
              <a:t>management</a:t>
            </a:r>
            <a:r>
              <a:rPr sz="1000" spc="5" dirty="0">
                <a:latin typeface="Verdana"/>
                <a:cs typeface="Verdana"/>
              </a:rPr>
              <a:t> </a:t>
            </a:r>
            <a:r>
              <a:rPr sz="1000" spc="-10" dirty="0">
                <a:latin typeface="Verdana"/>
                <a:cs typeface="Verdana"/>
              </a:rPr>
              <a:t>governance</a:t>
            </a:r>
            <a:endParaRPr sz="1000">
              <a:latin typeface="Verdana"/>
              <a:cs typeface="Verdana"/>
            </a:endParaRPr>
          </a:p>
        </p:txBody>
      </p:sp>
      <p:pic>
        <p:nvPicPr>
          <p:cNvPr id="21" name="object 2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959919" y="4586211"/>
            <a:ext cx="470805" cy="482116"/>
          </a:xfrm>
          <a:prstGeom prst="rect">
            <a:avLst/>
          </a:prstGeom>
        </p:spPr>
      </p:pic>
      <p:sp>
        <p:nvSpPr>
          <p:cNvPr id="22" name="object 22"/>
          <p:cNvSpPr txBox="1"/>
          <p:nvPr/>
        </p:nvSpPr>
        <p:spPr>
          <a:xfrm>
            <a:off x="1851786" y="5210683"/>
            <a:ext cx="687070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spc="-10" dirty="0">
                <a:latin typeface="Verdana"/>
                <a:cs typeface="Verdana"/>
              </a:rPr>
              <a:t>Learning</a:t>
            </a:r>
            <a:endParaRPr sz="1050">
              <a:latin typeface="Verdana"/>
              <a:cs typeface="Verdana"/>
            </a:endParaRPr>
          </a:p>
        </p:txBody>
      </p:sp>
      <p:pic>
        <p:nvPicPr>
          <p:cNvPr id="23" name="object 2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970492" y="5626920"/>
            <a:ext cx="449658" cy="462670"/>
          </a:xfrm>
          <a:prstGeom prst="rect">
            <a:avLst/>
          </a:prstGeom>
        </p:spPr>
      </p:pic>
      <p:sp>
        <p:nvSpPr>
          <p:cNvPr id="24" name="object 24"/>
          <p:cNvSpPr txBox="1"/>
          <p:nvPr/>
        </p:nvSpPr>
        <p:spPr>
          <a:xfrm>
            <a:off x="1548511" y="6242710"/>
            <a:ext cx="1296035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dirty="0">
                <a:latin typeface="Verdana"/>
                <a:cs typeface="Verdana"/>
              </a:rPr>
              <a:t>Pulse</a:t>
            </a:r>
            <a:r>
              <a:rPr sz="1050" b="1" spc="-20" dirty="0">
                <a:latin typeface="Verdana"/>
                <a:cs typeface="Verdana"/>
              </a:rPr>
              <a:t> </a:t>
            </a:r>
            <a:r>
              <a:rPr sz="1050" b="1" dirty="0">
                <a:latin typeface="Verdana"/>
                <a:cs typeface="Verdana"/>
              </a:rPr>
              <a:t>/</a:t>
            </a:r>
            <a:r>
              <a:rPr sz="1050" b="1" spc="-10" dirty="0">
                <a:latin typeface="Verdana"/>
                <a:cs typeface="Verdana"/>
              </a:rPr>
              <a:t> Adoption</a:t>
            </a:r>
            <a:endParaRPr sz="1050">
              <a:latin typeface="Verdana"/>
              <a:cs typeface="Verdana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281298" y="2289429"/>
            <a:ext cx="3985260" cy="787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92405" marR="125730" indent="-180340">
              <a:lnSpc>
                <a:spcPct val="100000"/>
              </a:lnSpc>
              <a:spcBef>
                <a:spcPts val="95"/>
              </a:spcBef>
              <a:buClr>
                <a:srgbClr val="001F5F"/>
              </a:buClr>
              <a:buFont typeface="Arial MT"/>
              <a:buChar char="•"/>
              <a:tabLst>
                <a:tab pos="192405" algn="l"/>
              </a:tabLst>
            </a:pPr>
            <a:r>
              <a:rPr sz="1000" dirty="0">
                <a:latin typeface="Verdana"/>
                <a:cs typeface="Verdana"/>
              </a:rPr>
              <a:t>Ensure</a:t>
            </a:r>
            <a:r>
              <a:rPr sz="1000" spc="-15" dirty="0">
                <a:latin typeface="Verdana"/>
                <a:cs typeface="Verdana"/>
              </a:rPr>
              <a:t> </a:t>
            </a:r>
            <a:r>
              <a:rPr sz="1000" dirty="0">
                <a:latin typeface="Verdana"/>
                <a:cs typeface="Verdana"/>
              </a:rPr>
              <a:t>that</a:t>
            </a:r>
            <a:r>
              <a:rPr sz="1000" spc="-35" dirty="0">
                <a:latin typeface="Verdana"/>
                <a:cs typeface="Verdana"/>
              </a:rPr>
              <a:t> </a:t>
            </a:r>
            <a:r>
              <a:rPr sz="1000" dirty="0">
                <a:latin typeface="Verdana"/>
                <a:cs typeface="Verdana"/>
              </a:rPr>
              <a:t>the</a:t>
            </a:r>
            <a:r>
              <a:rPr sz="1000" spc="-45" dirty="0">
                <a:latin typeface="Verdana"/>
                <a:cs typeface="Verdana"/>
              </a:rPr>
              <a:t> </a:t>
            </a:r>
            <a:r>
              <a:rPr sz="1000" dirty="0">
                <a:latin typeface="Verdana"/>
                <a:cs typeface="Verdana"/>
              </a:rPr>
              <a:t>leaders</a:t>
            </a:r>
            <a:r>
              <a:rPr sz="1000" spc="-20" dirty="0">
                <a:latin typeface="Verdana"/>
                <a:cs typeface="Verdana"/>
              </a:rPr>
              <a:t> </a:t>
            </a:r>
            <a:r>
              <a:rPr sz="1000" dirty="0">
                <a:latin typeface="Verdana"/>
                <a:cs typeface="Verdana"/>
              </a:rPr>
              <a:t>support</a:t>
            </a:r>
            <a:r>
              <a:rPr sz="1000" spc="-15" dirty="0">
                <a:latin typeface="Verdana"/>
                <a:cs typeface="Verdana"/>
              </a:rPr>
              <a:t> </a:t>
            </a:r>
            <a:r>
              <a:rPr sz="1000" dirty="0">
                <a:latin typeface="Verdana"/>
                <a:cs typeface="Verdana"/>
              </a:rPr>
              <a:t>and</a:t>
            </a:r>
            <a:r>
              <a:rPr sz="1000" spc="-45" dirty="0">
                <a:latin typeface="Verdana"/>
                <a:cs typeface="Verdana"/>
              </a:rPr>
              <a:t> </a:t>
            </a:r>
            <a:r>
              <a:rPr sz="1000" dirty="0">
                <a:latin typeface="Verdana"/>
                <a:cs typeface="Verdana"/>
              </a:rPr>
              <a:t>credibly</a:t>
            </a:r>
            <a:r>
              <a:rPr sz="1000" spc="-50" dirty="0">
                <a:latin typeface="Verdana"/>
                <a:cs typeface="Verdana"/>
              </a:rPr>
              <a:t> </a:t>
            </a:r>
            <a:r>
              <a:rPr sz="1000" dirty="0">
                <a:latin typeface="Verdana"/>
                <a:cs typeface="Verdana"/>
              </a:rPr>
              <a:t>sponsor</a:t>
            </a:r>
            <a:r>
              <a:rPr sz="1000" spc="5" dirty="0">
                <a:latin typeface="Verdana"/>
                <a:cs typeface="Verdana"/>
              </a:rPr>
              <a:t> </a:t>
            </a:r>
            <a:r>
              <a:rPr sz="1000" spc="-25" dirty="0">
                <a:latin typeface="Verdana"/>
                <a:cs typeface="Verdana"/>
              </a:rPr>
              <a:t>the </a:t>
            </a:r>
            <a:r>
              <a:rPr sz="1000" spc="-10" dirty="0">
                <a:latin typeface="Verdana"/>
                <a:cs typeface="Verdana"/>
              </a:rPr>
              <a:t>change</a:t>
            </a:r>
            <a:endParaRPr sz="1000">
              <a:latin typeface="Verdana"/>
              <a:cs typeface="Verdana"/>
            </a:endParaRPr>
          </a:p>
          <a:p>
            <a:pPr marL="192405" marR="5080" indent="-180340">
              <a:lnSpc>
                <a:spcPct val="100000"/>
              </a:lnSpc>
              <a:buClr>
                <a:srgbClr val="001F5F"/>
              </a:buClr>
              <a:buFont typeface="Arial MT"/>
              <a:buChar char="•"/>
              <a:tabLst>
                <a:tab pos="192405" algn="l"/>
              </a:tabLst>
            </a:pPr>
            <a:r>
              <a:rPr sz="1000" dirty="0">
                <a:latin typeface="Verdana"/>
                <a:cs typeface="Verdana"/>
              </a:rPr>
              <a:t>Adjust</a:t>
            </a:r>
            <a:r>
              <a:rPr sz="1000" spc="-40" dirty="0">
                <a:latin typeface="Verdana"/>
                <a:cs typeface="Verdana"/>
              </a:rPr>
              <a:t> </a:t>
            </a:r>
            <a:r>
              <a:rPr sz="1000" dirty="0">
                <a:latin typeface="Verdana"/>
                <a:cs typeface="Verdana"/>
              </a:rPr>
              <a:t>the</a:t>
            </a:r>
            <a:r>
              <a:rPr sz="1000" spc="-40" dirty="0">
                <a:latin typeface="Verdana"/>
                <a:cs typeface="Verdana"/>
              </a:rPr>
              <a:t> </a:t>
            </a:r>
            <a:r>
              <a:rPr sz="1000" dirty="0">
                <a:latin typeface="Verdana"/>
                <a:cs typeface="Verdana"/>
              </a:rPr>
              <a:t>effort</a:t>
            </a:r>
            <a:r>
              <a:rPr sz="1000" spc="-25" dirty="0">
                <a:latin typeface="Verdana"/>
                <a:cs typeface="Verdana"/>
              </a:rPr>
              <a:t> </a:t>
            </a:r>
            <a:r>
              <a:rPr sz="1000" dirty="0">
                <a:latin typeface="Verdana"/>
                <a:cs typeface="Verdana"/>
              </a:rPr>
              <a:t>according</a:t>
            </a:r>
            <a:r>
              <a:rPr sz="1000" spc="-35" dirty="0">
                <a:latin typeface="Verdana"/>
                <a:cs typeface="Verdana"/>
              </a:rPr>
              <a:t> </a:t>
            </a:r>
            <a:r>
              <a:rPr sz="1000" dirty="0">
                <a:latin typeface="Verdana"/>
                <a:cs typeface="Verdana"/>
              </a:rPr>
              <a:t>to</a:t>
            </a:r>
            <a:r>
              <a:rPr sz="1000" spc="-40" dirty="0">
                <a:latin typeface="Verdana"/>
                <a:cs typeface="Verdana"/>
              </a:rPr>
              <a:t> </a:t>
            </a:r>
            <a:r>
              <a:rPr sz="1000" dirty="0">
                <a:latin typeface="Verdana"/>
                <a:cs typeface="Verdana"/>
              </a:rPr>
              <a:t>the</a:t>
            </a:r>
            <a:r>
              <a:rPr sz="1000" spc="-50" dirty="0">
                <a:latin typeface="Verdana"/>
                <a:cs typeface="Verdana"/>
              </a:rPr>
              <a:t> </a:t>
            </a:r>
            <a:r>
              <a:rPr sz="1000" dirty="0">
                <a:latin typeface="Verdana"/>
                <a:cs typeface="Verdana"/>
              </a:rPr>
              <a:t>expected</a:t>
            </a:r>
            <a:r>
              <a:rPr sz="1000" spc="-5" dirty="0">
                <a:latin typeface="Verdana"/>
                <a:cs typeface="Verdana"/>
              </a:rPr>
              <a:t> </a:t>
            </a:r>
            <a:r>
              <a:rPr sz="1000" dirty="0">
                <a:latin typeface="Verdana"/>
                <a:cs typeface="Verdana"/>
              </a:rPr>
              <a:t>commitment</a:t>
            </a:r>
            <a:r>
              <a:rPr sz="1000" spc="-20" dirty="0">
                <a:latin typeface="Verdana"/>
                <a:cs typeface="Verdana"/>
              </a:rPr>
              <a:t> </a:t>
            </a:r>
            <a:r>
              <a:rPr sz="1000" spc="-25" dirty="0">
                <a:latin typeface="Verdana"/>
                <a:cs typeface="Verdana"/>
              </a:rPr>
              <a:t>of </a:t>
            </a:r>
            <a:r>
              <a:rPr sz="1000" dirty="0">
                <a:latin typeface="Verdana"/>
                <a:cs typeface="Verdana"/>
              </a:rPr>
              <a:t>each</a:t>
            </a:r>
            <a:r>
              <a:rPr sz="1000" spc="-40" dirty="0">
                <a:latin typeface="Verdana"/>
                <a:cs typeface="Verdana"/>
              </a:rPr>
              <a:t> </a:t>
            </a:r>
            <a:r>
              <a:rPr sz="1000" dirty="0">
                <a:latin typeface="Verdana"/>
                <a:cs typeface="Verdana"/>
              </a:rPr>
              <a:t>stakeholder</a:t>
            </a:r>
            <a:r>
              <a:rPr sz="1000" spc="-25" dirty="0">
                <a:latin typeface="Verdana"/>
                <a:cs typeface="Verdana"/>
              </a:rPr>
              <a:t> </a:t>
            </a:r>
            <a:r>
              <a:rPr sz="1000" spc="-20" dirty="0">
                <a:latin typeface="Verdana"/>
                <a:cs typeface="Verdana"/>
              </a:rPr>
              <a:t>group</a:t>
            </a:r>
            <a:endParaRPr sz="1000">
              <a:latin typeface="Verdana"/>
              <a:cs typeface="Verdana"/>
            </a:endParaRPr>
          </a:p>
          <a:p>
            <a:pPr marL="192405" indent="-179705">
              <a:lnSpc>
                <a:spcPct val="100000"/>
              </a:lnSpc>
              <a:buClr>
                <a:srgbClr val="001F5F"/>
              </a:buClr>
              <a:buFont typeface="Arial MT"/>
              <a:buChar char="•"/>
              <a:tabLst>
                <a:tab pos="192405" algn="l"/>
              </a:tabLst>
            </a:pPr>
            <a:r>
              <a:rPr sz="1000" spc="-10" dirty="0">
                <a:latin typeface="Verdana"/>
                <a:cs typeface="Verdana"/>
              </a:rPr>
              <a:t>Set-</a:t>
            </a:r>
            <a:r>
              <a:rPr sz="1000" dirty="0">
                <a:latin typeface="Verdana"/>
                <a:cs typeface="Verdana"/>
              </a:rPr>
              <a:t>up</a:t>
            </a:r>
            <a:r>
              <a:rPr sz="1000" spc="-25" dirty="0">
                <a:latin typeface="Verdana"/>
                <a:cs typeface="Verdana"/>
              </a:rPr>
              <a:t> </a:t>
            </a:r>
            <a:r>
              <a:rPr sz="1000" dirty="0">
                <a:latin typeface="Verdana"/>
                <a:cs typeface="Verdana"/>
              </a:rPr>
              <a:t>and</a:t>
            </a:r>
            <a:r>
              <a:rPr sz="1000" spc="-20" dirty="0">
                <a:latin typeface="Verdana"/>
                <a:cs typeface="Verdana"/>
              </a:rPr>
              <a:t> </a:t>
            </a:r>
            <a:r>
              <a:rPr sz="1000" dirty="0">
                <a:latin typeface="Verdana"/>
                <a:cs typeface="Verdana"/>
              </a:rPr>
              <a:t>facilitate</a:t>
            </a:r>
            <a:r>
              <a:rPr sz="1000" spc="-50" dirty="0">
                <a:latin typeface="Verdana"/>
                <a:cs typeface="Verdana"/>
              </a:rPr>
              <a:t> </a:t>
            </a:r>
            <a:r>
              <a:rPr sz="1000" dirty="0">
                <a:latin typeface="Verdana"/>
                <a:cs typeface="Verdana"/>
              </a:rPr>
              <a:t>the</a:t>
            </a:r>
            <a:r>
              <a:rPr sz="1000" spc="-20" dirty="0">
                <a:latin typeface="Verdana"/>
                <a:cs typeface="Verdana"/>
              </a:rPr>
              <a:t> </a:t>
            </a:r>
            <a:r>
              <a:rPr sz="1000" dirty="0">
                <a:latin typeface="Verdana"/>
                <a:cs typeface="Verdana"/>
              </a:rPr>
              <a:t>Champions’</a:t>
            </a:r>
            <a:r>
              <a:rPr sz="1000" spc="-15" dirty="0">
                <a:latin typeface="Verdana"/>
                <a:cs typeface="Verdana"/>
              </a:rPr>
              <a:t> </a:t>
            </a:r>
            <a:r>
              <a:rPr sz="1000" spc="-10" dirty="0">
                <a:latin typeface="Verdana"/>
                <a:cs typeface="Verdana"/>
              </a:rPr>
              <a:t>network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3281298" y="3364433"/>
            <a:ext cx="4166870" cy="7880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92405" indent="-179705">
              <a:lnSpc>
                <a:spcPct val="100000"/>
              </a:lnSpc>
              <a:spcBef>
                <a:spcPts val="95"/>
              </a:spcBef>
              <a:buClr>
                <a:srgbClr val="001F5F"/>
              </a:buClr>
              <a:buFont typeface="Arial MT"/>
              <a:buChar char="•"/>
              <a:tabLst>
                <a:tab pos="192405" algn="l"/>
              </a:tabLst>
            </a:pPr>
            <a:r>
              <a:rPr sz="1000" dirty="0">
                <a:latin typeface="Verdana"/>
                <a:cs typeface="Verdana"/>
              </a:rPr>
              <a:t>Raise</a:t>
            </a:r>
            <a:r>
              <a:rPr sz="1000" spc="-35" dirty="0">
                <a:latin typeface="Verdana"/>
                <a:cs typeface="Verdana"/>
              </a:rPr>
              <a:t> </a:t>
            </a:r>
            <a:r>
              <a:rPr sz="1000" dirty="0">
                <a:latin typeface="Verdana"/>
                <a:cs typeface="Verdana"/>
              </a:rPr>
              <a:t>awareness on</a:t>
            </a:r>
            <a:r>
              <a:rPr sz="1000" spc="-25" dirty="0">
                <a:latin typeface="Verdana"/>
                <a:cs typeface="Verdana"/>
              </a:rPr>
              <a:t> </a:t>
            </a:r>
            <a:r>
              <a:rPr sz="1000" dirty="0">
                <a:latin typeface="Verdana"/>
                <a:cs typeface="Verdana"/>
              </a:rPr>
              <a:t>the</a:t>
            </a:r>
            <a:r>
              <a:rPr sz="1000" spc="-25" dirty="0">
                <a:latin typeface="Verdana"/>
                <a:cs typeface="Verdana"/>
              </a:rPr>
              <a:t> </a:t>
            </a:r>
            <a:r>
              <a:rPr sz="1000" dirty="0">
                <a:latin typeface="Verdana"/>
                <a:cs typeface="Verdana"/>
              </a:rPr>
              <a:t>changes</a:t>
            </a:r>
            <a:r>
              <a:rPr sz="1000" spc="-10" dirty="0">
                <a:latin typeface="Verdana"/>
                <a:cs typeface="Verdana"/>
              </a:rPr>
              <a:t> </a:t>
            </a:r>
            <a:r>
              <a:rPr sz="1000" dirty="0">
                <a:latin typeface="Verdana"/>
                <a:cs typeface="Verdana"/>
              </a:rPr>
              <a:t>brought</a:t>
            </a:r>
            <a:r>
              <a:rPr sz="1000" spc="-15" dirty="0">
                <a:latin typeface="Verdana"/>
                <a:cs typeface="Verdana"/>
              </a:rPr>
              <a:t> </a:t>
            </a:r>
            <a:r>
              <a:rPr sz="1000" dirty="0">
                <a:latin typeface="Verdana"/>
                <a:cs typeface="Verdana"/>
              </a:rPr>
              <a:t>by</a:t>
            </a:r>
            <a:r>
              <a:rPr sz="1000" spc="-30" dirty="0">
                <a:latin typeface="Verdana"/>
                <a:cs typeface="Verdana"/>
              </a:rPr>
              <a:t> </a:t>
            </a:r>
            <a:r>
              <a:rPr sz="1000" dirty="0">
                <a:latin typeface="Verdana"/>
                <a:cs typeface="Verdana"/>
              </a:rPr>
              <a:t>the</a:t>
            </a:r>
            <a:r>
              <a:rPr sz="1000" spc="-30" dirty="0">
                <a:latin typeface="Verdana"/>
                <a:cs typeface="Verdana"/>
              </a:rPr>
              <a:t> </a:t>
            </a:r>
            <a:r>
              <a:rPr sz="1000" spc="-10" dirty="0">
                <a:latin typeface="Verdana"/>
                <a:cs typeface="Verdana"/>
              </a:rPr>
              <a:t>Program</a:t>
            </a:r>
            <a:endParaRPr sz="1000">
              <a:latin typeface="Verdana"/>
              <a:cs typeface="Verdana"/>
            </a:endParaRPr>
          </a:p>
          <a:p>
            <a:pPr marL="192405" marR="5080" indent="-180340">
              <a:lnSpc>
                <a:spcPct val="100000"/>
              </a:lnSpc>
              <a:spcBef>
                <a:spcPts val="5"/>
              </a:spcBef>
              <a:buClr>
                <a:srgbClr val="001F5F"/>
              </a:buClr>
              <a:buFont typeface="Arial MT"/>
              <a:buChar char="•"/>
              <a:tabLst>
                <a:tab pos="192405" algn="l"/>
              </a:tabLst>
            </a:pPr>
            <a:r>
              <a:rPr sz="1000" dirty="0">
                <a:latin typeface="Verdana"/>
                <a:cs typeface="Verdana"/>
              </a:rPr>
              <a:t>Focus</a:t>
            </a:r>
            <a:r>
              <a:rPr sz="1000" spc="-20" dirty="0">
                <a:latin typeface="Verdana"/>
                <a:cs typeface="Verdana"/>
              </a:rPr>
              <a:t> </a:t>
            </a:r>
            <a:r>
              <a:rPr sz="1000" dirty="0">
                <a:latin typeface="Verdana"/>
                <a:cs typeface="Verdana"/>
              </a:rPr>
              <a:t>on</a:t>
            </a:r>
            <a:r>
              <a:rPr sz="1000" spc="-40" dirty="0">
                <a:latin typeface="Verdana"/>
                <a:cs typeface="Verdana"/>
              </a:rPr>
              <a:t> </a:t>
            </a:r>
            <a:r>
              <a:rPr sz="1000" dirty="0">
                <a:latin typeface="Verdana"/>
                <a:cs typeface="Verdana"/>
              </a:rPr>
              <a:t>value</a:t>
            </a:r>
            <a:r>
              <a:rPr sz="1000" spc="-55" dirty="0">
                <a:latin typeface="Verdana"/>
                <a:cs typeface="Verdana"/>
              </a:rPr>
              <a:t> </a:t>
            </a:r>
            <a:r>
              <a:rPr sz="1000" dirty="0">
                <a:latin typeface="Verdana"/>
                <a:cs typeface="Verdana"/>
              </a:rPr>
              <a:t>for</a:t>
            </a:r>
            <a:r>
              <a:rPr sz="1000" spc="-35" dirty="0">
                <a:latin typeface="Verdana"/>
                <a:cs typeface="Verdana"/>
              </a:rPr>
              <a:t> </a:t>
            </a:r>
            <a:r>
              <a:rPr sz="1000" dirty="0">
                <a:latin typeface="Verdana"/>
                <a:cs typeface="Verdana"/>
              </a:rPr>
              <a:t>collaborators/end users,</a:t>
            </a:r>
            <a:r>
              <a:rPr sz="1000" spc="-20" dirty="0">
                <a:latin typeface="Verdana"/>
                <a:cs typeface="Verdana"/>
              </a:rPr>
              <a:t> </a:t>
            </a:r>
            <a:r>
              <a:rPr sz="1000" dirty="0">
                <a:latin typeface="Verdana"/>
                <a:cs typeface="Verdana"/>
              </a:rPr>
              <a:t>specifically</a:t>
            </a:r>
            <a:r>
              <a:rPr sz="1000" spc="-65" dirty="0">
                <a:latin typeface="Verdana"/>
                <a:cs typeface="Verdana"/>
              </a:rPr>
              <a:t> </a:t>
            </a:r>
            <a:r>
              <a:rPr sz="1000" dirty="0">
                <a:latin typeface="Verdana"/>
                <a:cs typeface="Verdana"/>
              </a:rPr>
              <a:t>on</a:t>
            </a:r>
            <a:r>
              <a:rPr sz="1000" spc="-30" dirty="0">
                <a:latin typeface="Verdana"/>
                <a:cs typeface="Verdana"/>
              </a:rPr>
              <a:t> </a:t>
            </a:r>
            <a:r>
              <a:rPr sz="1000" spc="-25" dirty="0">
                <a:latin typeface="Verdana"/>
                <a:cs typeface="Verdana"/>
              </a:rPr>
              <a:t>the </a:t>
            </a:r>
            <a:r>
              <a:rPr sz="1000" dirty="0">
                <a:latin typeface="Verdana"/>
                <a:cs typeface="Verdana"/>
              </a:rPr>
              <a:t>tangible</a:t>
            </a:r>
            <a:r>
              <a:rPr sz="1000" spc="-40" dirty="0">
                <a:latin typeface="Verdana"/>
                <a:cs typeface="Verdana"/>
              </a:rPr>
              <a:t> </a:t>
            </a:r>
            <a:r>
              <a:rPr sz="1000" spc="-10" dirty="0">
                <a:latin typeface="Verdana"/>
                <a:cs typeface="Verdana"/>
              </a:rPr>
              <a:t>benefits</a:t>
            </a:r>
            <a:endParaRPr sz="1000">
              <a:latin typeface="Verdana"/>
              <a:cs typeface="Verdana"/>
            </a:endParaRPr>
          </a:p>
          <a:p>
            <a:pPr marL="192405" marR="531495" indent="-180340">
              <a:lnSpc>
                <a:spcPct val="100000"/>
              </a:lnSpc>
              <a:buClr>
                <a:srgbClr val="001F5F"/>
              </a:buClr>
              <a:buFont typeface="Arial MT"/>
              <a:buChar char="•"/>
              <a:tabLst>
                <a:tab pos="192405" algn="l"/>
              </a:tabLst>
            </a:pPr>
            <a:r>
              <a:rPr sz="1000" dirty="0">
                <a:latin typeface="Verdana"/>
                <a:cs typeface="Verdana"/>
              </a:rPr>
              <a:t>Give</a:t>
            </a:r>
            <a:r>
              <a:rPr sz="1000" spc="-30" dirty="0">
                <a:latin typeface="Verdana"/>
                <a:cs typeface="Verdana"/>
              </a:rPr>
              <a:t> </a:t>
            </a:r>
            <a:r>
              <a:rPr sz="1000" dirty="0">
                <a:latin typeface="Verdana"/>
                <a:cs typeface="Verdana"/>
              </a:rPr>
              <a:t>visibility</a:t>
            </a:r>
            <a:r>
              <a:rPr sz="1000" spc="-75" dirty="0">
                <a:latin typeface="Verdana"/>
                <a:cs typeface="Verdana"/>
              </a:rPr>
              <a:t> </a:t>
            </a:r>
            <a:r>
              <a:rPr sz="1000" dirty="0">
                <a:latin typeface="Verdana"/>
                <a:cs typeface="Verdana"/>
              </a:rPr>
              <a:t>on</a:t>
            </a:r>
            <a:r>
              <a:rPr sz="1000" spc="-10" dirty="0">
                <a:latin typeface="Verdana"/>
                <a:cs typeface="Verdana"/>
              </a:rPr>
              <a:t> </a:t>
            </a:r>
            <a:r>
              <a:rPr sz="1000" dirty="0">
                <a:latin typeface="Verdana"/>
                <a:cs typeface="Verdana"/>
              </a:rPr>
              <a:t>the</a:t>
            </a:r>
            <a:r>
              <a:rPr sz="1000" spc="-30" dirty="0">
                <a:latin typeface="Verdana"/>
                <a:cs typeface="Verdana"/>
              </a:rPr>
              <a:t> </a:t>
            </a:r>
            <a:r>
              <a:rPr sz="1000" dirty="0">
                <a:latin typeface="Verdana"/>
                <a:cs typeface="Verdana"/>
              </a:rPr>
              <a:t>Program</a:t>
            </a:r>
            <a:r>
              <a:rPr sz="1000" spc="320" dirty="0">
                <a:latin typeface="Verdana"/>
                <a:cs typeface="Verdana"/>
              </a:rPr>
              <a:t> </a:t>
            </a:r>
            <a:r>
              <a:rPr sz="1000" dirty="0">
                <a:latin typeface="Verdana"/>
                <a:cs typeface="Verdana"/>
              </a:rPr>
              <a:t>progress</a:t>
            </a:r>
            <a:r>
              <a:rPr sz="1000" spc="10" dirty="0">
                <a:latin typeface="Verdana"/>
                <a:cs typeface="Verdana"/>
              </a:rPr>
              <a:t> </a:t>
            </a:r>
            <a:r>
              <a:rPr sz="1000" dirty="0">
                <a:latin typeface="Verdana"/>
                <a:cs typeface="Verdana"/>
              </a:rPr>
              <a:t>and</a:t>
            </a:r>
            <a:r>
              <a:rPr sz="1000" spc="-30" dirty="0">
                <a:latin typeface="Verdana"/>
                <a:cs typeface="Verdana"/>
              </a:rPr>
              <a:t> </a:t>
            </a:r>
            <a:r>
              <a:rPr sz="1000" spc="-10" dirty="0">
                <a:latin typeface="Verdana"/>
                <a:cs typeface="Verdana"/>
              </a:rPr>
              <a:t>minimize </a:t>
            </a:r>
            <a:r>
              <a:rPr sz="1000" dirty="0">
                <a:latin typeface="Verdana"/>
                <a:cs typeface="Verdana"/>
              </a:rPr>
              <a:t>disturbance</a:t>
            </a:r>
            <a:r>
              <a:rPr sz="1000" spc="-10" dirty="0">
                <a:latin typeface="Verdana"/>
                <a:cs typeface="Verdana"/>
              </a:rPr>
              <a:t> </a:t>
            </a:r>
            <a:r>
              <a:rPr sz="1000" dirty="0">
                <a:latin typeface="Verdana"/>
                <a:cs typeface="Verdana"/>
              </a:rPr>
              <a:t>to</a:t>
            </a:r>
            <a:r>
              <a:rPr sz="1000" spc="-30" dirty="0">
                <a:latin typeface="Verdana"/>
                <a:cs typeface="Verdana"/>
              </a:rPr>
              <a:t> </a:t>
            </a:r>
            <a:r>
              <a:rPr sz="1000" dirty="0">
                <a:latin typeface="Verdana"/>
                <a:cs typeface="Verdana"/>
              </a:rPr>
              <a:t>daily</a:t>
            </a:r>
            <a:r>
              <a:rPr sz="1000" spc="-55" dirty="0">
                <a:latin typeface="Verdana"/>
                <a:cs typeface="Verdana"/>
              </a:rPr>
              <a:t> </a:t>
            </a:r>
            <a:r>
              <a:rPr sz="1000" spc="-10" dirty="0">
                <a:latin typeface="Verdana"/>
                <a:cs typeface="Verdana"/>
              </a:rPr>
              <a:t>operations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3281298" y="4448936"/>
            <a:ext cx="4199255" cy="939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92405" marR="5080" indent="-180340">
              <a:lnSpc>
                <a:spcPct val="100000"/>
              </a:lnSpc>
              <a:spcBef>
                <a:spcPts val="95"/>
              </a:spcBef>
              <a:buClr>
                <a:srgbClr val="001F5F"/>
              </a:buClr>
              <a:buFont typeface="Arial MT"/>
              <a:buChar char="•"/>
              <a:tabLst>
                <a:tab pos="192405" algn="l"/>
              </a:tabLst>
            </a:pPr>
            <a:r>
              <a:rPr sz="1000" dirty="0">
                <a:latin typeface="Verdana"/>
                <a:cs typeface="Verdana"/>
              </a:rPr>
              <a:t>Equip</a:t>
            </a:r>
            <a:r>
              <a:rPr sz="1000" spc="-50" dirty="0">
                <a:latin typeface="Verdana"/>
                <a:cs typeface="Verdana"/>
              </a:rPr>
              <a:t> </a:t>
            </a:r>
            <a:r>
              <a:rPr sz="1000" dirty="0">
                <a:latin typeface="Verdana"/>
                <a:cs typeface="Verdana"/>
              </a:rPr>
              <a:t>Champions</a:t>
            </a:r>
            <a:r>
              <a:rPr sz="1000" spc="-30" dirty="0">
                <a:latin typeface="Verdana"/>
                <a:cs typeface="Verdana"/>
              </a:rPr>
              <a:t> </a:t>
            </a:r>
            <a:r>
              <a:rPr sz="1000" dirty="0">
                <a:latin typeface="Verdana"/>
                <a:cs typeface="Verdana"/>
              </a:rPr>
              <a:t>with</a:t>
            </a:r>
            <a:r>
              <a:rPr sz="1000" spc="-50" dirty="0">
                <a:latin typeface="Verdana"/>
                <a:cs typeface="Verdana"/>
              </a:rPr>
              <a:t> </a:t>
            </a:r>
            <a:r>
              <a:rPr sz="1000" dirty="0">
                <a:latin typeface="Verdana"/>
                <a:cs typeface="Verdana"/>
              </a:rPr>
              <a:t>appropriate</a:t>
            </a:r>
            <a:r>
              <a:rPr sz="1000" spc="-35" dirty="0">
                <a:latin typeface="Verdana"/>
                <a:cs typeface="Verdana"/>
              </a:rPr>
              <a:t> </a:t>
            </a:r>
            <a:r>
              <a:rPr sz="1000" dirty="0">
                <a:latin typeface="Verdana"/>
                <a:cs typeface="Verdana"/>
              </a:rPr>
              <a:t>skills</a:t>
            </a:r>
            <a:r>
              <a:rPr sz="1000" spc="-80" dirty="0">
                <a:latin typeface="Verdana"/>
                <a:cs typeface="Verdana"/>
              </a:rPr>
              <a:t> </a:t>
            </a:r>
            <a:r>
              <a:rPr sz="1000" dirty="0">
                <a:latin typeface="Verdana"/>
                <a:cs typeface="Verdana"/>
              </a:rPr>
              <a:t>and</a:t>
            </a:r>
            <a:r>
              <a:rPr sz="1000" spc="-40" dirty="0">
                <a:latin typeface="Verdana"/>
                <a:cs typeface="Verdana"/>
              </a:rPr>
              <a:t> </a:t>
            </a:r>
            <a:r>
              <a:rPr sz="1000" dirty="0">
                <a:latin typeface="Verdana"/>
                <a:cs typeface="Verdana"/>
              </a:rPr>
              <a:t>methodologies </a:t>
            </a:r>
            <a:r>
              <a:rPr sz="1000" spc="-25" dirty="0">
                <a:latin typeface="Verdana"/>
                <a:cs typeface="Verdana"/>
              </a:rPr>
              <a:t>to </a:t>
            </a:r>
            <a:r>
              <a:rPr sz="1000" dirty="0">
                <a:latin typeface="Verdana"/>
                <a:cs typeface="Verdana"/>
              </a:rPr>
              <a:t>effectively</a:t>
            </a:r>
            <a:r>
              <a:rPr sz="1000" spc="-15" dirty="0">
                <a:latin typeface="Verdana"/>
                <a:cs typeface="Verdana"/>
              </a:rPr>
              <a:t> </a:t>
            </a:r>
            <a:r>
              <a:rPr sz="1000" dirty="0">
                <a:latin typeface="Verdana"/>
                <a:cs typeface="Verdana"/>
              </a:rPr>
              <a:t>train</a:t>
            </a:r>
            <a:r>
              <a:rPr sz="1000" spc="-30" dirty="0">
                <a:latin typeface="Verdana"/>
                <a:cs typeface="Verdana"/>
              </a:rPr>
              <a:t> </a:t>
            </a:r>
            <a:r>
              <a:rPr sz="1000" dirty="0">
                <a:latin typeface="Verdana"/>
                <a:cs typeface="Verdana"/>
              </a:rPr>
              <a:t>and</a:t>
            </a:r>
            <a:r>
              <a:rPr sz="1000" spc="-25" dirty="0">
                <a:latin typeface="Verdana"/>
                <a:cs typeface="Verdana"/>
              </a:rPr>
              <a:t> </a:t>
            </a:r>
            <a:r>
              <a:rPr sz="1000" dirty="0">
                <a:latin typeface="Verdana"/>
                <a:cs typeface="Verdana"/>
              </a:rPr>
              <a:t>provide</a:t>
            </a:r>
            <a:r>
              <a:rPr sz="1000" spc="-25" dirty="0">
                <a:latin typeface="Verdana"/>
                <a:cs typeface="Verdana"/>
              </a:rPr>
              <a:t> </a:t>
            </a:r>
            <a:r>
              <a:rPr sz="1000" dirty="0">
                <a:latin typeface="Verdana"/>
                <a:cs typeface="Verdana"/>
              </a:rPr>
              <a:t>guidance</a:t>
            </a:r>
            <a:r>
              <a:rPr sz="1000" spc="-20" dirty="0">
                <a:latin typeface="Verdana"/>
                <a:cs typeface="Verdana"/>
              </a:rPr>
              <a:t> </a:t>
            </a:r>
            <a:r>
              <a:rPr sz="1000" dirty="0">
                <a:latin typeface="Verdana"/>
                <a:cs typeface="Verdana"/>
              </a:rPr>
              <a:t>for</a:t>
            </a:r>
            <a:r>
              <a:rPr sz="1000" spc="-30" dirty="0">
                <a:latin typeface="Verdana"/>
                <a:cs typeface="Verdana"/>
              </a:rPr>
              <a:t> </a:t>
            </a:r>
            <a:r>
              <a:rPr sz="1000" dirty="0">
                <a:latin typeface="Verdana"/>
                <a:cs typeface="Verdana"/>
              </a:rPr>
              <a:t>all</a:t>
            </a:r>
            <a:r>
              <a:rPr sz="1000" spc="-40" dirty="0">
                <a:latin typeface="Verdana"/>
                <a:cs typeface="Verdana"/>
              </a:rPr>
              <a:t> </a:t>
            </a:r>
            <a:r>
              <a:rPr sz="1000" spc="-10" dirty="0">
                <a:latin typeface="Verdana"/>
                <a:cs typeface="Verdana"/>
              </a:rPr>
              <a:t>end-users</a:t>
            </a:r>
            <a:endParaRPr sz="1000">
              <a:latin typeface="Verdana"/>
              <a:cs typeface="Verdana"/>
            </a:endParaRPr>
          </a:p>
          <a:p>
            <a:pPr marL="192405" marR="65405" indent="-180340">
              <a:lnSpc>
                <a:spcPct val="100000"/>
              </a:lnSpc>
              <a:buClr>
                <a:srgbClr val="001F5F"/>
              </a:buClr>
              <a:buFont typeface="Arial MT"/>
              <a:buChar char="•"/>
              <a:tabLst>
                <a:tab pos="192405" algn="l"/>
              </a:tabLst>
            </a:pPr>
            <a:r>
              <a:rPr sz="1000" dirty="0">
                <a:latin typeface="Verdana"/>
                <a:cs typeface="Verdana"/>
              </a:rPr>
              <a:t>Provide</a:t>
            </a:r>
            <a:r>
              <a:rPr sz="1000" spc="-25" dirty="0">
                <a:latin typeface="Verdana"/>
                <a:cs typeface="Verdana"/>
              </a:rPr>
              <a:t> </a:t>
            </a:r>
            <a:r>
              <a:rPr sz="1000" dirty="0">
                <a:latin typeface="Verdana"/>
                <a:cs typeface="Verdana"/>
              </a:rPr>
              <a:t>appropriate</a:t>
            </a:r>
            <a:r>
              <a:rPr sz="1000" spc="-25" dirty="0">
                <a:latin typeface="Verdana"/>
                <a:cs typeface="Verdana"/>
              </a:rPr>
              <a:t> </a:t>
            </a:r>
            <a:r>
              <a:rPr sz="1000" dirty="0">
                <a:latin typeface="Verdana"/>
                <a:cs typeface="Verdana"/>
              </a:rPr>
              <a:t>and</a:t>
            </a:r>
            <a:r>
              <a:rPr sz="1000" spc="-25" dirty="0">
                <a:latin typeface="Verdana"/>
                <a:cs typeface="Verdana"/>
              </a:rPr>
              <a:t> </a:t>
            </a:r>
            <a:r>
              <a:rPr sz="1000" spc="-10" dirty="0">
                <a:latin typeface="Verdana"/>
                <a:cs typeface="Verdana"/>
              </a:rPr>
              <a:t>on-</a:t>
            </a:r>
            <a:r>
              <a:rPr sz="1000" dirty="0">
                <a:latin typeface="Verdana"/>
                <a:cs typeface="Verdana"/>
              </a:rPr>
              <a:t>schedule</a:t>
            </a:r>
            <a:r>
              <a:rPr sz="1000" spc="-10" dirty="0">
                <a:latin typeface="Verdana"/>
                <a:cs typeface="Verdana"/>
              </a:rPr>
              <a:t> </a:t>
            </a:r>
            <a:r>
              <a:rPr sz="1000" dirty="0">
                <a:latin typeface="Verdana"/>
                <a:cs typeface="Verdana"/>
              </a:rPr>
              <a:t>training</a:t>
            </a:r>
            <a:r>
              <a:rPr sz="1000" spc="-45" dirty="0">
                <a:latin typeface="Verdana"/>
                <a:cs typeface="Verdana"/>
              </a:rPr>
              <a:t> </a:t>
            </a:r>
            <a:r>
              <a:rPr sz="1000" dirty="0">
                <a:latin typeface="Verdana"/>
                <a:cs typeface="Verdana"/>
              </a:rPr>
              <a:t>for</a:t>
            </a:r>
            <a:r>
              <a:rPr sz="1000" spc="-25" dirty="0">
                <a:latin typeface="Verdana"/>
                <a:cs typeface="Verdana"/>
              </a:rPr>
              <a:t> </a:t>
            </a:r>
            <a:r>
              <a:rPr sz="1000" dirty="0">
                <a:latin typeface="Verdana"/>
                <a:cs typeface="Verdana"/>
              </a:rPr>
              <a:t>all</a:t>
            </a:r>
            <a:r>
              <a:rPr sz="1000" spc="-45" dirty="0">
                <a:latin typeface="Verdana"/>
                <a:cs typeface="Verdana"/>
              </a:rPr>
              <a:t> </a:t>
            </a:r>
            <a:r>
              <a:rPr sz="1000" spc="-10" dirty="0">
                <a:latin typeface="Verdana"/>
                <a:cs typeface="Verdana"/>
              </a:rPr>
              <a:t>impacted end-users</a:t>
            </a:r>
            <a:endParaRPr sz="1000">
              <a:latin typeface="Verdana"/>
              <a:cs typeface="Verdana"/>
            </a:endParaRPr>
          </a:p>
          <a:p>
            <a:pPr marL="192405" marR="223520" indent="-180340">
              <a:lnSpc>
                <a:spcPct val="100000"/>
              </a:lnSpc>
              <a:buClr>
                <a:srgbClr val="001F5F"/>
              </a:buClr>
              <a:buFont typeface="Arial MT"/>
              <a:buChar char="•"/>
              <a:tabLst>
                <a:tab pos="192405" algn="l"/>
              </a:tabLst>
            </a:pPr>
            <a:r>
              <a:rPr sz="1000" dirty="0">
                <a:latin typeface="Verdana"/>
                <a:cs typeface="Verdana"/>
              </a:rPr>
              <a:t>Ensure</a:t>
            </a:r>
            <a:r>
              <a:rPr sz="1000" spc="-10" dirty="0">
                <a:latin typeface="Verdana"/>
                <a:cs typeface="Verdana"/>
              </a:rPr>
              <a:t> </a:t>
            </a:r>
            <a:r>
              <a:rPr sz="1000" dirty="0">
                <a:latin typeface="Verdana"/>
                <a:cs typeface="Verdana"/>
              </a:rPr>
              <a:t>the</a:t>
            </a:r>
            <a:r>
              <a:rPr sz="1000" spc="-35" dirty="0">
                <a:latin typeface="Verdana"/>
                <a:cs typeface="Verdana"/>
              </a:rPr>
              <a:t> </a:t>
            </a:r>
            <a:r>
              <a:rPr sz="1000" dirty="0">
                <a:latin typeface="Verdana"/>
                <a:cs typeface="Verdana"/>
              </a:rPr>
              <a:t>quality</a:t>
            </a:r>
            <a:r>
              <a:rPr sz="1000" spc="-55" dirty="0">
                <a:latin typeface="Verdana"/>
                <a:cs typeface="Verdana"/>
              </a:rPr>
              <a:t> </a:t>
            </a:r>
            <a:r>
              <a:rPr sz="1000" dirty="0">
                <a:latin typeface="Verdana"/>
                <a:cs typeface="Verdana"/>
              </a:rPr>
              <a:t>and</a:t>
            </a:r>
            <a:r>
              <a:rPr sz="1000" spc="-40" dirty="0">
                <a:latin typeface="Verdana"/>
                <a:cs typeface="Verdana"/>
              </a:rPr>
              <a:t> </a:t>
            </a:r>
            <a:r>
              <a:rPr sz="1000" dirty="0">
                <a:latin typeface="Verdana"/>
                <a:cs typeface="Verdana"/>
              </a:rPr>
              <a:t>comprehensiveness</a:t>
            </a:r>
            <a:r>
              <a:rPr sz="1000" spc="325" dirty="0">
                <a:latin typeface="Verdana"/>
                <a:cs typeface="Verdana"/>
              </a:rPr>
              <a:t> </a:t>
            </a:r>
            <a:r>
              <a:rPr sz="1000" dirty="0">
                <a:latin typeface="Verdana"/>
                <a:cs typeface="Verdana"/>
              </a:rPr>
              <a:t>of</a:t>
            </a:r>
            <a:r>
              <a:rPr sz="1000" spc="-35" dirty="0">
                <a:latin typeface="Verdana"/>
                <a:cs typeface="Verdana"/>
              </a:rPr>
              <a:t> </a:t>
            </a:r>
            <a:r>
              <a:rPr sz="1000" dirty="0">
                <a:latin typeface="Verdana"/>
                <a:cs typeface="Verdana"/>
              </a:rPr>
              <a:t>the</a:t>
            </a:r>
            <a:r>
              <a:rPr sz="1000" spc="-30" dirty="0">
                <a:latin typeface="Verdana"/>
                <a:cs typeface="Verdana"/>
              </a:rPr>
              <a:t> </a:t>
            </a:r>
            <a:r>
              <a:rPr sz="1000" spc="-10" dirty="0">
                <a:latin typeface="Verdana"/>
                <a:cs typeface="Verdana"/>
              </a:rPr>
              <a:t>learning </a:t>
            </a:r>
            <a:r>
              <a:rPr sz="1000" dirty="0">
                <a:latin typeface="Verdana"/>
                <a:cs typeface="Verdana"/>
              </a:rPr>
              <a:t>materials</a:t>
            </a:r>
            <a:r>
              <a:rPr sz="1000" spc="-25" dirty="0">
                <a:latin typeface="Verdana"/>
                <a:cs typeface="Verdana"/>
              </a:rPr>
              <a:t> </a:t>
            </a:r>
            <a:r>
              <a:rPr sz="1000" dirty="0">
                <a:latin typeface="Verdana"/>
                <a:cs typeface="Verdana"/>
              </a:rPr>
              <a:t>and</a:t>
            </a:r>
            <a:r>
              <a:rPr sz="1000" spc="-25" dirty="0">
                <a:latin typeface="Verdana"/>
                <a:cs typeface="Verdana"/>
              </a:rPr>
              <a:t> </a:t>
            </a:r>
            <a:r>
              <a:rPr sz="1000" dirty="0">
                <a:latin typeface="Verdana"/>
                <a:cs typeface="Verdana"/>
              </a:rPr>
              <a:t>the</a:t>
            </a:r>
            <a:r>
              <a:rPr sz="1000" spc="-20" dirty="0">
                <a:latin typeface="Verdana"/>
                <a:cs typeface="Verdana"/>
              </a:rPr>
              <a:t> </a:t>
            </a:r>
            <a:r>
              <a:rPr sz="1000" spc="-10" dirty="0">
                <a:latin typeface="Verdana"/>
                <a:cs typeface="Verdana"/>
              </a:rPr>
              <a:t>effectiveness</a:t>
            </a:r>
            <a:r>
              <a:rPr sz="1000" spc="20" dirty="0">
                <a:latin typeface="Verdana"/>
                <a:cs typeface="Verdana"/>
              </a:rPr>
              <a:t> </a:t>
            </a:r>
            <a:r>
              <a:rPr sz="1000" dirty="0">
                <a:latin typeface="Verdana"/>
                <a:cs typeface="Verdana"/>
              </a:rPr>
              <a:t>of</a:t>
            </a:r>
            <a:r>
              <a:rPr sz="1000" spc="-20" dirty="0">
                <a:latin typeface="Verdana"/>
                <a:cs typeface="Verdana"/>
              </a:rPr>
              <a:t> </a:t>
            </a:r>
            <a:r>
              <a:rPr sz="1000" dirty="0">
                <a:latin typeface="Verdana"/>
                <a:cs typeface="Verdana"/>
              </a:rPr>
              <a:t>the</a:t>
            </a:r>
            <a:r>
              <a:rPr sz="1000" spc="-20" dirty="0">
                <a:latin typeface="Verdana"/>
                <a:cs typeface="Verdana"/>
              </a:rPr>
              <a:t> </a:t>
            </a:r>
            <a:r>
              <a:rPr sz="1000" dirty="0">
                <a:latin typeface="Verdana"/>
                <a:cs typeface="Verdana"/>
              </a:rPr>
              <a:t>learning</a:t>
            </a:r>
            <a:r>
              <a:rPr sz="1000" spc="-25" dirty="0">
                <a:latin typeface="Verdana"/>
                <a:cs typeface="Verdana"/>
              </a:rPr>
              <a:t> </a:t>
            </a:r>
            <a:r>
              <a:rPr sz="1000" spc="-10" dirty="0">
                <a:latin typeface="Verdana"/>
                <a:cs typeface="Verdana"/>
              </a:rPr>
              <a:t>sessions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3281298" y="5545632"/>
            <a:ext cx="4037329" cy="787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92405" indent="-179705">
              <a:lnSpc>
                <a:spcPct val="100000"/>
              </a:lnSpc>
              <a:spcBef>
                <a:spcPts val="95"/>
              </a:spcBef>
              <a:buClr>
                <a:srgbClr val="001F5F"/>
              </a:buClr>
              <a:buFont typeface="Arial MT"/>
              <a:buChar char="•"/>
              <a:tabLst>
                <a:tab pos="192405" algn="l"/>
              </a:tabLst>
            </a:pPr>
            <a:r>
              <a:rPr sz="1000" dirty="0">
                <a:latin typeface="Verdana"/>
                <a:cs typeface="Verdana"/>
              </a:rPr>
              <a:t>Monitor</a:t>
            </a:r>
            <a:r>
              <a:rPr sz="1000" spc="-50" dirty="0">
                <a:latin typeface="Verdana"/>
                <a:cs typeface="Verdana"/>
              </a:rPr>
              <a:t> </a:t>
            </a:r>
            <a:r>
              <a:rPr sz="1000" dirty="0">
                <a:latin typeface="Verdana"/>
                <a:cs typeface="Verdana"/>
              </a:rPr>
              <a:t>engagement</a:t>
            </a:r>
            <a:r>
              <a:rPr sz="1000" spc="-20" dirty="0">
                <a:latin typeface="Verdana"/>
                <a:cs typeface="Verdana"/>
              </a:rPr>
              <a:t> </a:t>
            </a:r>
            <a:r>
              <a:rPr sz="1000" dirty="0">
                <a:latin typeface="Verdana"/>
                <a:cs typeface="Verdana"/>
              </a:rPr>
              <a:t>and</a:t>
            </a:r>
            <a:r>
              <a:rPr sz="1000" spc="-60" dirty="0">
                <a:latin typeface="Verdana"/>
                <a:cs typeface="Verdana"/>
              </a:rPr>
              <a:t> </a:t>
            </a:r>
            <a:r>
              <a:rPr sz="1000" spc="-10" dirty="0">
                <a:latin typeface="Verdana"/>
                <a:cs typeface="Verdana"/>
              </a:rPr>
              <a:t>adoption</a:t>
            </a:r>
            <a:endParaRPr sz="1000">
              <a:latin typeface="Verdana"/>
              <a:cs typeface="Verdana"/>
            </a:endParaRPr>
          </a:p>
          <a:p>
            <a:pPr marL="192405" marR="46990" indent="-180340">
              <a:lnSpc>
                <a:spcPct val="100000"/>
              </a:lnSpc>
              <a:buClr>
                <a:srgbClr val="001F5F"/>
              </a:buClr>
              <a:buFont typeface="Arial MT"/>
              <a:buChar char="•"/>
              <a:tabLst>
                <a:tab pos="192405" algn="l"/>
              </a:tabLst>
            </a:pPr>
            <a:r>
              <a:rPr sz="1000" dirty="0">
                <a:latin typeface="Verdana"/>
                <a:cs typeface="Verdana"/>
              </a:rPr>
              <a:t>Assess</a:t>
            </a:r>
            <a:r>
              <a:rPr sz="1000" spc="-20" dirty="0">
                <a:latin typeface="Verdana"/>
                <a:cs typeface="Verdana"/>
              </a:rPr>
              <a:t> </a:t>
            </a:r>
            <a:r>
              <a:rPr sz="1000" dirty="0">
                <a:latin typeface="Verdana"/>
                <a:cs typeface="Verdana"/>
              </a:rPr>
              <a:t>impact</a:t>
            </a:r>
            <a:r>
              <a:rPr sz="1000" spc="-40" dirty="0">
                <a:latin typeface="Verdana"/>
                <a:cs typeface="Verdana"/>
              </a:rPr>
              <a:t> </a:t>
            </a:r>
            <a:r>
              <a:rPr sz="1000" dirty="0">
                <a:latin typeface="Verdana"/>
                <a:cs typeface="Verdana"/>
              </a:rPr>
              <a:t>of</a:t>
            </a:r>
            <a:r>
              <a:rPr sz="1000" spc="-40" dirty="0">
                <a:latin typeface="Verdana"/>
                <a:cs typeface="Verdana"/>
              </a:rPr>
              <a:t> </a:t>
            </a:r>
            <a:r>
              <a:rPr sz="1000" dirty="0">
                <a:latin typeface="Verdana"/>
                <a:cs typeface="Verdana"/>
              </a:rPr>
              <a:t>change</a:t>
            </a:r>
            <a:r>
              <a:rPr sz="1000" spc="-25" dirty="0">
                <a:latin typeface="Verdana"/>
                <a:cs typeface="Verdana"/>
              </a:rPr>
              <a:t> </a:t>
            </a:r>
            <a:r>
              <a:rPr sz="1000" dirty="0">
                <a:latin typeface="Verdana"/>
                <a:cs typeface="Verdana"/>
              </a:rPr>
              <a:t>management</a:t>
            </a:r>
            <a:r>
              <a:rPr sz="1000" spc="-15" dirty="0">
                <a:latin typeface="Verdana"/>
                <a:cs typeface="Verdana"/>
              </a:rPr>
              <a:t> </a:t>
            </a:r>
            <a:r>
              <a:rPr sz="1000" dirty="0">
                <a:latin typeface="Verdana"/>
                <a:cs typeface="Verdana"/>
              </a:rPr>
              <a:t>initiatives</a:t>
            </a:r>
            <a:r>
              <a:rPr sz="1000" spc="-65" dirty="0">
                <a:latin typeface="Verdana"/>
                <a:cs typeface="Verdana"/>
              </a:rPr>
              <a:t> </a:t>
            </a:r>
            <a:r>
              <a:rPr sz="1000" dirty="0">
                <a:latin typeface="Verdana"/>
                <a:cs typeface="Verdana"/>
              </a:rPr>
              <a:t>&amp;</a:t>
            </a:r>
            <a:r>
              <a:rPr sz="1000" spc="-45" dirty="0">
                <a:latin typeface="Verdana"/>
                <a:cs typeface="Verdana"/>
              </a:rPr>
              <a:t> </a:t>
            </a:r>
            <a:r>
              <a:rPr sz="1000" dirty="0">
                <a:latin typeface="Verdana"/>
                <a:cs typeface="Verdana"/>
              </a:rPr>
              <a:t>adopt</a:t>
            </a:r>
            <a:r>
              <a:rPr sz="1000" spc="-30" dirty="0">
                <a:latin typeface="Verdana"/>
                <a:cs typeface="Verdana"/>
              </a:rPr>
              <a:t> </a:t>
            </a:r>
            <a:r>
              <a:rPr sz="1000" spc="-50" dirty="0">
                <a:latin typeface="Verdana"/>
                <a:cs typeface="Verdana"/>
              </a:rPr>
              <a:t>a </a:t>
            </a:r>
            <a:r>
              <a:rPr sz="1000" dirty="0">
                <a:latin typeface="Verdana"/>
                <a:cs typeface="Verdana"/>
              </a:rPr>
              <a:t>continuous</a:t>
            </a:r>
            <a:r>
              <a:rPr sz="1000" spc="-75" dirty="0">
                <a:latin typeface="Verdana"/>
                <a:cs typeface="Verdana"/>
              </a:rPr>
              <a:t> </a:t>
            </a:r>
            <a:r>
              <a:rPr sz="1000" dirty="0">
                <a:latin typeface="Verdana"/>
                <a:cs typeface="Verdana"/>
              </a:rPr>
              <a:t>improvement</a:t>
            </a:r>
            <a:r>
              <a:rPr sz="1000" spc="-55" dirty="0">
                <a:latin typeface="Verdana"/>
                <a:cs typeface="Verdana"/>
              </a:rPr>
              <a:t> </a:t>
            </a:r>
            <a:r>
              <a:rPr sz="1000" spc="-10" dirty="0">
                <a:latin typeface="Verdana"/>
                <a:cs typeface="Verdana"/>
              </a:rPr>
              <a:t>dynamic</a:t>
            </a:r>
            <a:endParaRPr sz="1000">
              <a:latin typeface="Verdana"/>
              <a:cs typeface="Verdana"/>
            </a:endParaRPr>
          </a:p>
          <a:p>
            <a:pPr marL="192405" marR="5080" indent="-180340">
              <a:lnSpc>
                <a:spcPct val="100000"/>
              </a:lnSpc>
              <a:buClr>
                <a:srgbClr val="001F5F"/>
              </a:buClr>
              <a:buFont typeface="Arial MT"/>
              <a:buChar char="•"/>
              <a:tabLst>
                <a:tab pos="192405" algn="l"/>
              </a:tabLst>
            </a:pPr>
            <a:r>
              <a:rPr sz="1000" spc="-10" dirty="0">
                <a:latin typeface="Verdana"/>
                <a:cs typeface="Verdana"/>
              </a:rPr>
              <a:t>Set-</a:t>
            </a:r>
            <a:r>
              <a:rPr sz="1000" dirty="0">
                <a:latin typeface="Verdana"/>
                <a:cs typeface="Verdana"/>
              </a:rPr>
              <a:t>up</a:t>
            </a:r>
            <a:r>
              <a:rPr sz="1000" spc="-45" dirty="0">
                <a:latin typeface="Verdana"/>
                <a:cs typeface="Verdana"/>
              </a:rPr>
              <a:t> </a:t>
            </a:r>
            <a:r>
              <a:rPr sz="1000" dirty="0">
                <a:latin typeface="Verdana"/>
                <a:cs typeface="Verdana"/>
              </a:rPr>
              <a:t>continuous</a:t>
            </a:r>
            <a:r>
              <a:rPr sz="1000" spc="-10" dirty="0">
                <a:latin typeface="Verdana"/>
                <a:cs typeface="Verdana"/>
              </a:rPr>
              <a:t> </a:t>
            </a:r>
            <a:r>
              <a:rPr sz="1000" dirty="0">
                <a:latin typeface="Verdana"/>
                <a:cs typeface="Verdana"/>
              </a:rPr>
              <a:t>feedback</a:t>
            </a:r>
            <a:r>
              <a:rPr sz="1000" spc="-20" dirty="0">
                <a:latin typeface="Verdana"/>
                <a:cs typeface="Verdana"/>
              </a:rPr>
              <a:t> </a:t>
            </a:r>
            <a:r>
              <a:rPr sz="1000" dirty="0">
                <a:latin typeface="Verdana"/>
                <a:cs typeface="Verdana"/>
              </a:rPr>
              <a:t>&amp;</a:t>
            </a:r>
            <a:r>
              <a:rPr sz="1000" spc="-45" dirty="0">
                <a:latin typeface="Verdana"/>
                <a:cs typeface="Verdana"/>
              </a:rPr>
              <a:t> </a:t>
            </a:r>
            <a:r>
              <a:rPr sz="1000" dirty="0">
                <a:latin typeface="Verdana"/>
                <a:cs typeface="Verdana"/>
              </a:rPr>
              <a:t>support</a:t>
            </a:r>
            <a:r>
              <a:rPr sz="1000" spc="-20" dirty="0">
                <a:latin typeface="Verdana"/>
                <a:cs typeface="Verdana"/>
              </a:rPr>
              <a:t> </a:t>
            </a:r>
            <a:r>
              <a:rPr sz="1000" dirty="0">
                <a:latin typeface="Verdana"/>
                <a:cs typeface="Verdana"/>
              </a:rPr>
              <a:t>loop</a:t>
            </a:r>
            <a:r>
              <a:rPr sz="1000" spc="-40" dirty="0">
                <a:latin typeface="Verdana"/>
                <a:cs typeface="Verdana"/>
              </a:rPr>
              <a:t> </a:t>
            </a:r>
            <a:r>
              <a:rPr sz="1000" dirty="0">
                <a:latin typeface="Verdana"/>
                <a:cs typeface="Verdana"/>
              </a:rPr>
              <a:t>through</a:t>
            </a:r>
            <a:r>
              <a:rPr sz="1000" spc="-30" dirty="0">
                <a:latin typeface="Verdana"/>
                <a:cs typeface="Verdana"/>
              </a:rPr>
              <a:t> </a:t>
            </a:r>
            <a:r>
              <a:rPr sz="1000" spc="-10" dirty="0">
                <a:latin typeface="Verdana"/>
                <a:cs typeface="Verdana"/>
              </a:rPr>
              <a:t>lessons learned</a:t>
            </a:r>
            <a:endParaRPr sz="1000">
              <a:latin typeface="Verdana"/>
              <a:cs typeface="Verdana"/>
            </a:endParaRPr>
          </a:p>
        </p:txBody>
      </p:sp>
      <p:pic>
        <p:nvPicPr>
          <p:cNvPr id="29" name="object 2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970492" y="1253029"/>
            <a:ext cx="449658" cy="480981"/>
          </a:xfrm>
          <a:prstGeom prst="rect">
            <a:avLst/>
          </a:prstGeom>
        </p:spPr>
      </p:pic>
      <p:sp>
        <p:nvSpPr>
          <p:cNvPr id="30" name="object 30"/>
          <p:cNvSpPr txBox="1"/>
          <p:nvPr/>
        </p:nvSpPr>
        <p:spPr>
          <a:xfrm>
            <a:off x="1557655" y="1903552"/>
            <a:ext cx="1275080" cy="1873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dirty="0">
                <a:latin typeface="Verdana"/>
                <a:cs typeface="Verdana"/>
              </a:rPr>
              <a:t>Change</a:t>
            </a:r>
            <a:r>
              <a:rPr sz="1050" b="1" spc="-40" dirty="0">
                <a:latin typeface="Verdana"/>
                <a:cs typeface="Verdana"/>
              </a:rPr>
              <a:t> </a:t>
            </a:r>
            <a:r>
              <a:rPr sz="1050" b="1" spc="-10" dirty="0">
                <a:latin typeface="Verdana"/>
                <a:cs typeface="Verdana"/>
              </a:rPr>
              <a:t>Strategy</a:t>
            </a:r>
            <a:endParaRPr sz="1050">
              <a:latin typeface="Verdana"/>
              <a:cs typeface="Verdana"/>
            </a:endParaRPr>
          </a:p>
        </p:txBody>
      </p:sp>
      <p:pic>
        <p:nvPicPr>
          <p:cNvPr id="31" name="object 3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933938" y="2226564"/>
            <a:ext cx="528862" cy="554736"/>
          </a:xfrm>
          <a:prstGeom prst="rect">
            <a:avLst/>
          </a:prstGeom>
        </p:spPr>
      </p:pic>
      <p:sp>
        <p:nvSpPr>
          <p:cNvPr id="32" name="object 32"/>
          <p:cNvSpPr txBox="1"/>
          <p:nvPr/>
        </p:nvSpPr>
        <p:spPr>
          <a:xfrm>
            <a:off x="1688719" y="2932303"/>
            <a:ext cx="1012825" cy="3467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9685" marR="5080" indent="-7620">
              <a:lnSpc>
                <a:spcPct val="100000"/>
              </a:lnSpc>
              <a:spcBef>
                <a:spcPts val="105"/>
              </a:spcBef>
            </a:pPr>
            <a:r>
              <a:rPr sz="1050" b="1" spc="-10" dirty="0">
                <a:latin typeface="Verdana"/>
                <a:cs typeface="Verdana"/>
              </a:rPr>
              <a:t>Stakeholders Management</a:t>
            </a:r>
            <a:endParaRPr sz="1050">
              <a:latin typeface="Verdana"/>
              <a:cs typeface="Verdana"/>
            </a:endParaRPr>
          </a:p>
        </p:txBody>
      </p:sp>
      <p:pic>
        <p:nvPicPr>
          <p:cNvPr id="33" name="object 33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970492" y="3458268"/>
            <a:ext cx="449658" cy="462670"/>
          </a:xfrm>
          <a:prstGeom prst="rect">
            <a:avLst/>
          </a:prstGeom>
        </p:spPr>
      </p:pic>
      <p:sp>
        <p:nvSpPr>
          <p:cNvPr id="34" name="object 34"/>
          <p:cNvSpPr txBox="1"/>
          <p:nvPr/>
        </p:nvSpPr>
        <p:spPr>
          <a:xfrm>
            <a:off x="1518030" y="4046601"/>
            <a:ext cx="1355090" cy="3467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sz="1050" b="1" dirty="0">
                <a:latin typeface="Verdana"/>
                <a:cs typeface="Verdana"/>
              </a:rPr>
              <a:t>Communication</a:t>
            </a:r>
            <a:r>
              <a:rPr sz="1050" b="1" spc="-75" dirty="0">
                <a:latin typeface="Verdana"/>
                <a:cs typeface="Verdana"/>
              </a:rPr>
              <a:t> </a:t>
            </a:r>
            <a:r>
              <a:rPr sz="1050" b="1" spc="-50" dirty="0">
                <a:latin typeface="Verdana"/>
                <a:cs typeface="Verdana"/>
              </a:rPr>
              <a:t>&amp;</a:t>
            </a:r>
            <a:endParaRPr sz="1050">
              <a:latin typeface="Verdana"/>
              <a:cs typeface="Verdana"/>
            </a:endParaRPr>
          </a:p>
          <a:p>
            <a:pPr marL="1905" algn="ctr">
              <a:lnSpc>
                <a:spcPct val="100000"/>
              </a:lnSpc>
            </a:pPr>
            <a:r>
              <a:rPr sz="1050" b="1" spc="-10" dirty="0">
                <a:latin typeface="Verdana"/>
                <a:cs typeface="Verdana"/>
              </a:rPr>
              <a:t>Mobilization</a:t>
            </a:r>
            <a:endParaRPr sz="1050">
              <a:latin typeface="Verdana"/>
              <a:cs typeface="Verdana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3276600" y="2144267"/>
            <a:ext cx="4410075" cy="0"/>
          </a:xfrm>
          <a:custGeom>
            <a:avLst/>
            <a:gdLst/>
            <a:ahLst/>
            <a:cxnLst/>
            <a:rect l="l" t="t" r="r" b="b"/>
            <a:pathLst>
              <a:path w="4410075">
                <a:moveTo>
                  <a:pt x="0" y="0"/>
                </a:moveTo>
                <a:lnTo>
                  <a:pt x="4409821" y="0"/>
                </a:lnTo>
              </a:path>
            </a:pathLst>
          </a:custGeom>
          <a:ln w="9525">
            <a:solidFill>
              <a:srgbClr val="497D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3276600" y="3227832"/>
            <a:ext cx="4410075" cy="0"/>
          </a:xfrm>
          <a:custGeom>
            <a:avLst/>
            <a:gdLst/>
            <a:ahLst/>
            <a:cxnLst/>
            <a:rect l="l" t="t" r="r" b="b"/>
            <a:pathLst>
              <a:path w="4410075">
                <a:moveTo>
                  <a:pt x="0" y="0"/>
                </a:moveTo>
                <a:lnTo>
                  <a:pt x="4409821" y="0"/>
                </a:lnTo>
              </a:path>
            </a:pathLst>
          </a:custGeom>
          <a:ln w="9525">
            <a:solidFill>
              <a:srgbClr val="497D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3276600" y="4341876"/>
            <a:ext cx="4410075" cy="0"/>
          </a:xfrm>
          <a:custGeom>
            <a:avLst/>
            <a:gdLst/>
            <a:ahLst/>
            <a:cxnLst/>
            <a:rect l="l" t="t" r="r" b="b"/>
            <a:pathLst>
              <a:path w="4410075">
                <a:moveTo>
                  <a:pt x="0" y="0"/>
                </a:moveTo>
                <a:lnTo>
                  <a:pt x="4409821" y="0"/>
                </a:lnTo>
              </a:path>
            </a:pathLst>
          </a:custGeom>
          <a:ln w="9525">
            <a:solidFill>
              <a:srgbClr val="497D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3276600" y="5454396"/>
            <a:ext cx="4410075" cy="0"/>
          </a:xfrm>
          <a:custGeom>
            <a:avLst/>
            <a:gdLst/>
            <a:ahLst/>
            <a:cxnLst/>
            <a:rect l="l" t="t" r="r" b="b"/>
            <a:pathLst>
              <a:path w="4410075">
                <a:moveTo>
                  <a:pt x="0" y="0"/>
                </a:moveTo>
                <a:lnTo>
                  <a:pt x="4409821" y="0"/>
                </a:lnTo>
              </a:path>
            </a:pathLst>
          </a:custGeom>
          <a:ln w="9525">
            <a:solidFill>
              <a:srgbClr val="497D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553845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z="1300" spc="-25" dirty="0">
                <a:solidFill>
                  <a:srgbClr val="00396F"/>
                </a:solidFill>
                <a:latin typeface="Arial MT"/>
                <a:cs typeface="Arial MT"/>
              </a:rPr>
              <a:t>21</a:t>
            </a:fld>
            <a:endParaRPr sz="13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/>
              <a:t>MLops</a:t>
            </a:r>
            <a:r>
              <a:rPr spc="5" dirty="0"/>
              <a:t> </a:t>
            </a:r>
            <a:r>
              <a:rPr spc="-10" dirty="0"/>
              <a:t>Strategy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6237732" y="2900172"/>
            <a:ext cx="5546090" cy="2110740"/>
            <a:chOff x="6237732" y="2900172"/>
            <a:chExt cx="5546090" cy="211074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237732" y="2900172"/>
              <a:ext cx="5545836" cy="211074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8785098" y="3035046"/>
              <a:ext cx="2854960" cy="1760220"/>
            </a:xfrm>
            <a:custGeom>
              <a:avLst/>
              <a:gdLst/>
              <a:ahLst/>
              <a:cxnLst/>
              <a:rect l="l" t="t" r="r" b="b"/>
              <a:pathLst>
                <a:path w="2854959" h="1760220">
                  <a:moveTo>
                    <a:pt x="0" y="1243583"/>
                  </a:moveTo>
                  <a:lnTo>
                    <a:pt x="2854452" y="1243583"/>
                  </a:lnTo>
                  <a:lnTo>
                    <a:pt x="2854452" y="0"/>
                  </a:lnTo>
                  <a:lnTo>
                    <a:pt x="0" y="0"/>
                  </a:lnTo>
                  <a:lnTo>
                    <a:pt x="0" y="1243583"/>
                  </a:lnTo>
                  <a:close/>
                </a:path>
                <a:path w="2854959" h="1760220">
                  <a:moveTo>
                    <a:pt x="0" y="1760220"/>
                  </a:moveTo>
                  <a:lnTo>
                    <a:pt x="2854452" y="1760220"/>
                  </a:lnTo>
                  <a:lnTo>
                    <a:pt x="2854452" y="1356359"/>
                  </a:lnTo>
                  <a:lnTo>
                    <a:pt x="0" y="1356359"/>
                  </a:lnTo>
                  <a:lnTo>
                    <a:pt x="0" y="1760220"/>
                  </a:lnTo>
                  <a:close/>
                </a:path>
              </a:pathLst>
            </a:custGeom>
            <a:ln w="19050">
              <a:solidFill>
                <a:srgbClr val="EDEB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8846946" y="2766821"/>
            <a:ext cx="85851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solidFill>
                  <a:srgbClr val="EDEBE0"/>
                </a:solidFill>
                <a:latin typeface="Verdana"/>
                <a:cs typeface="Verdana"/>
              </a:rPr>
              <a:t>Inference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655054" y="4820539"/>
            <a:ext cx="3745229" cy="4660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04085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solidFill>
                  <a:srgbClr val="EDEBE0"/>
                </a:solidFill>
                <a:latin typeface="Verdana"/>
                <a:cs typeface="Verdana"/>
              </a:rPr>
              <a:t>Training</a:t>
            </a:r>
            <a:endParaRPr sz="12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760"/>
              </a:spcBef>
            </a:pPr>
            <a:r>
              <a:rPr sz="1050" i="1" dirty="0">
                <a:latin typeface="Arial"/>
                <a:cs typeface="Arial"/>
              </a:rPr>
              <a:t>Illustration</a:t>
            </a:r>
            <a:r>
              <a:rPr sz="1050" i="1" spc="-45" dirty="0">
                <a:latin typeface="Arial"/>
                <a:cs typeface="Arial"/>
              </a:rPr>
              <a:t> </a:t>
            </a:r>
            <a:r>
              <a:rPr sz="1050" i="1" dirty="0">
                <a:latin typeface="Arial"/>
                <a:cs typeface="Arial"/>
              </a:rPr>
              <a:t>of</a:t>
            </a:r>
            <a:r>
              <a:rPr sz="1050" i="1" spc="-35" dirty="0">
                <a:latin typeface="Arial"/>
                <a:cs typeface="Arial"/>
              </a:rPr>
              <a:t> </a:t>
            </a:r>
            <a:r>
              <a:rPr sz="1050" i="1" dirty="0">
                <a:latin typeface="Arial"/>
                <a:cs typeface="Arial"/>
              </a:rPr>
              <a:t>a</a:t>
            </a:r>
            <a:r>
              <a:rPr sz="1050" i="1" spc="-35" dirty="0">
                <a:latin typeface="Arial"/>
                <a:cs typeface="Arial"/>
              </a:rPr>
              <a:t> </a:t>
            </a:r>
            <a:r>
              <a:rPr sz="1050" i="1" dirty="0">
                <a:latin typeface="Arial"/>
                <a:cs typeface="Arial"/>
              </a:rPr>
              <a:t>data</a:t>
            </a:r>
            <a:r>
              <a:rPr sz="1050" i="1" spc="-35" dirty="0">
                <a:latin typeface="Arial"/>
                <a:cs typeface="Arial"/>
              </a:rPr>
              <a:t> </a:t>
            </a:r>
            <a:r>
              <a:rPr sz="1050" i="1" dirty="0">
                <a:latin typeface="Arial"/>
                <a:cs typeface="Arial"/>
              </a:rPr>
              <a:t>pipeline</a:t>
            </a:r>
            <a:r>
              <a:rPr sz="1050" i="1" spc="-40" dirty="0">
                <a:latin typeface="Arial"/>
                <a:cs typeface="Arial"/>
              </a:rPr>
              <a:t> </a:t>
            </a:r>
            <a:r>
              <a:rPr sz="1050" i="1" dirty="0">
                <a:latin typeface="Arial"/>
                <a:cs typeface="Arial"/>
              </a:rPr>
              <a:t>and</a:t>
            </a:r>
            <a:r>
              <a:rPr sz="1050" i="1" spc="-30" dirty="0">
                <a:latin typeface="Arial"/>
                <a:cs typeface="Arial"/>
              </a:rPr>
              <a:t> </a:t>
            </a:r>
            <a:r>
              <a:rPr sz="1050" i="1" dirty="0">
                <a:latin typeface="Arial"/>
                <a:cs typeface="Arial"/>
              </a:rPr>
              <a:t>training</a:t>
            </a:r>
            <a:r>
              <a:rPr sz="1050" i="1" spc="-40" dirty="0">
                <a:latin typeface="Arial"/>
                <a:cs typeface="Arial"/>
              </a:rPr>
              <a:t> </a:t>
            </a:r>
            <a:r>
              <a:rPr sz="1050" i="1" dirty="0">
                <a:latin typeface="Arial"/>
                <a:cs typeface="Arial"/>
              </a:rPr>
              <a:t>and</a:t>
            </a:r>
            <a:r>
              <a:rPr sz="1050" i="1" spc="-25" dirty="0">
                <a:latin typeface="Arial"/>
                <a:cs typeface="Arial"/>
              </a:rPr>
              <a:t> </a:t>
            </a:r>
            <a:r>
              <a:rPr sz="1050" i="1" dirty="0">
                <a:latin typeface="Arial"/>
                <a:cs typeface="Arial"/>
              </a:rPr>
              <a:t>inference</a:t>
            </a:r>
            <a:r>
              <a:rPr sz="1050" i="1" spc="-40" dirty="0">
                <a:latin typeface="Arial"/>
                <a:cs typeface="Arial"/>
              </a:rPr>
              <a:t> </a:t>
            </a:r>
            <a:r>
              <a:rPr sz="1050" i="1" spc="-10" dirty="0">
                <a:latin typeface="Arial"/>
                <a:cs typeface="Arial"/>
              </a:rPr>
              <a:t>phases</a:t>
            </a:r>
            <a:endParaRPr sz="105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34162" y="4159758"/>
            <a:ext cx="4775200" cy="1874520"/>
          </a:xfrm>
          <a:custGeom>
            <a:avLst/>
            <a:gdLst/>
            <a:ahLst/>
            <a:cxnLst/>
            <a:rect l="l" t="t" r="r" b="b"/>
            <a:pathLst>
              <a:path w="4775200" h="1874520">
                <a:moveTo>
                  <a:pt x="0" y="72898"/>
                </a:moveTo>
                <a:lnTo>
                  <a:pt x="5731" y="44523"/>
                </a:lnTo>
                <a:lnTo>
                  <a:pt x="21361" y="21351"/>
                </a:lnTo>
                <a:lnTo>
                  <a:pt x="44544" y="5728"/>
                </a:lnTo>
                <a:lnTo>
                  <a:pt x="72936" y="0"/>
                </a:lnTo>
                <a:lnTo>
                  <a:pt x="4701794" y="0"/>
                </a:lnTo>
                <a:lnTo>
                  <a:pt x="4730168" y="5728"/>
                </a:lnTo>
                <a:lnTo>
                  <a:pt x="4753340" y="21351"/>
                </a:lnTo>
                <a:lnTo>
                  <a:pt x="4768963" y="44523"/>
                </a:lnTo>
                <a:lnTo>
                  <a:pt x="4774692" y="72898"/>
                </a:lnTo>
                <a:lnTo>
                  <a:pt x="4774692" y="1801583"/>
                </a:lnTo>
                <a:lnTo>
                  <a:pt x="4768963" y="1829975"/>
                </a:lnTo>
                <a:lnTo>
                  <a:pt x="4753340" y="1853158"/>
                </a:lnTo>
                <a:lnTo>
                  <a:pt x="4730168" y="1868788"/>
                </a:lnTo>
                <a:lnTo>
                  <a:pt x="4701794" y="1874520"/>
                </a:lnTo>
                <a:lnTo>
                  <a:pt x="72936" y="1874520"/>
                </a:lnTo>
                <a:lnTo>
                  <a:pt x="44544" y="1868788"/>
                </a:lnTo>
                <a:lnTo>
                  <a:pt x="21361" y="1853158"/>
                </a:lnTo>
                <a:lnTo>
                  <a:pt x="5731" y="1829975"/>
                </a:lnTo>
                <a:lnTo>
                  <a:pt x="0" y="1801583"/>
                </a:lnTo>
                <a:lnTo>
                  <a:pt x="0" y="72898"/>
                </a:lnTo>
                <a:close/>
              </a:path>
            </a:pathLst>
          </a:custGeom>
          <a:ln w="25400">
            <a:solidFill>
              <a:srgbClr val="C0504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578307" y="4278020"/>
            <a:ext cx="4217035" cy="7848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18110" marR="5080" indent="-106045">
              <a:lnSpc>
                <a:spcPct val="150500"/>
              </a:lnSpc>
              <a:spcBef>
                <a:spcPts val="95"/>
              </a:spcBef>
              <a:buFont typeface="Arial MT"/>
              <a:buChar char="•"/>
              <a:tabLst>
                <a:tab pos="120650" algn="l"/>
              </a:tabLst>
            </a:pPr>
            <a:r>
              <a:rPr sz="1050" b="1" dirty="0">
                <a:latin typeface="Arial"/>
                <a:cs typeface="Arial"/>
              </a:rPr>
              <a:t>Model</a:t>
            </a:r>
            <a:r>
              <a:rPr sz="1050" b="1" spc="-65" dirty="0">
                <a:latin typeface="Arial"/>
                <a:cs typeface="Arial"/>
              </a:rPr>
              <a:t> </a:t>
            </a:r>
            <a:r>
              <a:rPr sz="1050" b="1" dirty="0">
                <a:latin typeface="Arial"/>
                <a:cs typeface="Arial"/>
              </a:rPr>
              <a:t>inference</a:t>
            </a:r>
            <a:r>
              <a:rPr sz="1050" b="1" spc="-40" dirty="0">
                <a:latin typeface="Arial"/>
                <a:cs typeface="Arial"/>
              </a:rPr>
              <a:t> </a:t>
            </a:r>
            <a:r>
              <a:rPr sz="1050" dirty="0">
                <a:latin typeface="Arial MT"/>
                <a:cs typeface="Arial MT"/>
              </a:rPr>
              <a:t>involves</a:t>
            </a:r>
            <a:r>
              <a:rPr sz="1050" spc="-25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applying</a:t>
            </a:r>
            <a:r>
              <a:rPr sz="1050" spc="-20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the</a:t>
            </a:r>
            <a:r>
              <a:rPr sz="1050" spc="-30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model</a:t>
            </a:r>
            <a:r>
              <a:rPr sz="1050" spc="-30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to</a:t>
            </a:r>
            <a:r>
              <a:rPr sz="1050" spc="-30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a</a:t>
            </a:r>
            <a:r>
              <a:rPr sz="1050" spc="-25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sample</a:t>
            </a:r>
            <a:r>
              <a:rPr sz="1050" spc="-50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to</a:t>
            </a:r>
            <a:r>
              <a:rPr sz="1050" spc="-30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obtain</a:t>
            </a:r>
            <a:r>
              <a:rPr sz="1050" spc="-35" dirty="0">
                <a:latin typeface="Arial MT"/>
                <a:cs typeface="Arial MT"/>
              </a:rPr>
              <a:t> </a:t>
            </a:r>
            <a:r>
              <a:rPr sz="1050" spc="-50" dirty="0">
                <a:latin typeface="Arial MT"/>
                <a:cs typeface="Arial MT"/>
              </a:rPr>
              <a:t>a 	</a:t>
            </a:r>
            <a:r>
              <a:rPr sz="1050" spc="-10" dirty="0">
                <a:latin typeface="Arial MT"/>
                <a:cs typeface="Arial MT"/>
              </a:rPr>
              <a:t>prediction.</a:t>
            </a:r>
            <a:endParaRPr sz="1050">
              <a:latin typeface="Arial MT"/>
              <a:cs typeface="Arial MT"/>
            </a:endParaRPr>
          </a:p>
          <a:p>
            <a:pPr marL="118745" indent="-106045">
              <a:lnSpc>
                <a:spcPct val="100000"/>
              </a:lnSpc>
              <a:spcBef>
                <a:spcPts val="925"/>
              </a:spcBef>
              <a:buFont typeface="Arial MT"/>
              <a:buChar char="•"/>
              <a:tabLst>
                <a:tab pos="118745" algn="l"/>
              </a:tabLst>
            </a:pPr>
            <a:r>
              <a:rPr sz="1050" b="1" dirty="0">
                <a:latin typeface="Arial"/>
                <a:cs typeface="Arial"/>
              </a:rPr>
              <a:t>Plan</a:t>
            </a:r>
            <a:r>
              <a:rPr sz="1050" b="1" spc="-40" dirty="0">
                <a:latin typeface="Arial"/>
                <a:cs typeface="Arial"/>
              </a:rPr>
              <a:t> </a:t>
            </a:r>
            <a:r>
              <a:rPr sz="1050" b="1" dirty="0">
                <a:latin typeface="Arial"/>
                <a:cs typeface="Arial"/>
              </a:rPr>
              <a:t>model</a:t>
            </a:r>
            <a:r>
              <a:rPr sz="1050" b="1" spc="-25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inference</a:t>
            </a:r>
            <a:r>
              <a:rPr sz="1050" spc="-10" dirty="0">
                <a:latin typeface="Arial MT"/>
                <a:cs typeface="Arial MT"/>
              </a:rPr>
              <a:t>:</a:t>
            </a:r>
            <a:endParaRPr sz="1050">
              <a:latin typeface="Arial MT"/>
              <a:cs typeface="Arial M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35507" y="5154625"/>
            <a:ext cx="3016250" cy="1873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82880" indent="-170180">
              <a:lnSpc>
                <a:spcPct val="100000"/>
              </a:lnSpc>
              <a:spcBef>
                <a:spcPts val="105"/>
              </a:spcBef>
              <a:buChar char="•"/>
              <a:tabLst>
                <a:tab pos="182880" algn="l"/>
              </a:tabLst>
            </a:pPr>
            <a:r>
              <a:rPr sz="1050" dirty="0">
                <a:latin typeface="Arial MT"/>
                <a:cs typeface="Arial MT"/>
              </a:rPr>
              <a:t>How</a:t>
            </a:r>
            <a:r>
              <a:rPr sz="1050" spc="-30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often</a:t>
            </a:r>
            <a:r>
              <a:rPr sz="1050" spc="-30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do</a:t>
            </a:r>
            <a:r>
              <a:rPr sz="1050" spc="-15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predictions</a:t>
            </a:r>
            <a:r>
              <a:rPr sz="1050" spc="-35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need</a:t>
            </a:r>
            <a:r>
              <a:rPr sz="1050" spc="-25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to</a:t>
            </a:r>
            <a:r>
              <a:rPr sz="1050" spc="-15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be</a:t>
            </a:r>
            <a:r>
              <a:rPr sz="1050" spc="-20" dirty="0">
                <a:latin typeface="Arial MT"/>
                <a:cs typeface="Arial MT"/>
              </a:rPr>
              <a:t> </a:t>
            </a:r>
            <a:r>
              <a:rPr sz="1050" spc="-10" dirty="0">
                <a:latin typeface="Arial MT"/>
                <a:cs typeface="Arial MT"/>
              </a:rPr>
              <a:t>refreshed?</a:t>
            </a:r>
            <a:endParaRPr sz="1050">
              <a:latin typeface="Arial MT"/>
              <a:cs typeface="Arial M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78307" y="5352694"/>
            <a:ext cx="4450080" cy="5073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82245" marR="5080" indent="-170180">
              <a:lnSpc>
                <a:spcPct val="150500"/>
              </a:lnSpc>
              <a:spcBef>
                <a:spcPts val="95"/>
              </a:spcBef>
              <a:buFont typeface="Arial MT"/>
              <a:buChar char="•"/>
              <a:tabLst>
                <a:tab pos="184785" algn="l"/>
              </a:tabLst>
            </a:pPr>
            <a:r>
              <a:rPr sz="1050" b="1" dirty="0">
                <a:latin typeface="Arial"/>
                <a:cs typeface="Arial"/>
              </a:rPr>
              <a:t>Monitor</a:t>
            </a:r>
            <a:r>
              <a:rPr sz="1050" b="1" spc="-60" dirty="0">
                <a:latin typeface="Arial"/>
                <a:cs typeface="Arial"/>
              </a:rPr>
              <a:t> </a:t>
            </a:r>
            <a:r>
              <a:rPr sz="1050" b="1" dirty="0">
                <a:latin typeface="Arial"/>
                <a:cs typeface="Arial"/>
              </a:rPr>
              <a:t>performance</a:t>
            </a:r>
            <a:r>
              <a:rPr sz="1050" dirty="0">
                <a:latin typeface="Arial MT"/>
                <a:cs typeface="Arial MT"/>
              </a:rPr>
              <a:t>:</a:t>
            </a:r>
            <a:r>
              <a:rPr sz="1050" spc="-60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relevance</a:t>
            </a:r>
            <a:r>
              <a:rPr sz="1050" spc="-30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of</a:t>
            </a:r>
            <a:r>
              <a:rPr sz="1050" spc="-40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the</a:t>
            </a:r>
            <a:r>
              <a:rPr sz="1050" spc="-30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results</a:t>
            </a:r>
            <a:r>
              <a:rPr sz="1050" spc="-45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obtained,</a:t>
            </a:r>
            <a:r>
              <a:rPr sz="1050" spc="-35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comparison</a:t>
            </a:r>
            <a:r>
              <a:rPr sz="1050" spc="-50" dirty="0">
                <a:latin typeface="Arial MT"/>
                <a:cs typeface="Arial MT"/>
              </a:rPr>
              <a:t> </a:t>
            </a:r>
            <a:r>
              <a:rPr sz="1050" spc="-25" dirty="0">
                <a:latin typeface="Arial MT"/>
                <a:cs typeface="Arial MT"/>
              </a:rPr>
              <a:t>to 	</a:t>
            </a:r>
            <a:r>
              <a:rPr sz="1050" dirty="0">
                <a:latin typeface="Arial MT"/>
                <a:cs typeface="Arial MT"/>
              </a:rPr>
              <a:t>reality</a:t>
            </a:r>
            <a:r>
              <a:rPr sz="1050" spc="-55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and</a:t>
            </a:r>
            <a:r>
              <a:rPr sz="1050" spc="-30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business</a:t>
            </a:r>
            <a:r>
              <a:rPr sz="1050" spc="-50" dirty="0">
                <a:latin typeface="Arial MT"/>
                <a:cs typeface="Arial MT"/>
              </a:rPr>
              <a:t> </a:t>
            </a:r>
            <a:r>
              <a:rPr sz="1050" spc="-10" dirty="0">
                <a:latin typeface="Arial MT"/>
                <a:cs typeface="Arial MT"/>
              </a:rPr>
              <a:t>indicators</a:t>
            </a:r>
            <a:endParaRPr sz="1050">
              <a:latin typeface="Arial MT"/>
              <a:cs typeface="Arial MT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095500" y="3950208"/>
            <a:ext cx="1394460" cy="307975"/>
          </a:xfrm>
          <a:custGeom>
            <a:avLst/>
            <a:gdLst/>
            <a:ahLst/>
            <a:cxnLst/>
            <a:rect l="l" t="t" r="r" b="b"/>
            <a:pathLst>
              <a:path w="1394460" h="307975">
                <a:moveTo>
                  <a:pt x="1394460" y="0"/>
                </a:moveTo>
                <a:lnTo>
                  <a:pt x="0" y="0"/>
                </a:lnTo>
                <a:lnTo>
                  <a:pt x="0" y="307848"/>
                </a:lnTo>
                <a:lnTo>
                  <a:pt x="1394460" y="307848"/>
                </a:lnTo>
                <a:lnTo>
                  <a:pt x="139446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2384551" y="3979926"/>
            <a:ext cx="81788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10" dirty="0">
                <a:solidFill>
                  <a:srgbClr val="C0504D"/>
                </a:solidFill>
                <a:latin typeface="Arial"/>
                <a:cs typeface="Arial"/>
              </a:rPr>
              <a:t>Inference</a:t>
            </a:r>
            <a:endParaRPr sz="14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534162" y="1725929"/>
            <a:ext cx="4775200" cy="2087880"/>
          </a:xfrm>
          <a:custGeom>
            <a:avLst/>
            <a:gdLst/>
            <a:ahLst/>
            <a:cxnLst/>
            <a:rect l="l" t="t" r="r" b="b"/>
            <a:pathLst>
              <a:path w="4775200" h="2087879">
                <a:moveTo>
                  <a:pt x="0" y="81280"/>
                </a:moveTo>
                <a:lnTo>
                  <a:pt x="6384" y="49613"/>
                </a:lnTo>
                <a:lnTo>
                  <a:pt x="23795" y="23780"/>
                </a:lnTo>
                <a:lnTo>
                  <a:pt x="49618" y="6377"/>
                </a:lnTo>
                <a:lnTo>
                  <a:pt x="81241" y="0"/>
                </a:lnTo>
                <a:lnTo>
                  <a:pt x="4693412" y="0"/>
                </a:lnTo>
                <a:lnTo>
                  <a:pt x="4725078" y="6377"/>
                </a:lnTo>
                <a:lnTo>
                  <a:pt x="4750911" y="23780"/>
                </a:lnTo>
                <a:lnTo>
                  <a:pt x="4768314" y="49613"/>
                </a:lnTo>
                <a:lnTo>
                  <a:pt x="4774692" y="81280"/>
                </a:lnTo>
                <a:lnTo>
                  <a:pt x="4774692" y="2006600"/>
                </a:lnTo>
                <a:lnTo>
                  <a:pt x="4768314" y="2038266"/>
                </a:lnTo>
                <a:lnTo>
                  <a:pt x="4750911" y="2064099"/>
                </a:lnTo>
                <a:lnTo>
                  <a:pt x="4725078" y="2081502"/>
                </a:lnTo>
                <a:lnTo>
                  <a:pt x="4693412" y="2087880"/>
                </a:lnTo>
                <a:lnTo>
                  <a:pt x="81241" y="2087880"/>
                </a:lnTo>
                <a:lnTo>
                  <a:pt x="49618" y="2081502"/>
                </a:lnTo>
                <a:lnTo>
                  <a:pt x="23795" y="2064099"/>
                </a:lnTo>
                <a:lnTo>
                  <a:pt x="6384" y="2038266"/>
                </a:lnTo>
                <a:lnTo>
                  <a:pt x="0" y="2006600"/>
                </a:lnTo>
                <a:lnTo>
                  <a:pt x="0" y="81280"/>
                </a:lnTo>
                <a:close/>
              </a:path>
            </a:pathLst>
          </a:custGeom>
          <a:ln w="25400">
            <a:solidFill>
              <a:srgbClr val="C0504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580440" y="2444877"/>
            <a:ext cx="4529455" cy="9836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19380" indent="-106680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119380" algn="l"/>
              </a:tabLst>
            </a:pPr>
            <a:r>
              <a:rPr sz="1050" b="1" dirty="0">
                <a:latin typeface="Arial"/>
                <a:cs typeface="Arial"/>
              </a:rPr>
              <a:t>Plan</a:t>
            </a:r>
            <a:r>
              <a:rPr sz="1050" b="1" spc="-35" dirty="0">
                <a:latin typeface="Arial"/>
                <a:cs typeface="Arial"/>
              </a:rPr>
              <a:t> </a:t>
            </a:r>
            <a:r>
              <a:rPr sz="1050" b="1" dirty="0">
                <a:latin typeface="Arial"/>
                <a:cs typeface="Arial"/>
              </a:rPr>
              <a:t>the</a:t>
            </a:r>
            <a:r>
              <a:rPr sz="1050" b="1" spc="-10" dirty="0">
                <a:latin typeface="Arial"/>
                <a:cs typeface="Arial"/>
              </a:rPr>
              <a:t> </a:t>
            </a:r>
            <a:r>
              <a:rPr sz="1050" b="1" dirty="0">
                <a:latin typeface="Arial"/>
                <a:cs typeface="Arial"/>
              </a:rPr>
              <a:t>training</a:t>
            </a:r>
            <a:r>
              <a:rPr sz="1050" b="1" spc="-45" dirty="0">
                <a:latin typeface="Arial"/>
                <a:cs typeface="Arial"/>
              </a:rPr>
              <a:t> </a:t>
            </a:r>
            <a:r>
              <a:rPr sz="1050" b="1" dirty="0">
                <a:latin typeface="Arial"/>
                <a:cs typeface="Arial"/>
              </a:rPr>
              <a:t>of</a:t>
            </a:r>
            <a:r>
              <a:rPr sz="1050" b="1" spc="-5" dirty="0">
                <a:latin typeface="Arial"/>
                <a:cs typeface="Arial"/>
              </a:rPr>
              <a:t> </a:t>
            </a:r>
            <a:r>
              <a:rPr sz="1050" b="1" dirty="0">
                <a:latin typeface="Arial"/>
                <a:cs typeface="Arial"/>
              </a:rPr>
              <a:t>the</a:t>
            </a:r>
            <a:r>
              <a:rPr sz="1050" b="1" spc="-20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model</a:t>
            </a:r>
            <a:r>
              <a:rPr sz="1050" spc="-10" dirty="0">
                <a:latin typeface="Arial MT"/>
                <a:cs typeface="Arial MT"/>
              </a:rPr>
              <a:t>:</a:t>
            </a:r>
            <a:endParaRPr sz="1050">
              <a:latin typeface="Arial MT"/>
              <a:cs typeface="Arial MT"/>
            </a:endParaRPr>
          </a:p>
          <a:p>
            <a:pPr marL="640080" lvl="1" indent="-170180">
              <a:lnSpc>
                <a:spcPct val="100000"/>
              </a:lnSpc>
              <a:spcBef>
                <a:spcPts val="935"/>
              </a:spcBef>
              <a:buChar char="•"/>
              <a:tabLst>
                <a:tab pos="640080" algn="l"/>
              </a:tabLst>
            </a:pPr>
            <a:r>
              <a:rPr sz="1050" dirty="0">
                <a:latin typeface="Arial MT"/>
                <a:cs typeface="Arial MT"/>
              </a:rPr>
              <a:t>How</a:t>
            </a:r>
            <a:r>
              <a:rPr sz="1050" spc="-30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often</a:t>
            </a:r>
            <a:r>
              <a:rPr sz="1050" spc="-35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should</a:t>
            </a:r>
            <a:r>
              <a:rPr sz="1050" spc="-35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the</a:t>
            </a:r>
            <a:r>
              <a:rPr sz="1050" spc="-20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model</a:t>
            </a:r>
            <a:r>
              <a:rPr sz="1050" spc="-40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be</a:t>
            </a:r>
            <a:r>
              <a:rPr sz="1050" spc="-25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trained</a:t>
            </a:r>
            <a:r>
              <a:rPr sz="1050" spc="-20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to</a:t>
            </a:r>
            <a:r>
              <a:rPr sz="1050" spc="-25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account</a:t>
            </a:r>
            <a:r>
              <a:rPr sz="1050" spc="-45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for</a:t>
            </a:r>
            <a:r>
              <a:rPr sz="1050" spc="-35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new</a:t>
            </a:r>
            <a:r>
              <a:rPr sz="1050" spc="-20" dirty="0">
                <a:latin typeface="Arial MT"/>
                <a:cs typeface="Arial MT"/>
              </a:rPr>
              <a:t> </a:t>
            </a:r>
            <a:r>
              <a:rPr sz="1050" spc="-10" dirty="0">
                <a:latin typeface="Arial MT"/>
                <a:cs typeface="Arial MT"/>
              </a:rPr>
              <a:t>data?</a:t>
            </a:r>
            <a:endParaRPr sz="1050">
              <a:latin typeface="Arial MT"/>
              <a:cs typeface="Arial MT"/>
            </a:endParaRPr>
          </a:p>
          <a:p>
            <a:pPr marL="182245" marR="5080" indent="-170180">
              <a:lnSpc>
                <a:spcPct val="150500"/>
              </a:lnSpc>
              <a:spcBef>
                <a:spcPts val="290"/>
              </a:spcBef>
              <a:buFont typeface="Arial MT"/>
              <a:buChar char="•"/>
              <a:tabLst>
                <a:tab pos="184785" algn="l"/>
              </a:tabLst>
            </a:pPr>
            <a:r>
              <a:rPr sz="1050" b="1" dirty="0">
                <a:latin typeface="Arial"/>
                <a:cs typeface="Arial"/>
              </a:rPr>
              <a:t>Optimize</a:t>
            </a:r>
            <a:r>
              <a:rPr sz="1050" b="1" spc="-35" dirty="0">
                <a:latin typeface="Arial"/>
                <a:cs typeface="Arial"/>
              </a:rPr>
              <a:t> </a:t>
            </a:r>
            <a:r>
              <a:rPr sz="1050" b="1" dirty="0">
                <a:latin typeface="Arial"/>
                <a:cs typeface="Arial"/>
              </a:rPr>
              <a:t>the</a:t>
            </a:r>
            <a:r>
              <a:rPr sz="1050" b="1" spc="-25" dirty="0">
                <a:latin typeface="Arial"/>
                <a:cs typeface="Arial"/>
              </a:rPr>
              <a:t> </a:t>
            </a:r>
            <a:r>
              <a:rPr sz="1050" b="1" dirty="0">
                <a:latin typeface="Arial"/>
                <a:cs typeface="Arial"/>
              </a:rPr>
              <a:t>model</a:t>
            </a:r>
            <a:r>
              <a:rPr sz="1050" dirty="0">
                <a:latin typeface="Arial MT"/>
                <a:cs typeface="Arial MT"/>
              </a:rPr>
              <a:t>:</a:t>
            </a:r>
            <a:r>
              <a:rPr sz="1050" spc="-40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resources</a:t>
            </a:r>
            <a:r>
              <a:rPr sz="1050" spc="-20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consumed,</a:t>
            </a:r>
            <a:r>
              <a:rPr sz="1050" spc="-40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response</a:t>
            </a:r>
            <a:r>
              <a:rPr sz="1050" spc="-30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time,</a:t>
            </a:r>
            <a:r>
              <a:rPr sz="1050" spc="-30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bias,</a:t>
            </a:r>
            <a:r>
              <a:rPr sz="1050" spc="-35" dirty="0">
                <a:latin typeface="Arial MT"/>
                <a:cs typeface="Arial MT"/>
              </a:rPr>
              <a:t> </a:t>
            </a:r>
            <a:r>
              <a:rPr sz="1050" spc="-10" dirty="0">
                <a:latin typeface="Arial MT"/>
                <a:cs typeface="Arial MT"/>
              </a:rPr>
              <a:t>extreme 	values</a:t>
            </a:r>
            <a:endParaRPr sz="1050">
              <a:latin typeface="Arial MT"/>
              <a:cs typeface="Arial MT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2077211" y="1569719"/>
            <a:ext cx="1393190" cy="307975"/>
          </a:xfrm>
          <a:custGeom>
            <a:avLst/>
            <a:gdLst/>
            <a:ahLst/>
            <a:cxnLst/>
            <a:rect l="l" t="t" r="r" b="b"/>
            <a:pathLst>
              <a:path w="1393189" h="307975">
                <a:moveTo>
                  <a:pt x="1392936" y="0"/>
                </a:moveTo>
                <a:lnTo>
                  <a:pt x="0" y="0"/>
                </a:lnTo>
                <a:lnTo>
                  <a:pt x="0" y="307848"/>
                </a:lnTo>
                <a:lnTo>
                  <a:pt x="1392936" y="307848"/>
                </a:lnTo>
                <a:lnTo>
                  <a:pt x="139293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78739" y="849629"/>
            <a:ext cx="6442075" cy="150431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393065" indent="-380365">
              <a:lnSpc>
                <a:spcPct val="100000"/>
              </a:lnSpc>
              <a:spcBef>
                <a:spcPts val="120"/>
              </a:spcBef>
              <a:buClr>
                <a:srgbClr val="00396F"/>
              </a:buClr>
              <a:buSzPct val="97297"/>
              <a:buFont typeface="Arial MT"/>
              <a:buChar char="•"/>
              <a:tabLst>
                <a:tab pos="393065" algn="l"/>
              </a:tabLst>
            </a:pPr>
            <a:r>
              <a:rPr sz="1850" b="1" spc="-10" dirty="0">
                <a:solidFill>
                  <a:srgbClr val="004575"/>
                </a:solidFill>
                <a:latin typeface="Arial"/>
                <a:cs typeface="Arial"/>
              </a:rPr>
              <a:t>Define</a:t>
            </a:r>
            <a:r>
              <a:rPr sz="1850" b="1" spc="-105" dirty="0">
                <a:solidFill>
                  <a:srgbClr val="004575"/>
                </a:solidFill>
                <a:latin typeface="Arial"/>
                <a:cs typeface="Arial"/>
              </a:rPr>
              <a:t> </a:t>
            </a:r>
            <a:r>
              <a:rPr sz="1850" b="1" dirty="0">
                <a:solidFill>
                  <a:srgbClr val="004575"/>
                </a:solidFill>
                <a:latin typeface="Arial"/>
                <a:cs typeface="Arial"/>
              </a:rPr>
              <a:t>with</a:t>
            </a:r>
            <a:r>
              <a:rPr sz="1850" b="1" spc="-110" dirty="0">
                <a:solidFill>
                  <a:srgbClr val="004575"/>
                </a:solidFill>
                <a:latin typeface="Arial"/>
                <a:cs typeface="Arial"/>
              </a:rPr>
              <a:t> </a:t>
            </a:r>
            <a:r>
              <a:rPr sz="1850" b="1" dirty="0">
                <a:solidFill>
                  <a:srgbClr val="004575"/>
                </a:solidFill>
                <a:latin typeface="Arial"/>
                <a:cs typeface="Arial"/>
              </a:rPr>
              <a:t>the</a:t>
            </a:r>
            <a:r>
              <a:rPr sz="1850" b="1" spc="-75" dirty="0">
                <a:solidFill>
                  <a:srgbClr val="004575"/>
                </a:solidFill>
                <a:latin typeface="Arial"/>
                <a:cs typeface="Arial"/>
              </a:rPr>
              <a:t> </a:t>
            </a:r>
            <a:r>
              <a:rPr sz="1850" b="1" spc="-20" dirty="0">
                <a:solidFill>
                  <a:srgbClr val="004575"/>
                </a:solidFill>
                <a:latin typeface="Arial"/>
                <a:cs typeface="Arial"/>
              </a:rPr>
              <a:t>business</a:t>
            </a:r>
            <a:r>
              <a:rPr sz="1850" b="1" spc="-110" dirty="0">
                <a:solidFill>
                  <a:srgbClr val="004575"/>
                </a:solidFill>
                <a:latin typeface="Arial"/>
                <a:cs typeface="Arial"/>
              </a:rPr>
              <a:t> </a:t>
            </a:r>
            <a:r>
              <a:rPr sz="1850" b="1" dirty="0">
                <a:solidFill>
                  <a:srgbClr val="004575"/>
                </a:solidFill>
                <a:latin typeface="Arial"/>
                <a:cs typeface="Arial"/>
              </a:rPr>
              <a:t>the</a:t>
            </a:r>
            <a:r>
              <a:rPr sz="1850" b="1" spc="-75" dirty="0">
                <a:solidFill>
                  <a:srgbClr val="004575"/>
                </a:solidFill>
                <a:latin typeface="Arial"/>
                <a:cs typeface="Arial"/>
              </a:rPr>
              <a:t> </a:t>
            </a:r>
            <a:r>
              <a:rPr sz="1850" b="1" spc="-20" dirty="0">
                <a:solidFill>
                  <a:srgbClr val="004575"/>
                </a:solidFill>
                <a:latin typeface="Arial"/>
                <a:cs typeface="Arial"/>
              </a:rPr>
              <a:t>refresh</a:t>
            </a:r>
            <a:r>
              <a:rPr sz="1850" b="1" spc="-110" dirty="0">
                <a:solidFill>
                  <a:srgbClr val="004575"/>
                </a:solidFill>
                <a:latin typeface="Arial"/>
                <a:cs typeface="Arial"/>
              </a:rPr>
              <a:t> </a:t>
            </a:r>
            <a:r>
              <a:rPr sz="1850" b="1" spc="-10" dirty="0">
                <a:solidFill>
                  <a:srgbClr val="004575"/>
                </a:solidFill>
                <a:latin typeface="Arial"/>
                <a:cs typeface="Arial"/>
              </a:rPr>
              <a:t>rate</a:t>
            </a:r>
            <a:r>
              <a:rPr sz="1850" b="1" spc="-85" dirty="0">
                <a:solidFill>
                  <a:srgbClr val="004575"/>
                </a:solidFill>
                <a:latin typeface="Arial"/>
                <a:cs typeface="Arial"/>
              </a:rPr>
              <a:t> </a:t>
            </a:r>
            <a:r>
              <a:rPr sz="1850" b="1" dirty="0">
                <a:solidFill>
                  <a:srgbClr val="004575"/>
                </a:solidFill>
                <a:latin typeface="Arial"/>
                <a:cs typeface="Arial"/>
              </a:rPr>
              <a:t>of</a:t>
            </a:r>
            <a:r>
              <a:rPr sz="1850" b="1" spc="-65" dirty="0">
                <a:solidFill>
                  <a:srgbClr val="004575"/>
                </a:solidFill>
                <a:latin typeface="Arial"/>
                <a:cs typeface="Arial"/>
              </a:rPr>
              <a:t> </a:t>
            </a:r>
            <a:r>
              <a:rPr sz="1850" b="1" spc="-10" dirty="0">
                <a:solidFill>
                  <a:srgbClr val="004575"/>
                </a:solidFill>
                <a:latin typeface="Arial"/>
                <a:cs typeface="Arial"/>
              </a:rPr>
              <a:t>information</a:t>
            </a:r>
            <a:endParaRPr sz="18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30"/>
              </a:spcBef>
              <a:buClr>
                <a:srgbClr val="00396F"/>
              </a:buClr>
              <a:buFont typeface="Arial MT"/>
              <a:buChar char="•"/>
            </a:pPr>
            <a:endParaRPr sz="1850">
              <a:latin typeface="Arial"/>
              <a:cs typeface="Arial"/>
            </a:endParaRPr>
          </a:p>
          <a:p>
            <a:pPr marR="1044575" algn="ctr">
              <a:lnSpc>
                <a:spcPct val="100000"/>
              </a:lnSpc>
            </a:pPr>
            <a:r>
              <a:rPr sz="1400" b="1" spc="-10" dirty="0">
                <a:solidFill>
                  <a:srgbClr val="C0504D"/>
                </a:solidFill>
                <a:latin typeface="Arial"/>
                <a:cs typeface="Arial"/>
              </a:rPr>
              <a:t>Training</a:t>
            </a:r>
            <a:endParaRPr sz="1400">
              <a:latin typeface="Arial"/>
              <a:cs typeface="Arial"/>
            </a:endParaRPr>
          </a:p>
          <a:p>
            <a:pPr marL="620395" marR="1751330" lvl="1" indent="-106680">
              <a:lnSpc>
                <a:spcPct val="150600"/>
              </a:lnSpc>
              <a:spcBef>
                <a:spcPts val="270"/>
              </a:spcBef>
              <a:buFont typeface="Arial MT"/>
              <a:buChar char="•"/>
              <a:tabLst>
                <a:tab pos="622300" algn="l"/>
              </a:tabLst>
            </a:pPr>
            <a:r>
              <a:rPr sz="1050" b="1" dirty="0">
                <a:latin typeface="Arial"/>
                <a:cs typeface="Arial"/>
              </a:rPr>
              <a:t>Model</a:t>
            </a:r>
            <a:r>
              <a:rPr sz="1050" b="1" spc="-70" dirty="0">
                <a:latin typeface="Arial"/>
                <a:cs typeface="Arial"/>
              </a:rPr>
              <a:t> </a:t>
            </a:r>
            <a:r>
              <a:rPr sz="1050" b="1" dirty="0">
                <a:latin typeface="Arial"/>
                <a:cs typeface="Arial"/>
              </a:rPr>
              <a:t>training</a:t>
            </a:r>
            <a:r>
              <a:rPr sz="1050" b="1" spc="-45" dirty="0">
                <a:latin typeface="Arial"/>
                <a:cs typeface="Arial"/>
              </a:rPr>
              <a:t> </a:t>
            </a:r>
            <a:r>
              <a:rPr sz="1050" dirty="0">
                <a:latin typeface="Arial MT"/>
                <a:cs typeface="Arial MT"/>
              </a:rPr>
              <a:t>consists</a:t>
            </a:r>
            <a:r>
              <a:rPr sz="1050" spc="-40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of</a:t>
            </a:r>
            <a:r>
              <a:rPr sz="1050" spc="-25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generating</a:t>
            </a:r>
            <a:r>
              <a:rPr sz="1050" spc="-15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a</a:t>
            </a:r>
            <a:r>
              <a:rPr sz="1050" spc="-20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new</a:t>
            </a:r>
            <a:r>
              <a:rPr sz="1050" spc="-20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model</a:t>
            </a:r>
            <a:r>
              <a:rPr sz="1050" spc="-25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based</a:t>
            </a:r>
            <a:r>
              <a:rPr sz="1050" spc="-35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on</a:t>
            </a:r>
            <a:r>
              <a:rPr sz="1050" spc="-20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a</a:t>
            </a:r>
            <a:r>
              <a:rPr sz="1050" spc="-15" dirty="0">
                <a:latin typeface="Arial MT"/>
                <a:cs typeface="Arial MT"/>
              </a:rPr>
              <a:t> </a:t>
            </a:r>
            <a:r>
              <a:rPr sz="1050" spc="-10" dirty="0">
                <a:latin typeface="Arial MT"/>
                <a:cs typeface="Arial MT"/>
              </a:rPr>
              <a:t>fixed 	dataset.</a:t>
            </a:r>
            <a:endParaRPr sz="1050">
              <a:latin typeface="Arial MT"/>
              <a:cs typeface="Arial MT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6748526" y="210565"/>
            <a:ext cx="4762500" cy="432434"/>
            <a:chOff x="6748526" y="210565"/>
            <a:chExt cx="4762500" cy="432434"/>
          </a:xfrm>
        </p:grpSpPr>
        <p:sp>
          <p:nvSpPr>
            <p:cNvPr id="19" name="object 19"/>
            <p:cNvSpPr/>
            <p:nvPr/>
          </p:nvSpPr>
          <p:spPr>
            <a:xfrm>
              <a:off x="6761226" y="223265"/>
              <a:ext cx="4737100" cy="407034"/>
            </a:xfrm>
            <a:custGeom>
              <a:avLst/>
              <a:gdLst/>
              <a:ahLst/>
              <a:cxnLst/>
              <a:rect l="l" t="t" r="r" b="b"/>
              <a:pathLst>
                <a:path w="4737100" h="407034">
                  <a:moveTo>
                    <a:pt x="0" y="67817"/>
                  </a:moveTo>
                  <a:lnTo>
                    <a:pt x="5328" y="41415"/>
                  </a:lnTo>
                  <a:lnTo>
                    <a:pt x="19859" y="19859"/>
                  </a:lnTo>
                  <a:lnTo>
                    <a:pt x="41415" y="5328"/>
                  </a:lnTo>
                  <a:lnTo>
                    <a:pt x="67818" y="0"/>
                  </a:lnTo>
                  <a:lnTo>
                    <a:pt x="4668774" y="0"/>
                  </a:lnTo>
                  <a:lnTo>
                    <a:pt x="4695176" y="5328"/>
                  </a:lnTo>
                  <a:lnTo>
                    <a:pt x="4716732" y="19859"/>
                  </a:lnTo>
                  <a:lnTo>
                    <a:pt x="4731263" y="41415"/>
                  </a:lnTo>
                  <a:lnTo>
                    <a:pt x="4736592" y="67817"/>
                  </a:lnTo>
                  <a:lnTo>
                    <a:pt x="4736592" y="339089"/>
                  </a:lnTo>
                  <a:lnTo>
                    <a:pt x="4731263" y="365492"/>
                  </a:lnTo>
                  <a:lnTo>
                    <a:pt x="4716732" y="387048"/>
                  </a:lnTo>
                  <a:lnTo>
                    <a:pt x="4695176" y="401579"/>
                  </a:lnTo>
                  <a:lnTo>
                    <a:pt x="4668774" y="406907"/>
                  </a:lnTo>
                  <a:lnTo>
                    <a:pt x="67818" y="406907"/>
                  </a:lnTo>
                  <a:lnTo>
                    <a:pt x="41415" y="401579"/>
                  </a:lnTo>
                  <a:lnTo>
                    <a:pt x="19859" y="387048"/>
                  </a:lnTo>
                  <a:lnTo>
                    <a:pt x="5328" y="365492"/>
                  </a:lnTo>
                  <a:lnTo>
                    <a:pt x="0" y="339089"/>
                  </a:lnTo>
                  <a:lnTo>
                    <a:pt x="0" y="67817"/>
                  </a:lnTo>
                  <a:close/>
                </a:path>
              </a:pathLst>
            </a:custGeom>
            <a:ln w="25400">
              <a:solidFill>
                <a:srgbClr val="4F81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8822436" y="292607"/>
              <a:ext cx="1569720" cy="264160"/>
            </a:xfrm>
            <a:custGeom>
              <a:avLst/>
              <a:gdLst/>
              <a:ahLst/>
              <a:cxnLst/>
              <a:rect l="l" t="t" r="r" b="b"/>
              <a:pathLst>
                <a:path w="1569720" h="264159">
                  <a:moveTo>
                    <a:pt x="1525397" y="0"/>
                  </a:moveTo>
                  <a:lnTo>
                    <a:pt x="0" y="0"/>
                  </a:lnTo>
                  <a:lnTo>
                    <a:pt x="0" y="263652"/>
                  </a:lnTo>
                  <a:lnTo>
                    <a:pt x="1525397" y="263652"/>
                  </a:lnTo>
                  <a:lnTo>
                    <a:pt x="1569720" y="131826"/>
                  </a:lnTo>
                  <a:lnTo>
                    <a:pt x="1525397" y="0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8918575" y="325373"/>
            <a:ext cx="82169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10" dirty="0">
                <a:solidFill>
                  <a:srgbClr val="FFFFFF"/>
                </a:solidFill>
                <a:latin typeface="Arial"/>
                <a:cs typeface="Arial"/>
              </a:rPr>
              <a:t>Development</a:t>
            </a:r>
            <a:endParaRPr sz="1000">
              <a:latin typeface="Arial"/>
              <a:cs typeface="Arial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7618476" y="292608"/>
            <a:ext cx="1152525" cy="268605"/>
          </a:xfrm>
          <a:custGeom>
            <a:avLst/>
            <a:gdLst/>
            <a:ahLst/>
            <a:cxnLst/>
            <a:rect l="l" t="t" r="r" b="b"/>
            <a:pathLst>
              <a:path w="1152525" h="268605">
                <a:moveTo>
                  <a:pt x="1102741" y="0"/>
                </a:moveTo>
                <a:lnTo>
                  <a:pt x="0" y="0"/>
                </a:lnTo>
                <a:lnTo>
                  <a:pt x="0" y="268224"/>
                </a:lnTo>
                <a:lnTo>
                  <a:pt x="1102741" y="268224"/>
                </a:lnTo>
                <a:lnTo>
                  <a:pt x="1152144" y="134112"/>
                </a:lnTo>
                <a:lnTo>
                  <a:pt x="1102741" y="0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7713980" y="327405"/>
            <a:ext cx="49784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dirty="0">
                <a:solidFill>
                  <a:srgbClr val="FFFFFF"/>
                </a:solidFill>
                <a:latin typeface="Arial"/>
                <a:cs typeface="Arial"/>
              </a:rPr>
              <a:t>Sprint</a:t>
            </a:r>
            <a:r>
              <a:rPr sz="1000" b="1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b="1" spc="-50" dirty="0">
                <a:solidFill>
                  <a:srgbClr val="FFFFFF"/>
                </a:solidFill>
                <a:latin typeface="Arial"/>
                <a:cs typeface="Arial"/>
              </a:rPr>
              <a:t>0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10418064" y="265175"/>
            <a:ext cx="1083945" cy="381000"/>
            <a:chOff x="10418064" y="265175"/>
            <a:chExt cx="1083945" cy="381000"/>
          </a:xfrm>
        </p:grpSpPr>
        <p:pic>
          <p:nvPicPr>
            <p:cNvPr id="25" name="object 2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418064" y="265175"/>
              <a:ext cx="1083564" cy="370332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448544" y="277355"/>
              <a:ext cx="627875" cy="368820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10443972" y="291083"/>
              <a:ext cx="981710" cy="268605"/>
            </a:xfrm>
            <a:custGeom>
              <a:avLst/>
              <a:gdLst/>
              <a:ahLst/>
              <a:cxnLst/>
              <a:rect l="l" t="t" r="r" b="b"/>
              <a:pathLst>
                <a:path w="981709" h="268605">
                  <a:moveTo>
                    <a:pt x="932052" y="0"/>
                  </a:moveTo>
                  <a:lnTo>
                    <a:pt x="0" y="0"/>
                  </a:lnTo>
                  <a:lnTo>
                    <a:pt x="0" y="268224"/>
                  </a:lnTo>
                  <a:lnTo>
                    <a:pt x="932052" y="268224"/>
                  </a:lnTo>
                  <a:lnTo>
                    <a:pt x="981455" y="134112"/>
                  </a:lnTo>
                  <a:lnTo>
                    <a:pt x="932052" y="0"/>
                  </a:lnTo>
                  <a:close/>
                </a:path>
              </a:pathLst>
            </a:custGeom>
            <a:solidFill>
              <a:srgbClr val="006F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10540745" y="325881"/>
            <a:ext cx="39941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10" dirty="0">
                <a:solidFill>
                  <a:srgbClr val="FFFFFF"/>
                </a:solidFill>
                <a:latin typeface="Arial"/>
                <a:cs typeface="Arial"/>
              </a:rPr>
              <a:t>Indus.</a:t>
            </a:r>
            <a:endParaRPr sz="1000">
              <a:latin typeface="Arial"/>
              <a:cs typeface="Arial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6832092" y="292608"/>
            <a:ext cx="741045" cy="268605"/>
          </a:xfrm>
          <a:custGeom>
            <a:avLst/>
            <a:gdLst/>
            <a:ahLst/>
            <a:cxnLst/>
            <a:rect l="l" t="t" r="r" b="b"/>
            <a:pathLst>
              <a:path w="741045" h="268605">
                <a:moveTo>
                  <a:pt x="691260" y="0"/>
                </a:moveTo>
                <a:lnTo>
                  <a:pt x="0" y="0"/>
                </a:lnTo>
                <a:lnTo>
                  <a:pt x="0" y="268224"/>
                </a:lnTo>
                <a:lnTo>
                  <a:pt x="691260" y="268224"/>
                </a:lnTo>
                <a:lnTo>
                  <a:pt x="740663" y="134112"/>
                </a:lnTo>
                <a:lnTo>
                  <a:pt x="691260" y="0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6856856" y="327152"/>
            <a:ext cx="51117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10" dirty="0">
                <a:solidFill>
                  <a:srgbClr val="FFFFFF"/>
                </a:solidFill>
                <a:latin typeface="Arial"/>
                <a:cs typeface="Arial"/>
              </a:rPr>
              <a:t>Ideation</a:t>
            </a:r>
            <a:endParaRPr sz="1000">
              <a:latin typeface="Arial"/>
              <a:cs typeface="Arial"/>
            </a:endParaRPr>
          </a:p>
        </p:txBody>
      </p:sp>
      <p:sp>
        <p:nvSpPr>
          <p:cNvPr id="31" name="object 3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553845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z="1300" spc="-25" dirty="0">
                <a:solidFill>
                  <a:srgbClr val="00396F"/>
                </a:solidFill>
                <a:latin typeface="Arial MT"/>
                <a:cs typeface="Arial MT"/>
              </a:rPr>
              <a:t>22</a:t>
            </a:fld>
            <a:endParaRPr sz="13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67098" y="2529916"/>
            <a:ext cx="4341495" cy="1301115"/>
          </a:xfrm>
          <a:prstGeom prst="rect">
            <a:avLst/>
          </a:prstGeom>
        </p:spPr>
        <p:txBody>
          <a:bodyPr vert="horz" wrap="square" lIns="0" tIns="88265" rIns="0" bIns="0" rtlCol="0">
            <a:spAutoFit/>
          </a:bodyPr>
          <a:lstStyle/>
          <a:p>
            <a:pPr marL="117475" marR="5080" indent="-105410">
              <a:lnSpc>
                <a:spcPts val="4760"/>
              </a:lnSpc>
              <a:spcBef>
                <a:spcPts val="695"/>
              </a:spcBef>
            </a:pPr>
            <a:r>
              <a:rPr sz="4400" b="1" spc="-9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4400" b="1" spc="-1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400" b="1" spc="-220" dirty="0">
                <a:solidFill>
                  <a:srgbClr val="FFFFFF"/>
                </a:solidFill>
                <a:latin typeface="Arial"/>
                <a:cs typeface="Arial"/>
              </a:rPr>
              <a:t>ROLES</a:t>
            </a:r>
            <a:r>
              <a:rPr sz="4400" b="1" spc="-1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400" b="1" spc="150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4400" b="1" spc="-1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400" b="1" spc="-50" dirty="0">
                <a:solidFill>
                  <a:srgbClr val="FFFFFF"/>
                </a:solidFill>
                <a:latin typeface="Arial"/>
                <a:cs typeface="Arial"/>
              </a:rPr>
              <a:t>A </a:t>
            </a:r>
            <a:r>
              <a:rPr sz="4400" b="1" dirty="0">
                <a:solidFill>
                  <a:srgbClr val="FFFFFF"/>
                </a:solidFill>
                <a:latin typeface="Arial"/>
                <a:cs typeface="Arial"/>
              </a:rPr>
              <a:t>DATA</a:t>
            </a:r>
            <a:r>
              <a:rPr sz="4400" b="1" spc="-1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400" b="1" spc="-140" dirty="0">
                <a:solidFill>
                  <a:srgbClr val="FFFFFF"/>
                </a:solidFill>
                <a:latin typeface="Arial"/>
                <a:cs typeface="Arial"/>
              </a:rPr>
              <a:t>PROJECT</a:t>
            </a:r>
            <a:endParaRPr sz="4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09600" y="901623"/>
            <a:ext cx="10732135" cy="5903595"/>
            <a:chOff x="609600" y="901623"/>
            <a:chExt cx="10732135" cy="5903595"/>
          </a:xfrm>
        </p:grpSpPr>
        <p:sp>
          <p:nvSpPr>
            <p:cNvPr id="3" name="object 3"/>
            <p:cNvSpPr/>
            <p:nvPr/>
          </p:nvSpPr>
          <p:spPr>
            <a:xfrm>
              <a:off x="1411033" y="6502165"/>
              <a:ext cx="9676130" cy="0"/>
            </a:xfrm>
            <a:custGeom>
              <a:avLst/>
              <a:gdLst/>
              <a:ahLst/>
              <a:cxnLst/>
              <a:rect l="l" t="t" r="r" b="b"/>
              <a:pathLst>
                <a:path w="9676130">
                  <a:moveTo>
                    <a:pt x="0" y="0"/>
                  </a:moveTo>
                  <a:lnTo>
                    <a:pt x="5867590" y="0"/>
                  </a:lnTo>
                </a:path>
                <a:path w="9676130">
                  <a:moveTo>
                    <a:pt x="6618922" y="0"/>
                  </a:moveTo>
                  <a:lnTo>
                    <a:pt x="9675876" y="0"/>
                  </a:lnTo>
                </a:path>
              </a:pathLst>
            </a:custGeom>
            <a:ln w="26327">
              <a:solidFill>
                <a:srgbClr val="00396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89035" y="6193534"/>
              <a:ext cx="1700783" cy="59893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9600" y="6181342"/>
              <a:ext cx="946404" cy="62331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315274" y="6352435"/>
              <a:ext cx="664287" cy="299566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248900" y="6301740"/>
              <a:ext cx="1092707" cy="382523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060081" y="901623"/>
              <a:ext cx="4605162" cy="5304342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718819" y="-107187"/>
            <a:ext cx="10645775" cy="83883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85"/>
              </a:spcBef>
            </a:pPr>
            <a:r>
              <a:rPr dirty="0"/>
              <a:t>A</a:t>
            </a:r>
            <a:r>
              <a:rPr spc="-35" dirty="0"/>
              <a:t> </a:t>
            </a:r>
            <a:r>
              <a:rPr dirty="0"/>
              <a:t>delivery</a:t>
            </a:r>
            <a:r>
              <a:rPr spc="30" dirty="0"/>
              <a:t> </a:t>
            </a:r>
            <a:r>
              <a:rPr dirty="0"/>
              <a:t>team</a:t>
            </a:r>
            <a:r>
              <a:rPr spc="-15" dirty="0"/>
              <a:t> </a:t>
            </a:r>
            <a:r>
              <a:rPr dirty="0"/>
              <a:t>requires</a:t>
            </a:r>
            <a:r>
              <a:rPr spc="15" dirty="0"/>
              <a:t> </a:t>
            </a:r>
            <a:r>
              <a:rPr dirty="0"/>
              <a:t>specific</a:t>
            </a:r>
            <a:r>
              <a:rPr spc="10" dirty="0"/>
              <a:t> </a:t>
            </a:r>
            <a:r>
              <a:rPr dirty="0"/>
              <a:t>profiles</a:t>
            </a:r>
            <a:r>
              <a:rPr spc="-5" dirty="0"/>
              <a:t> </a:t>
            </a:r>
            <a:r>
              <a:rPr dirty="0"/>
              <a:t>according</a:t>
            </a:r>
            <a:r>
              <a:rPr spc="35" dirty="0"/>
              <a:t> </a:t>
            </a:r>
            <a:r>
              <a:rPr dirty="0"/>
              <a:t>to</a:t>
            </a:r>
            <a:r>
              <a:rPr spc="-25" dirty="0"/>
              <a:t> </a:t>
            </a:r>
            <a:r>
              <a:rPr dirty="0"/>
              <a:t>needs,</a:t>
            </a:r>
            <a:r>
              <a:rPr spc="15" dirty="0"/>
              <a:t> </a:t>
            </a:r>
            <a:r>
              <a:rPr dirty="0"/>
              <a:t>4</a:t>
            </a:r>
            <a:r>
              <a:rPr spc="-25" dirty="0"/>
              <a:t> </a:t>
            </a:r>
            <a:r>
              <a:rPr dirty="0"/>
              <a:t>of</a:t>
            </a:r>
            <a:r>
              <a:rPr spc="-20" dirty="0"/>
              <a:t> them </a:t>
            </a:r>
            <a:r>
              <a:rPr dirty="0"/>
              <a:t>interest</a:t>
            </a:r>
            <a:r>
              <a:rPr spc="5" dirty="0"/>
              <a:t> </a:t>
            </a:r>
            <a:r>
              <a:rPr dirty="0"/>
              <a:t>us</a:t>
            </a:r>
            <a:r>
              <a:rPr spc="-20" dirty="0"/>
              <a:t> today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1982216" y="3172459"/>
            <a:ext cx="10414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2570" marR="5080" indent="-230504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B8CDE4"/>
                </a:solidFill>
                <a:latin typeface="Arial"/>
                <a:cs typeface="Arial"/>
              </a:rPr>
              <a:t>Business analyst</a:t>
            </a:r>
            <a:endParaRPr sz="18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803640" y="2588767"/>
            <a:ext cx="12839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B8CDE4"/>
                </a:solidFill>
                <a:latin typeface="Arial"/>
                <a:cs typeface="Arial"/>
              </a:rPr>
              <a:t>Front/UX/UI Developer</a:t>
            </a:r>
            <a:endParaRPr sz="18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427858" y="1668017"/>
            <a:ext cx="15379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4F81BC"/>
                </a:solidFill>
                <a:latin typeface="Arial"/>
                <a:cs typeface="Arial"/>
              </a:rPr>
              <a:t>Data</a:t>
            </a:r>
            <a:r>
              <a:rPr sz="1800" b="1" spc="-10" dirty="0">
                <a:solidFill>
                  <a:srgbClr val="4F81BC"/>
                </a:solidFill>
                <a:latin typeface="Arial"/>
                <a:cs typeface="Arial"/>
              </a:rPr>
              <a:t> Scientist</a:t>
            </a:r>
            <a:endParaRPr sz="18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487539" y="1324102"/>
            <a:ext cx="15640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4F81BC"/>
                </a:solidFill>
                <a:latin typeface="Arial"/>
                <a:cs typeface="Arial"/>
              </a:rPr>
              <a:t>Data</a:t>
            </a:r>
            <a:r>
              <a:rPr sz="1800" b="1" spc="-10" dirty="0">
                <a:solidFill>
                  <a:srgbClr val="4F81BC"/>
                </a:solidFill>
                <a:latin typeface="Arial"/>
                <a:cs typeface="Arial"/>
              </a:rPr>
              <a:t> Engineer</a:t>
            </a:r>
            <a:endParaRPr sz="18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442584" y="3151758"/>
            <a:ext cx="1012190" cy="636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sz="2000" b="1" spc="-10" dirty="0">
                <a:latin typeface="Arial"/>
                <a:cs typeface="Arial"/>
              </a:rPr>
              <a:t>Delivery</a:t>
            </a:r>
            <a:endParaRPr sz="20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2000" b="1" spc="-20" dirty="0">
                <a:latin typeface="Arial"/>
                <a:cs typeface="Arial"/>
              </a:rPr>
              <a:t>Team</a:t>
            </a:r>
            <a:endParaRPr sz="20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425433" y="4356607"/>
            <a:ext cx="11391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0" dirty="0">
                <a:solidFill>
                  <a:srgbClr val="4F81BC"/>
                </a:solidFill>
                <a:latin typeface="Arial"/>
                <a:cs typeface="Arial"/>
              </a:rPr>
              <a:t>Tech</a:t>
            </a:r>
            <a:r>
              <a:rPr sz="1800" b="1" spc="-85" dirty="0">
                <a:solidFill>
                  <a:srgbClr val="4F81BC"/>
                </a:solidFill>
                <a:latin typeface="Arial"/>
                <a:cs typeface="Arial"/>
              </a:rPr>
              <a:t> </a:t>
            </a:r>
            <a:r>
              <a:rPr sz="1800" b="1" spc="-20" dirty="0">
                <a:solidFill>
                  <a:srgbClr val="4F81BC"/>
                </a:solidFill>
                <a:latin typeface="Arial"/>
                <a:cs typeface="Arial"/>
              </a:rPr>
              <a:t>Lead</a:t>
            </a:r>
            <a:endParaRPr sz="18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848093" y="5558434"/>
            <a:ext cx="31356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B8CDE4"/>
                </a:solidFill>
                <a:latin typeface="Arial"/>
                <a:cs typeface="Arial"/>
              </a:rPr>
              <a:t>Architect,</a:t>
            </a:r>
            <a:r>
              <a:rPr sz="1800" b="1" spc="-10" dirty="0">
                <a:solidFill>
                  <a:srgbClr val="B8CDE4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B8CDE4"/>
                </a:solidFill>
                <a:latin typeface="Arial"/>
                <a:cs typeface="Arial"/>
              </a:rPr>
              <a:t>BI</a:t>
            </a:r>
            <a:r>
              <a:rPr sz="1800" b="1" spc="-50" dirty="0">
                <a:solidFill>
                  <a:srgbClr val="B8CDE4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B8CDE4"/>
                </a:solidFill>
                <a:latin typeface="Arial"/>
                <a:cs typeface="Arial"/>
              </a:rPr>
              <a:t>solution</a:t>
            </a:r>
            <a:r>
              <a:rPr sz="1800" b="1" spc="-65" dirty="0">
                <a:solidFill>
                  <a:srgbClr val="B8CDE4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B8CDE4"/>
                </a:solidFill>
                <a:latin typeface="Arial"/>
                <a:cs typeface="Arial"/>
              </a:rPr>
              <a:t>expert, </a:t>
            </a:r>
            <a:r>
              <a:rPr sz="1800" b="1" dirty="0">
                <a:solidFill>
                  <a:srgbClr val="B8CDE4"/>
                </a:solidFill>
                <a:latin typeface="Arial"/>
                <a:cs typeface="Arial"/>
              </a:rPr>
              <a:t>specialized</a:t>
            </a:r>
            <a:r>
              <a:rPr sz="1800" b="1" spc="-15" dirty="0">
                <a:solidFill>
                  <a:srgbClr val="B8CDE4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B8CDE4"/>
                </a:solidFill>
                <a:latin typeface="Arial"/>
                <a:cs typeface="Arial"/>
              </a:rPr>
              <a:t>ETL</a:t>
            </a:r>
            <a:r>
              <a:rPr sz="1800" b="1" spc="-55" dirty="0">
                <a:solidFill>
                  <a:srgbClr val="B8CDE4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B8CDE4"/>
                </a:solidFill>
                <a:latin typeface="Arial"/>
                <a:cs typeface="Arial"/>
              </a:rPr>
              <a:t>profile...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3112802" y="1132332"/>
            <a:ext cx="5234305" cy="4843780"/>
            <a:chOff x="3112802" y="1132332"/>
            <a:chExt cx="5234305" cy="4843780"/>
          </a:xfrm>
        </p:grpSpPr>
        <p:pic>
          <p:nvPicPr>
            <p:cNvPr id="18" name="object 1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091427" y="1132332"/>
              <a:ext cx="1050035" cy="1059180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4303718" y="1270965"/>
              <a:ext cx="1057275" cy="959485"/>
            </a:xfrm>
            <a:custGeom>
              <a:avLst/>
              <a:gdLst/>
              <a:ahLst/>
              <a:cxnLst/>
              <a:rect l="l" t="t" r="r" b="b"/>
              <a:pathLst>
                <a:path w="1057275" h="959485">
                  <a:moveTo>
                    <a:pt x="528542" y="0"/>
                  </a:moveTo>
                  <a:lnTo>
                    <a:pt x="480436" y="2163"/>
                  </a:lnTo>
                  <a:lnTo>
                    <a:pt x="433540" y="8528"/>
                  </a:lnTo>
                  <a:lnTo>
                    <a:pt x="388041" y="18908"/>
                  </a:lnTo>
                  <a:lnTo>
                    <a:pt x="344124" y="33116"/>
                  </a:lnTo>
                  <a:lnTo>
                    <a:pt x="301976" y="50965"/>
                  </a:lnTo>
                  <a:lnTo>
                    <a:pt x="261784" y="72268"/>
                  </a:lnTo>
                  <a:lnTo>
                    <a:pt x="223736" y="96839"/>
                  </a:lnTo>
                  <a:lnTo>
                    <a:pt x="188016" y="124491"/>
                  </a:lnTo>
                  <a:lnTo>
                    <a:pt x="154813" y="155036"/>
                  </a:lnTo>
                  <a:lnTo>
                    <a:pt x="124312" y="188288"/>
                  </a:lnTo>
                  <a:lnTo>
                    <a:pt x="96701" y="224059"/>
                  </a:lnTo>
                  <a:lnTo>
                    <a:pt x="72165" y="262164"/>
                  </a:lnTo>
                  <a:lnTo>
                    <a:pt x="50892" y="302415"/>
                  </a:lnTo>
                  <a:lnTo>
                    <a:pt x="33069" y="344625"/>
                  </a:lnTo>
                  <a:lnTo>
                    <a:pt x="18881" y="388608"/>
                  </a:lnTo>
                  <a:lnTo>
                    <a:pt x="8516" y="434176"/>
                  </a:lnTo>
                  <a:lnTo>
                    <a:pt x="2160" y="481143"/>
                  </a:lnTo>
                  <a:lnTo>
                    <a:pt x="0" y="529322"/>
                  </a:lnTo>
                  <a:lnTo>
                    <a:pt x="2695" y="583096"/>
                  </a:lnTo>
                  <a:lnTo>
                    <a:pt x="10607" y="635329"/>
                  </a:lnTo>
                  <a:lnTo>
                    <a:pt x="23474" y="685762"/>
                  </a:lnTo>
                  <a:lnTo>
                    <a:pt x="41035" y="734131"/>
                  </a:lnTo>
                  <a:lnTo>
                    <a:pt x="63028" y="780177"/>
                  </a:lnTo>
                  <a:lnTo>
                    <a:pt x="89192" y="823639"/>
                  </a:lnTo>
                  <a:lnTo>
                    <a:pt x="119267" y="864254"/>
                  </a:lnTo>
                  <a:lnTo>
                    <a:pt x="152990" y="901764"/>
                  </a:lnTo>
                  <a:lnTo>
                    <a:pt x="190601" y="931366"/>
                  </a:lnTo>
                  <a:lnTo>
                    <a:pt x="231420" y="949140"/>
                  </a:lnTo>
                  <a:lnTo>
                    <a:pt x="275178" y="957515"/>
                  </a:lnTo>
                  <a:lnTo>
                    <a:pt x="321601" y="958920"/>
                  </a:lnTo>
                  <a:lnTo>
                    <a:pt x="370421" y="955784"/>
                  </a:lnTo>
                  <a:lnTo>
                    <a:pt x="421365" y="950537"/>
                  </a:lnTo>
                  <a:lnTo>
                    <a:pt x="474162" y="945607"/>
                  </a:lnTo>
                  <a:lnTo>
                    <a:pt x="528542" y="943424"/>
                  </a:lnTo>
                  <a:lnTo>
                    <a:pt x="582922" y="945607"/>
                  </a:lnTo>
                  <a:lnTo>
                    <a:pt x="635719" y="950537"/>
                  </a:lnTo>
                  <a:lnTo>
                    <a:pt x="686663" y="955784"/>
                  </a:lnTo>
                  <a:lnTo>
                    <a:pt x="735483" y="958920"/>
                  </a:lnTo>
                  <a:lnTo>
                    <a:pt x="781907" y="957515"/>
                  </a:lnTo>
                  <a:lnTo>
                    <a:pt x="825665" y="949140"/>
                  </a:lnTo>
                  <a:lnTo>
                    <a:pt x="866486" y="931366"/>
                  </a:lnTo>
                  <a:lnTo>
                    <a:pt x="904099" y="901764"/>
                  </a:lnTo>
                  <a:lnTo>
                    <a:pt x="937822" y="864254"/>
                  </a:lnTo>
                  <a:lnTo>
                    <a:pt x="967896" y="823639"/>
                  </a:lnTo>
                  <a:lnTo>
                    <a:pt x="994061" y="780177"/>
                  </a:lnTo>
                  <a:lnTo>
                    <a:pt x="1016054" y="734131"/>
                  </a:lnTo>
                  <a:lnTo>
                    <a:pt x="1033615" y="685762"/>
                  </a:lnTo>
                  <a:lnTo>
                    <a:pt x="1046481" y="635329"/>
                  </a:lnTo>
                  <a:lnTo>
                    <a:pt x="1054393" y="583096"/>
                  </a:lnTo>
                  <a:lnTo>
                    <a:pt x="1057088" y="529322"/>
                  </a:lnTo>
                  <a:lnTo>
                    <a:pt x="1054928" y="481143"/>
                  </a:lnTo>
                  <a:lnTo>
                    <a:pt x="1048573" y="434176"/>
                  </a:lnTo>
                  <a:lnTo>
                    <a:pt x="1038208" y="388608"/>
                  </a:lnTo>
                  <a:lnTo>
                    <a:pt x="1024021" y="344625"/>
                  </a:lnTo>
                  <a:lnTo>
                    <a:pt x="1006198" y="302415"/>
                  </a:lnTo>
                  <a:lnTo>
                    <a:pt x="984926" y="262164"/>
                  </a:lnTo>
                  <a:lnTo>
                    <a:pt x="960391" y="224059"/>
                  </a:lnTo>
                  <a:lnTo>
                    <a:pt x="932780" y="188288"/>
                  </a:lnTo>
                  <a:lnTo>
                    <a:pt x="902280" y="155036"/>
                  </a:lnTo>
                  <a:lnTo>
                    <a:pt x="869076" y="124491"/>
                  </a:lnTo>
                  <a:lnTo>
                    <a:pt x="833357" y="96839"/>
                  </a:lnTo>
                  <a:lnTo>
                    <a:pt x="795308" y="72268"/>
                  </a:lnTo>
                  <a:lnTo>
                    <a:pt x="755116" y="50965"/>
                  </a:lnTo>
                  <a:lnTo>
                    <a:pt x="712968" y="33116"/>
                  </a:lnTo>
                  <a:lnTo>
                    <a:pt x="669049" y="18908"/>
                  </a:lnTo>
                  <a:lnTo>
                    <a:pt x="623548" y="8528"/>
                  </a:lnTo>
                  <a:lnTo>
                    <a:pt x="576650" y="2163"/>
                  </a:lnTo>
                  <a:lnTo>
                    <a:pt x="528542" y="0"/>
                  </a:lnTo>
                  <a:close/>
                </a:path>
              </a:pathLst>
            </a:custGeom>
            <a:solidFill>
              <a:srgbClr val="5BBB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4628550" y="1436051"/>
              <a:ext cx="732790" cy="794385"/>
            </a:xfrm>
            <a:custGeom>
              <a:avLst/>
              <a:gdLst/>
              <a:ahLst/>
              <a:cxnLst/>
              <a:rect l="l" t="t" r="r" b="b"/>
              <a:pathLst>
                <a:path w="732789" h="794385">
                  <a:moveTo>
                    <a:pt x="413838" y="0"/>
                  </a:moveTo>
                  <a:lnTo>
                    <a:pt x="0" y="356103"/>
                  </a:lnTo>
                  <a:lnTo>
                    <a:pt x="371531" y="728187"/>
                  </a:lnTo>
                  <a:lnTo>
                    <a:pt x="408711" y="793776"/>
                  </a:lnTo>
                  <a:lnTo>
                    <a:pt x="455699" y="792562"/>
                  </a:lnTo>
                  <a:lnTo>
                    <a:pt x="499977" y="784310"/>
                  </a:lnTo>
                  <a:lnTo>
                    <a:pt x="541261" y="766517"/>
                  </a:lnTo>
                  <a:lnTo>
                    <a:pt x="579267" y="736678"/>
                  </a:lnTo>
                  <a:lnTo>
                    <a:pt x="612990" y="699169"/>
                  </a:lnTo>
                  <a:lnTo>
                    <a:pt x="643065" y="658553"/>
                  </a:lnTo>
                  <a:lnTo>
                    <a:pt x="669229" y="615091"/>
                  </a:lnTo>
                  <a:lnTo>
                    <a:pt x="691222" y="569045"/>
                  </a:lnTo>
                  <a:lnTo>
                    <a:pt x="708783" y="520676"/>
                  </a:lnTo>
                  <a:lnTo>
                    <a:pt x="721650" y="470244"/>
                  </a:lnTo>
                  <a:lnTo>
                    <a:pt x="729562" y="418010"/>
                  </a:lnTo>
                  <a:lnTo>
                    <a:pt x="732257" y="364236"/>
                  </a:lnTo>
                  <a:lnTo>
                    <a:pt x="731732" y="340383"/>
                  </a:lnTo>
                  <a:lnTo>
                    <a:pt x="730175" y="316800"/>
                  </a:lnTo>
                  <a:lnTo>
                    <a:pt x="413838" y="0"/>
                  </a:lnTo>
                  <a:close/>
                </a:path>
              </a:pathLst>
            </a:custGeom>
            <a:solidFill>
              <a:srgbClr val="2F91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4565260" y="1342949"/>
              <a:ext cx="534035" cy="515620"/>
            </a:xfrm>
            <a:custGeom>
              <a:avLst/>
              <a:gdLst/>
              <a:ahLst/>
              <a:cxnLst/>
              <a:rect l="l" t="t" r="r" b="b"/>
              <a:pathLst>
                <a:path w="534035" h="515619">
                  <a:moveTo>
                    <a:pt x="286726" y="0"/>
                  </a:moveTo>
                  <a:lnTo>
                    <a:pt x="267000" y="504"/>
                  </a:lnTo>
                  <a:lnTo>
                    <a:pt x="247278" y="0"/>
                  </a:lnTo>
                  <a:lnTo>
                    <a:pt x="222367" y="2690"/>
                  </a:lnTo>
                  <a:lnTo>
                    <a:pt x="162683" y="19370"/>
                  </a:lnTo>
                  <a:lnTo>
                    <a:pt x="99358" y="53966"/>
                  </a:lnTo>
                  <a:lnTo>
                    <a:pt x="69896" y="79051"/>
                  </a:lnTo>
                  <a:lnTo>
                    <a:pt x="43803" y="109898"/>
                  </a:lnTo>
                  <a:lnTo>
                    <a:pt x="22505" y="146935"/>
                  </a:lnTo>
                  <a:lnTo>
                    <a:pt x="7428" y="190589"/>
                  </a:lnTo>
                  <a:lnTo>
                    <a:pt x="0" y="241289"/>
                  </a:lnTo>
                  <a:lnTo>
                    <a:pt x="1645" y="299461"/>
                  </a:lnTo>
                  <a:lnTo>
                    <a:pt x="13790" y="365534"/>
                  </a:lnTo>
                  <a:lnTo>
                    <a:pt x="38938" y="419807"/>
                  </a:lnTo>
                  <a:lnTo>
                    <a:pt x="77105" y="462328"/>
                  </a:lnTo>
                  <a:lnTo>
                    <a:pt x="118215" y="492344"/>
                  </a:lnTo>
                  <a:lnTo>
                    <a:pt x="185739" y="515303"/>
                  </a:lnTo>
                  <a:lnTo>
                    <a:pt x="209866" y="506850"/>
                  </a:lnTo>
                  <a:lnTo>
                    <a:pt x="233857" y="488459"/>
                  </a:lnTo>
                  <a:lnTo>
                    <a:pt x="267000" y="464851"/>
                  </a:lnTo>
                  <a:lnTo>
                    <a:pt x="300154" y="488459"/>
                  </a:lnTo>
                  <a:lnTo>
                    <a:pt x="324150" y="506850"/>
                  </a:lnTo>
                  <a:lnTo>
                    <a:pt x="348278" y="515303"/>
                  </a:lnTo>
                  <a:lnTo>
                    <a:pt x="415802" y="492344"/>
                  </a:lnTo>
                  <a:lnTo>
                    <a:pt x="456910" y="462328"/>
                  </a:lnTo>
                  <a:lnTo>
                    <a:pt x="495073" y="419807"/>
                  </a:lnTo>
                  <a:lnTo>
                    <a:pt x="520211" y="365534"/>
                  </a:lnTo>
                  <a:lnTo>
                    <a:pt x="532356" y="299461"/>
                  </a:lnTo>
                  <a:lnTo>
                    <a:pt x="534002" y="241289"/>
                  </a:lnTo>
                  <a:lnTo>
                    <a:pt x="526574" y="190589"/>
                  </a:lnTo>
                  <a:lnTo>
                    <a:pt x="511499" y="146935"/>
                  </a:lnTo>
                  <a:lnTo>
                    <a:pt x="490202" y="109898"/>
                  </a:lnTo>
                  <a:lnTo>
                    <a:pt x="464110" y="79051"/>
                  </a:lnTo>
                  <a:lnTo>
                    <a:pt x="434650" y="53966"/>
                  </a:lnTo>
                  <a:lnTo>
                    <a:pt x="371325" y="19370"/>
                  </a:lnTo>
                  <a:lnTo>
                    <a:pt x="311639" y="2690"/>
                  </a:lnTo>
                  <a:lnTo>
                    <a:pt x="286726" y="0"/>
                  </a:lnTo>
                  <a:close/>
                </a:path>
              </a:pathLst>
            </a:custGeom>
            <a:solidFill>
              <a:srgbClr val="51515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4832261" y="1342949"/>
              <a:ext cx="267335" cy="515620"/>
            </a:xfrm>
            <a:custGeom>
              <a:avLst/>
              <a:gdLst/>
              <a:ahLst/>
              <a:cxnLst/>
              <a:rect l="l" t="t" r="r" b="b"/>
              <a:pathLst>
                <a:path w="267335" h="515619">
                  <a:moveTo>
                    <a:pt x="19722" y="0"/>
                  </a:moveTo>
                  <a:lnTo>
                    <a:pt x="0" y="504"/>
                  </a:lnTo>
                  <a:lnTo>
                    <a:pt x="0" y="464833"/>
                  </a:lnTo>
                  <a:lnTo>
                    <a:pt x="33143" y="488452"/>
                  </a:lnTo>
                  <a:lnTo>
                    <a:pt x="57134" y="506848"/>
                  </a:lnTo>
                  <a:lnTo>
                    <a:pt x="81261" y="515303"/>
                  </a:lnTo>
                  <a:lnTo>
                    <a:pt x="114810" y="509099"/>
                  </a:lnTo>
                  <a:lnTo>
                    <a:pt x="148794" y="492344"/>
                  </a:lnTo>
                  <a:lnTo>
                    <a:pt x="189907" y="462328"/>
                  </a:lnTo>
                  <a:lnTo>
                    <a:pt x="228072" y="419807"/>
                  </a:lnTo>
                  <a:lnTo>
                    <a:pt x="253210" y="365534"/>
                  </a:lnTo>
                  <a:lnTo>
                    <a:pt x="265355" y="299461"/>
                  </a:lnTo>
                  <a:lnTo>
                    <a:pt x="267000" y="241289"/>
                  </a:lnTo>
                  <a:lnTo>
                    <a:pt x="259571" y="190589"/>
                  </a:lnTo>
                  <a:lnTo>
                    <a:pt x="244495" y="146935"/>
                  </a:lnTo>
                  <a:lnTo>
                    <a:pt x="223197" y="109898"/>
                  </a:lnTo>
                  <a:lnTo>
                    <a:pt x="197104" y="79051"/>
                  </a:lnTo>
                  <a:lnTo>
                    <a:pt x="167642" y="53966"/>
                  </a:lnTo>
                  <a:lnTo>
                    <a:pt x="104317" y="19370"/>
                  </a:lnTo>
                  <a:lnTo>
                    <a:pt x="44633" y="2690"/>
                  </a:lnTo>
                  <a:lnTo>
                    <a:pt x="19722" y="0"/>
                  </a:lnTo>
                  <a:close/>
                </a:path>
              </a:pathLst>
            </a:custGeom>
            <a:solidFill>
              <a:srgbClr val="3C3C3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716589" y="1788346"/>
              <a:ext cx="231359" cy="399960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4456709" y="1942577"/>
              <a:ext cx="751205" cy="387350"/>
            </a:xfrm>
            <a:custGeom>
              <a:avLst/>
              <a:gdLst/>
              <a:ahLst/>
              <a:cxnLst/>
              <a:rect l="l" t="t" r="r" b="b"/>
              <a:pathLst>
                <a:path w="751204" h="387350">
                  <a:moveTo>
                    <a:pt x="630740" y="0"/>
                  </a:moveTo>
                  <a:lnTo>
                    <a:pt x="491240" y="0"/>
                  </a:lnTo>
                  <a:lnTo>
                    <a:pt x="375552" y="148389"/>
                  </a:lnTo>
                  <a:lnTo>
                    <a:pt x="259880" y="0"/>
                  </a:lnTo>
                  <a:lnTo>
                    <a:pt x="120363" y="0"/>
                  </a:lnTo>
                  <a:lnTo>
                    <a:pt x="73509" y="9475"/>
                  </a:lnTo>
                  <a:lnTo>
                    <a:pt x="35251" y="35314"/>
                  </a:lnTo>
                  <a:lnTo>
                    <a:pt x="9457" y="73636"/>
                  </a:lnTo>
                  <a:lnTo>
                    <a:pt x="0" y="120562"/>
                  </a:lnTo>
                  <a:lnTo>
                    <a:pt x="0" y="230151"/>
                  </a:lnTo>
                  <a:lnTo>
                    <a:pt x="37610" y="264704"/>
                  </a:lnTo>
                  <a:lnTo>
                    <a:pt x="78430" y="295530"/>
                  </a:lnTo>
                  <a:lnTo>
                    <a:pt x="122187" y="322357"/>
                  </a:lnTo>
                  <a:lnTo>
                    <a:pt x="168611" y="344915"/>
                  </a:lnTo>
                  <a:lnTo>
                    <a:pt x="217431" y="362931"/>
                  </a:lnTo>
                  <a:lnTo>
                    <a:pt x="268374" y="376136"/>
                  </a:lnTo>
                  <a:lnTo>
                    <a:pt x="321172" y="384258"/>
                  </a:lnTo>
                  <a:lnTo>
                    <a:pt x="375552" y="387025"/>
                  </a:lnTo>
                  <a:lnTo>
                    <a:pt x="429931" y="384258"/>
                  </a:lnTo>
                  <a:lnTo>
                    <a:pt x="482729" y="376136"/>
                  </a:lnTo>
                  <a:lnTo>
                    <a:pt x="533673" y="362931"/>
                  </a:lnTo>
                  <a:lnTo>
                    <a:pt x="582493" y="344915"/>
                  </a:lnTo>
                  <a:lnTo>
                    <a:pt x="628917" y="322357"/>
                  </a:lnTo>
                  <a:lnTo>
                    <a:pt x="672675" y="295530"/>
                  </a:lnTo>
                  <a:lnTo>
                    <a:pt x="713496" y="264704"/>
                  </a:lnTo>
                  <a:lnTo>
                    <a:pt x="751109" y="230151"/>
                  </a:lnTo>
                  <a:lnTo>
                    <a:pt x="751109" y="120562"/>
                  </a:lnTo>
                  <a:lnTo>
                    <a:pt x="741650" y="73636"/>
                  </a:lnTo>
                  <a:lnTo>
                    <a:pt x="715855" y="35314"/>
                  </a:lnTo>
                  <a:lnTo>
                    <a:pt x="677595" y="9475"/>
                  </a:lnTo>
                  <a:lnTo>
                    <a:pt x="630740" y="0"/>
                  </a:lnTo>
                  <a:close/>
                </a:path>
              </a:pathLst>
            </a:custGeom>
            <a:solidFill>
              <a:srgbClr val="DD45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4832261" y="1942577"/>
              <a:ext cx="375920" cy="387350"/>
            </a:xfrm>
            <a:custGeom>
              <a:avLst/>
              <a:gdLst/>
              <a:ahLst/>
              <a:cxnLst/>
              <a:rect l="l" t="t" r="r" b="b"/>
              <a:pathLst>
                <a:path w="375920" h="387350">
                  <a:moveTo>
                    <a:pt x="255188" y="0"/>
                  </a:moveTo>
                  <a:lnTo>
                    <a:pt x="115688" y="0"/>
                  </a:lnTo>
                  <a:lnTo>
                    <a:pt x="0" y="148389"/>
                  </a:lnTo>
                  <a:lnTo>
                    <a:pt x="0" y="387025"/>
                  </a:lnTo>
                  <a:lnTo>
                    <a:pt x="54379" y="384258"/>
                  </a:lnTo>
                  <a:lnTo>
                    <a:pt x="107177" y="376136"/>
                  </a:lnTo>
                  <a:lnTo>
                    <a:pt x="158121" y="362931"/>
                  </a:lnTo>
                  <a:lnTo>
                    <a:pt x="206940" y="344915"/>
                  </a:lnTo>
                  <a:lnTo>
                    <a:pt x="253365" y="322357"/>
                  </a:lnTo>
                  <a:lnTo>
                    <a:pt x="297123" y="295530"/>
                  </a:lnTo>
                  <a:lnTo>
                    <a:pt x="337944" y="264704"/>
                  </a:lnTo>
                  <a:lnTo>
                    <a:pt x="375557" y="230151"/>
                  </a:lnTo>
                  <a:lnTo>
                    <a:pt x="375557" y="120562"/>
                  </a:lnTo>
                  <a:lnTo>
                    <a:pt x="366098" y="73636"/>
                  </a:lnTo>
                  <a:lnTo>
                    <a:pt x="340303" y="35314"/>
                  </a:lnTo>
                  <a:lnTo>
                    <a:pt x="302043" y="9475"/>
                  </a:lnTo>
                  <a:lnTo>
                    <a:pt x="255188" y="0"/>
                  </a:lnTo>
                  <a:close/>
                </a:path>
              </a:pathLst>
            </a:custGeom>
            <a:solidFill>
              <a:srgbClr val="C1205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897417" y="2128719"/>
              <a:ext cx="101437" cy="143275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4616988" y="1425437"/>
              <a:ext cx="431165" cy="443865"/>
            </a:xfrm>
            <a:custGeom>
              <a:avLst/>
              <a:gdLst/>
              <a:ahLst/>
              <a:cxnLst/>
              <a:rect l="l" t="t" r="r" b="b"/>
              <a:pathLst>
                <a:path w="431164" h="443864">
                  <a:moveTo>
                    <a:pt x="215272" y="0"/>
                  </a:moveTo>
                  <a:lnTo>
                    <a:pt x="174536" y="3745"/>
                  </a:lnTo>
                  <a:lnTo>
                    <a:pt x="134193" y="15547"/>
                  </a:lnTo>
                  <a:lnTo>
                    <a:pt x="97059" y="36253"/>
                  </a:lnTo>
                  <a:lnTo>
                    <a:pt x="65949" y="66711"/>
                  </a:lnTo>
                  <a:lnTo>
                    <a:pt x="43680" y="107770"/>
                  </a:lnTo>
                  <a:lnTo>
                    <a:pt x="33068" y="160278"/>
                  </a:lnTo>
                  <a:lnTo>
                    <a:pt x="18852" y="167178"/>
                  </a:lnTo>
                  <a:lnTo>
                    <a:pt x="7914" y="180108"/>
                  </a:lnTo>
                  <a:lnTo>
                    <a:pt x="1286" y="196408"/>
                  </a:lnTo>
                  <a:lnTo>
                    <a:pt x="0" y="213417"/>
                  </a:lnTo>
                  <a:lnTo>
                    <a:pt x="3544" y="263403"/>
                  </a:lnTo>
                  <a:lnTo>
                    <a:pt x="8459" y="279333"/>
                  </a:lnTo>
                  <a:lnTo>
                    <a:pt x="18581" y="291695"/>
                  </a:lnTo>
                  <a:lnTo>
                    <a:pt x="32433" y="299264"/>
                  </a:lnTo>
                  <a:lnTo>
                    <a:pt x="48536" y="300810"/>
                  </a:lnTo>
                  <a:lnTo>
                    <a:pt x="52390" y="300380"/>
                  </a:lnTo>
                  <a:lnTo>
                    <a:pt x="82517" y="361757"/>
                  </a:lnTo>
                  <a:lnTo>
                    <a:pt x="116372" y="401723"/>
                  </a:lnTo>
                  <a:lnTo>
                    <a:pt x="151451" y="425294"/>
                  </a:lnTo>
                  <a:lnTo>
                    <a:pt x="185252" y="437484"/>
                  </a:lnTo>
                  <a:lnTo>
                    <a:pt x="215272" y="443307"/>
                  </a:lnTo>
                  <a:lnTo>
                    <a:pt x="245300" y="437484"/>
                  </a:lnTo>
                  <a:lnTo>
                    <a:pt x="279107" y="425294"/>
                  </a:lnTo>
                  <a:lnTo>
                    <a:pt x="314189" y="401723"/>
                  </a:lnTo>
                  <a:lnTo>
                    <a:pt x="348045" y="361757"/>
                  </a:lnTo>
                  <a:lnTo>
                    <a:pt x="378172" y="300380"/>
                  </a:lnTo>
                  <a:lnTo>
                    <a:pt x="382009" y="300810"/>
                  </a:lnTo>
                  <a:lnTo>
                    <a:pt x="422085" y="279333"/>
                  </a:lnTo>
                  <a:lnTo>
                    <a:pt x="430545" y="213417"/>
                  </a:lnTo>
                  <a:lnTo>
                    <a:pt x="429261" y="196408"/>
                  </a:lnTo>
                  <a:lnTo>
                    <a:pt x="422637" y="180108"/>
                  </a:lnTo>
                  <a:lnTo>
                    <a:pt x="411699" y="167178"/>
                  </a:lnTo>
                  <a:lnTo>
                    <a:pt x="397476" y="160278"/>
                  </a:lnTo>
                  <a:lnTo>
                    <a:pt x="386864" y="107770"/>
                  </a:lnTo>
                  <a:lnTo>
                    <a:pt x="364595" y="66711"/>
                  </a:lnTo>
                  <a:lnTo>
                    <a:pt x="333485" y="36253"/>
                  </a:lnTo>
                  <a:lnTo>
                    <a:pt x="296351" y="15547"/>
                  </a:lnTo>
                  <a:lnTo>
                    <a:pt x="256008" y="3745"/>
                  </a:lnTo>
                  <a:lnTo>
                    <a:pt x="215272" y="0"/>
                  </a:lnTo>
                  <a:close/>
                </a:path>
              </a:pathLst>
            </a:custGeom>
            <a:solidFill>
              <a:srgbClr val="FFC3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4832261" y="1425437"/>
              <a:ext cx="215900" cy="443865"/>
            </a:xfrm>
            <a:custGeom>
              <a:avLst/>
              <a:gdLst/>
              <a:ahLst/>
              <a:cxnLst/>
              <a:rect l="l" t="t" r="r" b="b"/>
              <a:pathLst>
                <a:path w="215900" h="443864">
                  <a:moveTo>
                    <a:pt x="0" y="0"/>
                  </a:moveTo>
                  <a:lnTo>
                    <a:pt x="0" y="443307"/>
                  </a:lnTo>
                  <a:lnTo>
                    <a:pt x="24372" y="438829"/>
                  </a:lnTo>
                  <a:lnTo>
                    <a:pt x="80290" y="415941"/>
                  </a:lnTo>
                  <a:lnTo>
                    <a:pt x="123524" y="374910"/>
                  </a:lnTo>
                  <a:lnTo>
                    <a:pt x="150647" y="329518"/>
                  </a:lnTo>
                  <a:lnTo>
                    <a:pt x="162899" y="300380"/>
                  </a:lnTo>
                  <a:lnTo>
                    <a:pt x="166736" y="300810"/>
                  </a:lnTo>
                  <a:lnTo>
                    <a:pt x="206813" y="279333"/>
                  </a:lnTo>
                  <a:lnTo>
                    <a:pt x="215272" y="213417"/>
                  </a:lnTo>
                  <a:lnTo>
                    <a:pt x="213988" y="196408"/>
                  </a:lnTo>
                  <a:lnTo>
                    <a:pt x="207364" y="180108"/>
                  </a:lnTo>
                  <a:lnTo>
                    <a:pt x="196427" y="167178"/>
                  </a:lnTo>
                  <a:lnTo>
                    <a:pt x="182204" y="160278"/>
                  </a:lnTo>
                  <a:lnTo>
                    <a:pt x="171591" y="107770"/>
                  </a:lnTo>
                  <a:lnTo>
                    <a:pt x="149322" y="66711"/>
                  </a:lnTo>
                  <a:lnTo>
                    <a:pt x="118213" y="36253"/>
                  </a:lnTo>
                  <a:lnTo>
                    <a:pt x="81078" y="15547"/>
                  </a:lnTo>
                  <a:lnTo>
                    <a:pt x="40735" y="37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AA6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4622184" y="1375626"/>
              <a:ext cx="420370" cy="297815"/>
            </a:xfrm>
            <a:custGeom>
              <a:avLst/>
              <a:gdLst/>
              <a:ahLst/>
              <a:cxnLst/>
              <a:rect l="l" t="t" r="r" b="b"/>
              <a:pathLst>
                <a:path w="420370" h="297814">
                  <a:moveTo>
                    <a:pt x="267723" y="0"/>
                  </a:moveTo>
                  <a:lnTo>
                    <a:pt x="210076" y="5097"/>
                  </a:lnTo>
                  <a:lnTo>
                    <a:pt x="152436" y="0"/>
                  </a:lnTo>
                  <a:lnTo>
                    <a:pt x="102008" y="9577"/>
                  </a:lnTo>
                  <a:lnTo>
                    <a:pt x="60171" y="31281"/>
                  </a:lnTo>
                  <a:lnTo>
                    <a:pt x="28304" y="62560"/>
                  </a:lnTo>
                  <a:lnTo>
                    <a:pt x="7787" y="100866"/>
                  </a:lnTo>
                  <a:lnTo>
                    <a:pt x="0" y="143648"/>
                  </a:lnTo>
                  <a:lnTo>
                    <a:pt x="9604" y="205244"/>
                  </a:lnTo>
                  <a:lnTo>
                    <a:pt x="32612" y="253902"/>
                  </a:lnTo>
                  <a:lnTo>
                    <a:pt x="55982" y="285856"/>
                  </a:lnTo>
                  <a:lnTo>
                    <a:pt x="66670" y="297344"/>
                  </a:lnTo>
                  <a:lnTo>
                    <a:pt x="70337" y="249953"/>
                  </a:lnTo>
                  <a:lnTo>
                    <a:pt x="82944" y="215988"/>
                  </a:lnTo>
                  <a:lnTo>
                    <a:pt x="104271" y="192719"/>
                  </a:lnTo>
                  <a:lnTo>
                    <a:pt x="159051" y="164523"/>
                  </a:lnTo>
                  <a:lnTo>
                    <a:pt x="180791" y="147234"/>
                  </a:lnTo>
                  <a:lnTo>
                    <a:pt x="198178" y="129431"/>
                  </a:lnTo>
                  <a:lnTo>
                    <a:pt x="210076" y="114993"/>
                  </a:lnTo>
                  <a:lnTo>
                    <a:pt x="221977" y="129431"/>
                  </a:lnTo>
                  <a:lnTo>
                    <a:pt x="239368" y="147234"/>
                  </a:lnTo>
                  <a:lnTo>
                    <a:pt x="261108" y="164523"/>
                  </a:lnTo>
                  <a:lnTo>
                    <a:pt x="315888" y="192719"/>
                  </a:lnTo>
                  <a:lnTo>
                    <a:pt x="337215" y="215988"/>
                  </a:lnTo>
                  <a:lnTo>
                    <a:pt x="349818" y="249953"/>
                  </a:lnTo>
                  <a:lnTo>
                    <a:pt x="353482" y="297344"/>
                  </a:lnTo>
                  <a:lnTo>
                    <a:pt x="364171" y="285856"/>
                  </a:lnTo>
                  <a:lnTo>
                    <a:pt x="387540" y="253902"/>
                  </a:lnTo>
                  <a:lnTo>
                    <a:pt x="410548" y="205244"/>
                  </a:lnTo>
                  <a:lnTo>
                    <a:pt x="420153" y="143648"/>
                  </a:lnTo>
                  <a:lnTo>
                    <a:pt x="412372" y="100866"/>
                  </a:lnTo>
                  <a:lnTo>
                    <a:pt x="391860" y="62560"/>
                  </a:lnTo>
                  <a:lnTo>
                    <a:pt x="359994" y="31281"/>
                  </a:lnTo>
                  <a:lnTo>
                    <a:pt x="318156" y="9577"/>
                  </a:lnTo>
                  <a:lnTo>
                    <a:pt x="267723" y="0"/>
                  </a:lnTo>
                  <a:close/>
                </a:path>
              </a:pathLst>
            </a:custGeom>
            <a:solidFill>
              <a:srgbClr val="51515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4832261" y="1375625"/>
              <a:ext cx="219075" cy="749300"/>
            </a:xfrm>
            <a:custGeom>
              <a:avLst/>
              <a:gdLst/>
              <a:ahLst/>
              <a:cxnLst/>
              <a:rect l="l" t="t" r="r" b="b"/>
              <a:pathLst>
                <a:path w="219075" h="749300">
                  <a:moveTo>
                    <a:pt x="210070" y="143675"/>
                  </a:moveTo>
                  <a:lnTo>
                    <a:pt x="202285" y="100888"/>
                  </a:lnTo>
                  <a:lnTo>
                    <a:pt x="181775" y="62572"/>
                  </a:lnTo>
                  <a:lnTo>
                    <a:pt x="149910" y="31292"/>
                  </a:lnTo>
                  <a:lnTo>
                    <a:pt x="108077" y="9575"/>
                  </a:lnTo>
                  <a:lnTo>
                    <a:pt x="57645" y="0"/>
                  </a:lnTo>
                  <a:lnTo>
                    <a:pt x="0" y="5092"/>
                  </a:lnTo>
                  <a:lnTo>
                    <a:pt x="0" y="114998"/>
                  </a:lnTo>
                  <a:lnTo>
                    <a:pt x="11887" y="129438"/>
                  </a:lnTo>
                  <a:lnTo>
                    <a:pt x="29273" y="147243"/>
                  </a:lnTo>
                  <a:lnTo>
                    <a:pt x="51028" y="164528"/>
                  </a:lnTo>
                  <a:lnTo>
                    <a:pt x="105803" y="192722"/>
                  </a:lnTo>
                  <a:lnTo>
                    <a:pt x="127127" y="216001"/>
                  </a:lnTo>
                  <a:lnTo>
                    <a:pt x="139738" y="249961"/>
                  </a:lnTo>
                  <a:lnTo>
                    <a:pt x="143395" y="297357"/>
                  </a:lnTo>
                  <a:lnTo>
                    <a:pt x="154089" y="285864"/>
                  </a:lnTo>
                  <a:lnTo>
                    <a:pt x="177457" y="253911"/>
                  </a:lnTo>
                  <a:lnTo>
                    <a:pt x="200469" y="205257"/>
                  </a:lnTo>
                  <a:lnTo>
                    <a:pt x="210070" y="143675"/>
                  </a:lnTo>
                  <a:close/>
                </a:path>
                <a:path w="219075" h="749300">
                  <a:moveTo>
                    <a:pt x="218643" y="466928"/>
                  </a:moveTo>
                  <a:lnTo>
                    <a:pt x="217119" y="428942"/>
                  </a:lnTo>
                  <a:lnTo>
                    <a:pt x="210273" y="401231"/>
                  </a:lnTo>
                  <a:lnTo>
                    <a:pt x="206197" y="390499"/>
                  </a:lnTo>
                  <a:lnTo>
                    <a:pt x="122237" y="448932"/>
                  </a:lnTo>
                  <a:lnTo>
                    <a:pt x="118325" y="452475"/>
                  </a:lnTo>
                  <a:lnTo>
                    <a:pt x="114998" y="456526"/>
                  </a:lnTo>
                  <a:lnTo>
                    <a:pt x="99491" y="482612"/>
                  </a:lnTo>
                  <a:lnTo>
                    <a:pt x="95859" y="506018"/>
                  </a:lnTo>
                  <a:lnTo>
                    <a:pt x="100685" y="526288"/>
                  </a:lnTo>
                  <a:lnTo>
                    <a:pt x="110566" y="542975"/>
                  </a:lnTo>
                  <a:lnTo>
                    <a:pt x="104914" y="548957"/>
                  </a:lnTo>
                  <a:lnTo>
                    <a:pt x="102489" y="552272"/>
                  </a:lnTo>
                  <a:lnTo>
                    <a:pt x="89954" y="576808"/>
                  </a:lnTo>
                  <a:lnTo>
                    <a:pt x="87782" y="598805"/>
                  </a:lnTo>
                  <a:lnTo>
                    <a:pt x="92989" y="617893"/>
                  </a:lnTo>
                  <a:lnTo>
                    <a:pt x="102603" y="633653"/>
                  </a:lnTo>
                  <a:lnTo>
                    <a:pt x="99872" y="636574"/>
                  </a:lnTo>
                  <a:lnTo>
                    <a:pt x="79336" y="681723"/>
                  </a:lnTo>
                  <a:lnTo>
                    <a:pt x="88912" y="717194"/>
                  </a:lnTo>
                  <a:lnTo>
                    <a:pt x="109016" y="740384"/>
                  </a:lnTo>
                  <a:lnTo>
                    <a:pt x="120065" y="748690"/>
                  </a:lnTo>
                  <a:lnTo>
                    <a:pt x="171704" y="715784"/>
                  </a:lnTo>
                  <a:lnTo>
                    <a:pt x="196545" y="675398"/>
                  </a:lnTo>
                  <a:lnTo>
                    <a:pt x="202717" y="634276"/>
                  </a:lnTo>
                  <a:lnTo>
                    <a:pt x="198335" y="599147"/>
                  </a:lnTo>
                  <a:lnTo>
                    <a:pt x="207479" y="574751"/>
                  </a:lnTo>
                  <a:lnTo>
                    <a:pt x="210845" y="550621"/>
                  </a:lnTo>
                  <a:lnTo>
                    <a:pt x="210070" y="528078"/>
                  </a:lnTo>
                  <a:lnTo>
                    <a:pt x="206768" y="508495"/>
                  </a:lnTo>
                  <a:lnTo>
                    <a:pt x="218643" y="466928"/>
                  </a:lnTo>
                  <a:close/>
                </a:path>
              </a:pathLst>
            </a:custGeom>
            <a:solidFill>
              <a:srgbClr val="3C3C3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4913246" y="2090760"/>
              <a:ext cx="94615" cy="55244"/>
            </a:xfrm>
            <a:custGeom>
              <a:avLst/>
              <a:gdLst/>
              <a:ahLst/>
              <a:cxnLst/>
              <a:rect l="l" t="t" r="r" b="b"/>
              <a:pathLst>
                <a:path w="94614" h="55244">
                  <a:moveTo>
                    <a:pt x="87626" y="0"/>
                  </a:moveTo>
                  <a:lnTo>
                    <a:pt x="6899" y="0"/>
                  </a:lnTo>
                  <a:lnTo>
                    <a:pt x="0" y="6909"/>
                  </a:lnTo>
                  <a:lnTo>
                    <a:pt x="0" y="47918"/>
                  </a:lnTo>
                  <a:lnTo>
                    <a:pt x="6899" y="54827"/>
                  </a:lnTo>
                  <a:lnTo>
                    <a:pt x="79109" y="54827"/>
                  </a:lnTo>
                  <a:lnTo>
                    <a:pt x="87626" y="54827"/>
                  </a:lnTo>
                  <a:lnTo>
                    <a:pt x="94525" y="47918"/>
                  </a:lnTo>
                  <a:lnTo>
                    <a:pt x="94525" y="6909"/>
                  </a:lnTo>
                  <a:lnTo>
                    <a:pt x="87626" y="0"/>
                  </a:lnTo>
                  <a:close/>
                </a:path>
              </a:pathLst>
            </a:custGeom>
            <a:solidFill>
              <a:srgbClr val="24825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112802" y="2405389"/>
              <a:ext cx="5233965" cy="3570214"/>
            </a:xfrm>
            <a:prstGeom prst="rect">
              <a:avLst/>
            </a:prstGeom>
          </p:spPr>
        </p:pic>
      </p:grpSp>
      <p:sp>
        <p:nvSpPr>
          <p:cNvPr id="33" name="object 33"/>
          <p:cNvSpPr txBox="1"/>
          <p:nvPr/>
        </p:nvSpPr>
        <p:spPr>
          <a:xfrm>
            <a:off x="2720085" y="4580890"/>
            <a:ext cx="6604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B8CDE4"/>
                </a:solidFill>
                <a:latin typeface="Arial"/>
                <a:cs typeface="Arial"/>
              </a:rPr>
              <a:t>Client</a:t>
            </a:r>
            <a:endParaRPr sz="1800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11792839" y="6412353"/>
            <a:ext cx="214629" cy="214629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300" spc="-25" dirty="0">
                <a:solidFill>
                  <a:srgbClr val="00396F"/>
                </a:solidFill>
                <a:latin typeface="Arial MT"/>
                <a:cs typeface="Arial MT"/>
              </a:rPr>
              <a:t>28</a:t>
            </a:r>
            <a:endParaRPr sz="13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1562588" y="205740"/>
            <a:ext cx="419100" cy="388620"/>
            <a:chOff x="11562588" y="205740"/>
            <a:chExt cx="419100" cy="388620"/>
          </a:xfrm>
        </p:grpSpPr>
        <p:sp>
          <p:nvSpPr>
            <p:cNvPr id="3" name="object 3"/>
            <p:cNvSpPr/>
            <p:nvPr/>
          </p:nvSpPr>
          <p:spPr>
            <a:xfrm>
              <a:off x="11705844" y="367284"/>
              <a:ext cx="276225" cy="227329"/>
            </a:xfrm>
            <a:custGeom>
              <a:avLst/>
              <a:gdLst/>
              <a:ahLst/>
              <a:cxnLst/>
              <a:rect l="l" t="t" r="r" b="b"/>
              <a:pathLst>
                <a:path w="276225" h="227329">
                  <a:moveTo>
                    <a:pt x="206882" y="0"/>
                  </a:moveTo>
                  <a:lnTo>
                    <a:pt x="174115" y="9665"/>
                  </a:lnTo>
                  <a:lnTo>
                    <a:pt x="147530" y="34832"/>
                  </a:lnTo>
                  <a:lnTo>
                    <a:pt x="123828" y="69759"/>
                  </a:lnTo>
                  <a:lnTo>
                    <a:pt x="99711" y="108703"/>
                  </a:lnTo>
                  <a:lnTo>
                    <a:pt x="71881" y="145923"/>
                  </a:lnTo>
                  <a:lnTo>
                    <a:pt x="64775" y="169177"/>
                  </a:lnTo>
                  <a:lnTo>
                    <a:pt x="49133" y="189087"/>
                  </a:lnTo>
                  <a:lnTo>
                    <a:pt x="26894" y="204019"/>
                  </a:lnTo>
                  <a:lnTo>
                    <a:pt x="0" y="212343"/>
                  </a:lnTo>
                  <a:lnTo>
                    <a:pt x="8669" y="218396"/>
                  </a:lnTo>
                  <a:lnTo>
                    <a:pt x="21066" y="223043"/>
                  </a:lnTo>
                  <a:lnTo>
                    <a:pt x="36486" y="226024"/>
                  </a:lnTo>
                  <a:lnTo>
                    <a:pt x="54228" y="227075"/>
                  </a:lnTo>
                  <a:lnTo>
                    <a:pt x="89733" y="224549"/>
                  </a:lnTo>
                  <a:lnTo>
                    <a:pt x="125475" y="216773"/>
                  </a:lnTo>
                  <a:lnTo>
                    <a:pt x="157884" y="203448"/>
                  </a:lnTo>
                  <a:lnTo>
                    <a:pt x="183387" y="184276"/>
                  </a:lnTo>
                  <a:lnTo>
                    <a:pt x="157430" y="180717"/>
                  </a:lnTo>
                  <a:lnTo>
                    <a:pt x="137366" y="168846"/>
                  </a:lnTo>
                  <a:lnTo>
                    <a:pt x="124184" y="150308"/>
                  </a:lnTo>
                  <a:lnTo>
                    <a:pt x="118872" y="126745"/>
                  </a:lnTo>
                  <a:lnTo>
                    <a:pt x="132845" y="140964"/>
                  </a:lnTo>
                  <a:lnTo>
                    <a:pt x="148367" y="150574"/>
                  </a:lnTo>
                  <a:lnTo>
                    <a:pt x="165270" y="156017"/>
                  </a:lnTo>
                  <a:lnTo>
                    <a:pt x="183387" y="157733"/>
                  </a:lnTo>
                  <a:lnTo>
                    <a:pt x="219533" y="150258"/>
                  </a:lnTo>
                  <a:lnTo>
                    <a:pt x="248904" y="129936"/>
                  </a:lnTo>
                  <a:lnTo>
                    <a:pt x="268630" y="99923"/>
                  </a:lnTo>
                  <a:lnTo>
                    <a:pt x="275844" y="63373"/>
                  </a:lnTo>
                  <a:lnTo>
                    <a:pt x="272087" y="44148"/>
                  </a:lnTo>
                  <a:lnTo>
                    <a:pt x="262270" y="23399"/>
                  </a:lnTo>
                  <a:lnTo>
                    <a:pt x="242000" y="6794"/>
                  </a:lnTo>
                  <a:lnTo>
                    <a:pt x="206882" y="0"/>
                  </a:lnTo>
                  <a:close/>
                </a:path>
              </a:pathLst>
            </a:custGeom>
            <a:solidFill>
              <a:srgbClr val="12AB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1562588" y="205740"/>
              <a:ext cx="419100" cy="354330"/>
            </a:xfrm>
            <a:custGeom>
              <a:avLst/>
              <a:gdLst/>
              <a:ahLst/>
              <a:cxnLst/>
              <a:rect l="l" t="t" r="r" b="b"/>
              <a:pathLst>
                <a:path w="419100" h="354330">
                  <a:moveTo>
                    <a:pt x="224154" y="0"/>
                  </a:moveTo>
                  <a:lnTo>
                    <a:pt x="200229" y="22070"/>
                  </a:lnTo>
                  <a:lnTo>
                    <a:pt x="168128" y="43878"/>
                  </a:lnTo>
                  <a:lnTo>
                    <a:pt x="131353" y="66544"/>
                  </a:lnTo>
                  <a:lnTo>
                    <a:pt x="93408" y="91186"/>
                  </a:lnTo>
                  <a:lnTo>
                    <a:pt x="57797" y="118923"/>
                  </a:lnTo>
                  <a:lnTo>
                    <a:pt x="28023" y="150876"/>
                  </a:lnTo>
                  <a:lnTo>
                    <a:pt x="7589" y="188162"/>
                  </a:lnTo>
                  <a:lnTo>
                    <a:pt x="0" y="231901"/>
                  </a:lnTo>
                  <a:lnTo>
                    <a:pt x="5536" y="268354"/>
                  </a:lnTo>
                  <a:lnTo>
                    <a:pt x="45755" y="328021"/>
                  </a:lnTo>
                  <a:lnTo>
                    <a:pt x="97462" y="352139"/>
                  </a:lnTo>
                  <a:lnTo>
                    <a:pt x="117236" y="354234"/>
                  </a:lnTo>
                  <a:lnTo>
                    <a:pt x="137034" y="352758"/>
                  </a:lnTo>
                  <a:lnTo>
                    <a:pt x="173583" y="341018"/>
                  </a:lnTo>
                  <a:lnTo>
                    <a:pt x="215391" y="308228"/>
                  </a:lnTo>
                  <a:lnTo>
                    <a:pt x="243208" y="271124"/>
                  </a:lnTo>
                  <a:lnTo>
                    <a:pt x="267293" y="232343"/>
                  </a:lnTo>
                  <a:lnTo>
                    <a:pt x="290958" y="197586"/>
                  </a:lnTo>
                  <a:lnTo>
                    <a:pt x="317512" y="172552"/>
                  </a:lnTo>
                  <a:lnTo>
                    <a:pt x="350265" y="162940"/>
                  </a:lnTo>
                  <a:lnTo>
                    <a:pt x="407143" y="162940"/>
                  </a:lnTo>
                  <a:lnTo>
                    <a:pt x="399129" y="141763"/>
                  </a:lnTo>
                  <a:lnTo>
                    <a:pt x="376451" y="106425"/>
                  </a:lnTo>
                  <a:lnTo>
                    <a:pt x="347344" y="74802"/>
                  </a:lnTo>
                  <a:lnTo>
                    <a:pt x="294179" y="34671"/>
                  </a:lnTo>
                  <a:lnTo>
                    <a:pt x="234441" y="4444"/>
                  </a:lnTo>
                  <a:lnTo>
                    <a:pt x="231520" y="2920"/>
                  </a:lnTo>
                  <a:lnTo>
                    <a:pt x="228600" y="1524"/>
                  </a:lnTo>
                  <a:lnTo>
                    <a:pt x="224154" y="0"/>
                  </a:lnTo>
                  <a:close/>
                </a:path>
                <a:path w="419100" h="354330">
                  <a:moveTo>
                    <a:pt x="407143" y="162940"/>
                  </a:moveTo>
                  <a:lnTo>
                    <a:pt x="350265" y="162940"/>
                  </a:lnTo>
                  <a:lnTo>
                    <a:pt x="385310" y="169695"/>
                  </a:lnTo>
                  <a:lnTo>
                    <a:pt x="405542" y="186213"/>
                  </a:lnTo>
                  <a:lnTo>
                    <a:pt x="415345" y="206875"/>
                  </a:lnTo>
                  <a:lnTo>
                    <a:pt x="419100" y="226059"/>
                  </a:lnTo>
                  <a:lnTo>
                    <a:pt x="419100" y="223011"/>
                  </a:lnTo>
                  <a:lnTo>
                    <a:pt x="413853" y="180673"/>
                  </a:lnTo>
                  <a:lnTo>
                    <a:pt x="407143" y="162940"/>
                  </a:lnTo>
                  <a:close/>
                </a:path>
              </a:pathLst>
            </a:custGeom>
            <a:solidFill>
              <a:srgbClr val="006F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10264140" y="6572030"/>
            <a:ext cx="1710689" cy="1149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900"/>
              </a:lnSpc>
            </a:pPr>
            <a:r>
              <a:rPr sz="700" spc="-10" dirty="0">
                <a:solidFill>
                  <a:srgbClr val="A6A6A6"/>
                </a:solidFill>
                <a:latin typeface="Microsoft Sans Serif"/>
                <a:cs typeface="Microsoft Sans Serif"/>
              </a:rPr>
              <a:t>Capgemini</a:t>
            </a:r>
            <a:r>
              <a:rPr sz="700" spc="-20" dirty="0">
                <a:solidFill>
                  <a:srgbClr val="A6A6A6"/>
                </a:solidFill>
                <a:latin typeface="Microsoft Sans Serif"/>
                <a:cs typeface="Microsoft Sans Serif"/>
              </a:rPr>
              <a:t> </a:t>
            </a:r>
            <a:r>
              <a:rPr sz="700" dirty="0">
                <a:solidFill>
                  <a:srgbClr val="A6A6A6"/>
                </a:solidFill>
                <a:latin typeface="Microsoft Sans Serif"/>
                <a:cs typeface="Microsoft Sans Serif"/>
              </a:rPr>
              <a:t>2022.</a:t>
            </a:r>
            <a:r>
              <a:rPr sz="700" spc="10" dirty="0">
                <a:solidFill>
                  <a:srgbClr val="A6A6A6"/>
                </a:solidFill>
                <a:latin typeface="Microsoft Sans Serif"/>
                <a:cs typeface="Microsoft Sans Serif"/>
              </a:rPr>
              <a:t> </a:t>
            </a:r>
            <a:r>
              <a:rPr sz="700" dirty="0">
                <a:solidFill>
                  <a:srgbClr val="A6A6A6"/>
                </a:solidFill>
                <a:latin typeface="Microsoft Sans Serif"/>
                <a:cs typeface="Microsoft Sans Serif"/>
              </a:rPr>
              <a:t>All</a:t>
            </a:r>
            <a:r>
              <a:rPr sz="700" spc="-15" dirty="0">
                <a:solidFill>
                  <a:srgbClr val="A6A6A6"/>
                </a:solidFill>
                <a:latin typeface="Microsoft Sans Serif"/>
                <a:cs typeface="Microsoft Sans Serif"/>
              </a:rPr>
              <a:t> </a:t>
            </a:r>
            <a:r>
              <a:rPr sz="700" dirty="0">
                <a:solidFill>
                  <a:srgbClr val="A6A6A6"/>
                </a:solidFill>
                <a:latin typeface="Microsoft Sans Serif"/>
                <a:cs typeface="Microsoft Sans Serif"/>
              </a:rPr>
              <a:t>rights</a:t>
            </a:r>
            <a:r>
              <a:rPr sz="700" spc="5" dirty="0">
                <a:solidFill>
                  <a:srgbClr val="A6A6A6"/>
                </a:solidFill>
                <a:latin typeface="Microsoft Sans Serif"/>
                <a:cs typeface="Microsoft Sans Serif"/>
              </a:rPr>
              <a:t> </a:t>
            </a:r>
            <a:r>
              <a:rPr sz="700" dirty="0">
                <a:solidFill>
                  <a:srgbClr val="A6A6A6"/>
                </a:solidFill>
                <a:latin typeface="Microsoft Sans Serif"/>
                <a:cs typeface="Microsoft Sans Serif"/>
              </a:rPr>
              <a:t>reserved</a:t>
            </a:r>
            <a:r>
              <a:rPr sz="700" spc="215" dirty="0">
                <a:solidFill>
                  <a:srgbClr val="A6A6A6"/>
                </a:solidFill>
                <a:latin typeface="Microsoft Sans Serif"/>
                <a:cs typeface="Microsoft Sans Serif"/>
              </a:rPr>
              <a:t> </a:t>
            </a:r>
            <a:r>
              <a:rPr sz="700" dirty="0">
                <a:solidFill>
                  <a:srgbClr val="A6A6A6"/>
                </a:solidFill>
                <a:latin typeface="Microsoft Sans Serif"/>
                <a:cs typeface="Microsoft Sans Serif"/>
              </a:rPr>
              <a:t>|</a:t>
            </a:r>
            <a:r>
              <a:rPr sz="700" spc="245" dirty="0">
                <a:solidFill>
                  <a:srgbClr val="A6A6A6"/>
                </a:solidFill>
                <a:latin typeface="Microsoft Sans Serif"/>
                <a:cs typeface="Microsoft Sans Serif"/>
              </a:rPr>
              <a:t>  </a:t>
            </a:r>
            <a:r>
              <a:rPr sz="800" spc="-25" dirty="0">
                <a:solidFill>
                  <a:srgbClr val="A6A6A6"/>
                </a:solidFill>
                <a:latin typeface="Microsoft Sans Serif"/>
                <a:cs typeface="Microsoft Sans Serif"/>
              </a:rPr>
              <a:t>29</a:t>
            </a:r>
            <a:endParaRPr sz="8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229055" y="334518"/>
            <a:ext cx="2101215" cy="422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dirty="0">
                <a:solidFill>
                  <a:srgbClr val="272936"/>
                </a:solidFill>
                <a:latin typeface="Microsoft Sans Serif"/>
                <a:cs typeface="Microsoft Sans Serif"/>
              </a:rPr>
              <a:t>Data</a:t>
            </a:r>
            <a:r>
              <a:rPr sz="2600" spc="20" dirty="0">
                <a:solidFill>
                  <a:srgbClr val="272936"/>
                </a:solidFill>
                <a:latin typeface="Microsoft Sans Serif"/>
                <a:cs typeface="Microsoft Sans Serif"/>
              </a:rPr>
              <a:t> </a:t>
            </a:r>
            <a:r>
              <a:rPr sz="2600" spc="-10" dirty="0">
                <a:solidFill>
                  <a:srgbClr val="272936"/>
                </a:solidFill>
                <a:latin typeface="Microsoft Sans Serif"/>
                <a:cs typeface="Microsoft Sans Serif"/>
              </a:rPr>
              <a:t>Scientist</a:t>
            </a:r>
            <a:endParaRPr sz="2600">
              <a:latin typeface="Microsoft Sans Serif"/>
              <a:cs typeface="Microsoft Sans Serif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38543" y="0"/>
            <a:ext cx="5553456" cy="6857998"/>
          </a:xfrm>
          <a:prstGeom prst="rect">
            <a:avLst/>
          </a:prstGeom>
        </p:spPr>
      </p:pic>
      <p:grpSp>
        <p:nvGrpSpPr>
          <p:cNvPr id="8" name="object 8"/>
          <p:cNvGrpSpPr/>
          <p:nvPr/>
        </p:nvGrpSpPr>
        <p:grpSpPr>
          <a:xfrm>
            <a:off x="1514855" y="1142872"/>
            <a:ext cx="4976495" cy="1306195"/>
            <a:chOff x="1514855" y="1142872"/>
            <a:chExt cx="4976495" cy="1306195"/>
          </a:xfrm>
        </p:grpSpPr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52922" y="1142872"/>
              <a:ext cx="4937827" cy="1262127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14855" y="1142999"/>
              <a:ext cx="4885944" cy="1306067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1566671" y="1156715"/>
              <a:ext cx="4860290" cy="1184275"/>
            </a:xfrm>
            <a:custGeom>
              <a:avLst/>
              <a:gdLst/>
              <a:ahLst/>
              <a:cxnLst/>
              <a:rect l="l" t="t" r="r" b="b"/>
              <a:pathLst>
                <a:path w="4860290" h="1184275">
                  <a:moveTo>
                    <a:pt x="4801489" y="0"/>
                  </a:moveTo>
                  <a:lnTo>
                    <a:pt x="58546" y="0"/>
                  </a:lnTo>
                  <a:lnTo>
                    <a:pt x="35736" y="4593"/>
                  </a:lnTo>
                  <a:lnTo>
                    <a:pt x="17129" y="17129"/>
                  </a:lnTo>
                  <a:lnTo>
                    <a:pt x="4593" y="35736"/>
                  </a:lnTo>
                  <a:lnTo>
                    <a:pt x="0" y="58547"/>
                  </a:lnTo>
                  <a:lnTo>
                    <a:pt x="0" y="1125601"/>
                  </a:lnTo>
                  <a:lnTo>
                    <a:pt x="4593" y="1148411"/>
                  </a:lnTo>
                  <a:lnTo>
                    <a:pt x="17129" y="1167018"/>
                  </a:lnTo>
                  <a:lnTo>
                    <a:pt x="35736" y="1179554"/>
                  </a:lnTo>
                  <a:lnTo>
                    <a:pt x="58546" y="1184148"/>
                  </a:lnTo>
                  <a:lnTo>
                    <a:pt x="4801489" y="1184148"/>
                  </a:lnTo>
                  <a:lnTo>
                    <a:pt x="4824299" y="1179554"/>
                  </a:lnTo>
                  <a:lnTo>
                    <a:pt x="4842906" y="1167018"/>
                  </a:lnTo>
                  <a:lnTo>
                    <a:pt x="4855442" y="1148411"/>
                  </a:lnTo>
                  <a:lnTo>
                    <a:pt x="4860036" y="1125601"/>
                  </a:lnTo>
                  <a:lnTo>
                    <a:pt x="4860036" y="58547"/>
                  </a:lnTo>
                  <a:lnTo>
                    <a:pt x="4855442" y="35736"/>
                  </a:lnTo>
                  <a:lnTo>
                    <a:pt x="4842906" y="17129"/>
                  </a:lnTo>
                  <a:lnTo>
                    <a:pt x="4824299" y="4593"/>
                  </a:lnTo>
                  <a:lnTo>
                    <a:pt x="480148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566671" y="1156715"/>
              <a:ext cx="4860290" cy="1184275"/>
            </a:xfrm>
            <a:custGeom>
              <a:avLst/>
              <a:gdLst/>
              <a:ahLst/>
              <a:cxnLst/>
              <a:rect l="l" t="t" r="r" b="b"/>
              <a:pathLst>
                <a:path w="4860290" h="1184275">
                  <a:moveTo>
                    <a:pt x="0" y="58547"/>
                  </a:moveTo>
                  <a:lnTo>
                    <a:pt x="4593" y="35736"/>
                  </a:lnTo>
                  <a:lnTo>
                    <a:pt x="17129" y="17129"/>
                  </a:lnTo>
                  <a:lnTo>
                    <a:pt x="35736" y="4593"/>
                  </a:lnTo>
                  <a:lnTo>
                    <a:pt x="58546" y="0"/>
                  </a:lnTo>
                  <a:lnTo>
                    <a:pt x="4801489" y="0"/>
                  </a:lnTo>
                  <a:lnTo>
                    <a:pt x="4824299" y="4593"/>
                  </a:lnTo>
                  <a:lnTo>
                    <a:pt x="4842906" y="17129"/>
                  </a:lnTo>
                  <a:lnTo>
                    <a:pt x="4855442" y="35736"/>
                  </a:lnTo>
                  <a:lnTo>
                    <a:pt x="4860036" y="58547"/>
                  </a:lnTo>
                  <a:lnTo>
                    <a:pt x="4860036" y="1125601"/>
                  </a:lnTo>
                  <a:lnTo>
                    <a:pt x="4855442" y="1148411"/>
                  </a:lnTo>
                  <a:lnTo>
                    <a:pt x="4842906" y="1167018"/>
                  </a:lnTo>
                  <a:lnTo>
                    <a:pt x="4824299" y="1179554"/>
                  </a:lnTo>
                  <a:lnTo>
                    <a:pt x="4801489" y="1184148"/>
                  </a:lnTo>
                  <a:lnTo>
                    <a:pt x="58546" y="1184148"/>
                  </a:lnTo>
                  <a:lnTo>
                    <a:pt x="35736" y="1179554"/>
                  </a:lnTo>
                  <a:lnTo>
                    <a:pt x="17129" y="1167018"/>
                  </a:lnTo>
                  <a:lnTo>
                    <a:pt x="4593" y="1148411"/>
                  </a:lnTo>
                  <a:lnTo>
                    <a:pt x="0" y="1125601"/>
                  </a:lnTo>
                  <a:lnTo>
                    <a:pt x="0" y="58547"/>
                  </a:lnTo>
                  <a:close/>
                </a:path>
              </a:pathLst>
            </a:custGeom>
            <a:ln w="12699">
              <a:solidFill>
                <a:srgbClr val="006FA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1575318" y="1121664"/>
            <a:ext cx="4843145" cy="116967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224790" indent="-173355">
              <a:lnSpc>
                <a:spcPct val="100000"/>
              </a:lnSpc>
              <a:spcBef>
                <a:spcPts val="700"/>
              </a:spcBef>
              <a:buFont typeface="Arial MT"/>
              <a:buChar char="•"/>
              <a:tabLst>
                <a:tab pos="224790" algn="l"/>
              </a:tabLst>
            </a:pPr>
            <a:r>
              <a:rPr sz="1200" spc="-10" dirty="0">
                <a:latin typeface="Microsoft Sans Serif"/>
                <a:cs typeface="Microsoft Sans Serif"/>
              </a:rPr>
              <a:t>Turns</a:t>
            </a:r>
            <a:r>
              <a:rPr sz="1200" spc="15" dirty="0">
                <a:latin typeface="Microsoft Sans Serif"/>
                <a:cs typeface="Microsoft Sans Serif"/>
              </a:rPr>
              <a:t> </a:t>
            </a:r>
            <a:r>
              <a:rPr sz="1200" spc="-40" dirty="0">
                <a:latin typeface="Microsoft Sans Serif"/>
                <a:cs typeface="Microsoft Sans Serif"/>
              </a:rPr>
              <a:t>a</a:t>
            </a:r>
            <a:r>
              <a:rPr sz="1200" spc="30" dirty="0">
                <a:latin typeface="Microsoft Sans Serif"/>
                <a:cs typeface="Microsoft Sans Serif"/>
              </a:rPr>
              <a:t> </a:t>
            </a:r>
            <a:r>
              <a:rPr sz="1200" spc="-10" dirty="0">
                <a:latin typeface="Microsoft Sans Serif"/>
                <a:cs typeface="Microsoft Sans Serif"/>
              </a:rPr>
              <a:t>business</a:t>
            </a:r>
            <a:r>
              <a:rPr sz="1200" spc="60" dirty="0">
                <a:latin typeface="Microsoft Sans Serif"/>
                <a:cs typeface="Microsoft Sans Serif"/>
              </a:rPr>
              <a:t> </a:t>
            </a:r>
            <a:r>
              <a:rPr sz="1200" dirty="0">
                <a:latin typeface="Microsoft Sans Serif"/>
                <a:cs typeface="Microsoft Sans Serif"/>
              </a:rPr>
              <a:t>problem</a:t>
            </a:r>
            <a:r>
              <a:rPr sz="1200" spc="50" dirty="0">
                <a:latin typeface="Microsoft Sans Serif"/>
                <a:cs typeface="Microsoft Sans Serif"/>
              </a:rPr>
              <a:t> </a:t>
            </a:r>
            <a:r>
              <a:rPr sz="1200" spc="55" dirty="0">
                <a:latin typeface="Microsoft Sans Serif"/>
                <a:cs typeface="Microsoft Sans Serif"/>
              </a:rPr>
              <a:t>into</a:t>
            </a:r>
            <a:r>
              <a:rPr sz="1200" spc="45" dirty="0">
                <a:latin typeface="Microsoft Sans Serif"/>
                <a:cs typeface="Microsoft Sans Serif"/>
              </a:rPr>
              <a:t> </a:t>
            </a:r>
            <a:r>
              <a:rPr sz="1200" spc="-40" dirty="0">
                <a:latin typeface="Microsoft Sans Serif"/>
                <a:cs typeface="Microsoft Sans Serif"/>
              </a:rPr>
              <a:t>a</a:t>
            </a:r>
            <a:r>
              <a:rPr sz="1200" spc="30" dirty="0">
                <a:latin typeface="Microsoft Sans Serif"/>
                <a:cs typeface="Microsoft Sans Serif"/>
              </a:rPr>
              <a:t> </a:t>
            </a:r>
            <a:r>
              <a:rPr sz="1200" dirty="0">
                <a:latin typeface="Microsoft Sans Serif"/>
                <a:cs typeface="Microsoft Sans Serif"/>
              </a:rPr>
              <a:t>mathematical</a:t>
            </a:r>
            <a:r>
              <a:rPr sz="1200" spc="55" dirty="0">
                <a:latin typeface="Microsoft Sans Serif"/>
                <a:cs typeface="Microsoft Sans Serif"/>
              </a:rPr>
              <a:t> </a:t>
            </a:r>
            <a:r>
              <a:rPr sz="1200" spc="-10" dirty="0">
                <a:latin typeface="Microsoft Sans Serif"/>
                <a:cs typeface="Microsoft Sans Serif"/>
              </a:rPr>
              <a:t>problem</a:t>
            </a:r>
            <a:endParaRPr sz="1200">
              <a:latin typeface="Microsoft Sans Serif"/>
              <a:cs typeface="Microsoft Sans Serif"/>
            </a:endParaRPr>
          </a:p>
          <a:p>
            <a:pPr marL="223520" marR="175895" indent="-172720">
              <a:lnSpc>
                <a:spcPct val="100000"/>
              </a:lnSpc>
              <a:spcBef>
                <a:spcPts val="605"/>
              </a:spcBef>
              <a:buFont typeface="Arial MT"/>
              <a:buChar char="•"/>
              <a:tabLst>
                <a:tab pos="223520" algn="l"/>
              </a:tabLst>
            </a:pPr>
            <a:r>
              <a:rPr sz="1200" spc="-50" dirty="0">
                <a:latin typeface="Microsoft Sans Serif"/>
                <a:cs typeface="Microsoft Sans Serif"/>
              </a:rPr>
              <a:t>Uses</a:t>
            </a:r>
            <a:r>
              <a:rPr sz="1200" spc="40" dirty="0">
                <a:latin typeface="Microsoft Sans Serif"/>
                <a:cs typeface="Microsoft Sans Serif"/>
              </a:rPr>
              <a:t> </a:t>
            </a:r>
            <a:r>
              <a:rPr sz="1200" dirty="0">
                <a:latin typeface="Microsoft Sans Serif"/>
                <a:cs typeface="Microsoft Sans Serif"/>
              </a:rPr>
              <a:t>machine</a:t>
            </a:r>
            <a:r>
              <a:rPr sz="1200" spc="75" dirty="0">
                <a:latin typeface="Microsoft Sans Serif"/>
                <a:cs typeface="Microsoft Sans Serif"/>
              </a:rPr>
              <a:t> </a:t>
            </a:r>
            <a:r>
              <a:rPr sz="1200" dirty="0">
                <a:latin typeface="Microsoft Sans Serif"/>
                <a:cs typeface="Microsoft Sans Serif"/>
              </a:rPr>
              <a:t>learning</a:t>
            </a:r>
            <a:r>
              <a:rPr sz="1200" spc="35" dirty="0">
                <a:latin typeface="Microsoft Sans Serif"/>
                <a:cs typeface="Microsoft Sans Serif"/>
              </a:rPr>
              <a:t> </a:t>
            </a:r>
            <a:r>
              <a:rPr sz="1200" dirty="0">
                <a:latin typeface="Microsoft Sans Serif"/>
                <a:cs typeface="Microsoft Sans Serif"/>
              </a:rPr>
              <a:t>models,</a:t>
            </a:r>
            <a:r>
              <a:rPr sz="1200" spc="65" dirty="0">
                <a:latin typeface="Microsoft Sans Serif"/>
                <a:cs typeface="Microsoft Sans Serif"/>
              </a:rPr>
              <a:t> </a:t>
            </a:r>
            <a:r>
              <a:rPr sz="1200" dirty="0">
                <a:latin typeface="Microsoft Sans Serif"/>
                <a:cs typeface="Microsoft Sans Serif"/>
              </a:rPr>
              <a:t>statistics</a:t>
            </a:r>
            <a:r>
              <a:rPr sz="1200" spc="75" dirty="0">
                <a:latin typeface="Microsoft Sans Serif"/>
                <a:cs typeface="Microsoft Sans Serif"/>
              </a:rPr>
              <a:t> </a:t>
            </a:r>
            <a:r>
              <a:rPr sz="1200" dirty="0">
                <a:latin typeface="Microsoft Sans Serif"/>
                <a:cs typeface="Microsoft Sans Serif"/>
              </a:rPr>
              <a:t>and</a:t>
            </a:r>
            <a:r>
              <a:rPr sz="1200" spc="55" dirty="0">
                <a:latin typeface="Microsoft Sans Serif"/>
                <a:cs typeface="Microsoft Sans Serif"/>
              </a:rPr>
              <a:t> </a:t>
            </a:r>
            <a:r>
              <a:rPr sz="1200" dirty="0">
                <a:latin typeface="Microsoft Sans Serif"/>
                <a:cs typeface="Microsoft Sans Serif"/>
              </a:rPr>
              <a:t>algorithms</a:t>
            </a:r>
            <a:r>
              <a:rPr sz="1200" spc="55" dirty="0">
                <a:latin typeface="Microsoft Sans Serif"/>
                <a:cs typeface="Microsoft Sans Serif"/>
              </a:rPr>
              <a:t> </a:t>
            </a:r>
            <a:r>
              <a:rPr sz="1200" spc="95" dirty="0">
                <a:latin typeface="Microsoft Sans Serif"/>
                <a:cs typeface="Microsoft Sans Serif"/>
              </a:rPr>
              <a:t>to</a:t>
            </a:r>
            <a:r>
              <a:rPr sz="1200" spc="60" dirty="0">
                <a:latin typeface="Microsoft Sans Serif"/>
                <a:cs typeface="Microsoft Sans Serif"/>
              </a:rPr>
              <a:t> </a:t>
            </a:r>
            <a:r>
              <a:rPr sz="1200" spc="-20" dirty="0">
                <a:latin typeface="Microsoft Sans Serif"/>
                <a:cs typeface="Microsoft Sans Serif"/>
              </a:rPr>
              <a:t>meet </a:t>
            </a:r>
            <a:r>
              <a:rPr sz="1200" spc="-10" dirty="0">
                <a:latin typeface="Microsoft Sans Serif"/>
                <a:cs typeface="Microsoft Sans Serif"/>
              </a:rPr>
              <a:t>business</a:t>
            </a:r>
            <a:r>
              <a:rPr sz="1200" spc="-45" dirty="0">
                <a:latin typeface="Microsoft Sans Serif"/>
                <a:cs typeface="Microsoft Sans Serif"/>
              </a:rPr>
              <a:t> </a:t>
            </a:r>
            <a:r>
              <a:rPr sz="1200" spc="-20" dirty="0">
                <a:latin typeface="Microsoft Sans Serif"/>
                <a:cs typeface="Microsoft Sans Serif"/>
              </a:rPr>
              <a:t>needs</a:t>
            </a:r>
            <a:endParaRPr sz="1200">
              <a:latin typeface="Microsoft Sans Serif"/>
              <a:cs typeface="Microsoft Sans Serif"/>
            </a:endParaRPr>
          </a:p>
          <a:p>
            <a:pPr marL="223520" marR="321945" indent="-172720">
              <a:lnSpc>
                <a:spcPct val="100000"/>
              </a:lnSpc>
              <a:spcBef>
                <a:spcPts val="600"/>
              </a:spcBef>
              <a:buFont typeface="Arial MT"/>
              <a:buChar char="•"/>
              <a:tabLst>
                <a:tab pos="223520" algn="l"/>
              </a:tabLst>
            </a:pPr>
            <a:r>
              <a:rPr sz="1200" dirty="0">
                <a:latin typeface="Microsoft Sans Serif"/>
                <a:cs typeface="Microsoft Sans Serif"/>
              </a:rPr>
              <a:t>Iterates</a:t>
            </a:r>
            <a:r>
              <a:rPr sz="1200" spc="45" dirty="0">
                <a:latin typeface="Microsoft Sans Serif"/>
                <a:cs typeface="Microsoft Sans Serif"/>
              </a:rPr>
              <a:t> </a:t>
            </a:r>
            <a:r>
              <a:rPr sz="1200" spc="60" dirty="0">
                <a:latin typeface="Microsoft Sans Serif"/>
                <a:cs typeface="Microsoft Sans Serif"/>
              </a:rPr>
              <a:t>with</a:t>
            </a:r>
            <a:r>
              <a:rPr sz="1200" spc="50" dirty="0">
                <a:latin typeface="Microsoft Sans Serif"/>
                <a:cs typeface="Microsoft Sans Serif"/>
              </a:rPr>
              <a:t> </a:t>
            </a:r>
            <a:r>
              <a:rPr sz="1200" spc="55" dirty="0">
                <a:latin typeface="Microsoft Sans Serif"/>
                <a:cs typeface="Microsoft Sans Serif"/>
              </a:rPr>
              <a:t>the</a:t>
            </a:r>
            <a:r>
              <a:rPr sz="1200" spc="45" dirty="0">
                <a:latin typeface="Microsoft Sans Serif"/>
                <a:cs typeface="Microsoft Sans Serif"/>
              </a:rPr>
              <a:t> </a:t>
            </a:r>
            <a:r>
              <a:rPr sz="1200" spc="-10" dirty="0">
                <a:latin typeface="Microsoft Sans Serif"/>
                <a:cs typeface="Microsoft Sans Serif"/>
              </a:rPr>
              <a:t>business</a:t>
            </a:r>
            <a:r>
              <a:rPr sz="1200" spc="55" dirty="0">
                <a:latin typeface="Microsoft Sans Serif"/>
                <a:cs typeface="Microsoft Sans Serif"/>
              </a:rPr>
              <a:t> </a:t>
            </a:r>
            <a:r>
              <a:rPr sz="1200" dirty="0">
                <a:latin typeface="Microsoft Sans Serif"/>
                <a:cs typeface="Microsoft Sans Serif"/>
              </a:rPr>
              <a:t>in</a:t>
            </a:r>
            <a:r>
              <a:rPr sz="1200" spc="30" dirty="0">
                <a:latin typeface="Microsoft Sans Serif"/>
                <a:cs typeface="Microsoft Sans Serif"/>
              </a:rPr>
              <a:t> </a:t>
            </a:r>
            <a:r>
              <a:rPr sz="1200" dirty="0">
                <a:latin typeface="Microsoft Sans Serif"/>
                <a:cs typeface="Microsoft Sans Serif"/>
              </a:rPr>
              <a:t>order</a:t>
            </a:r>
            <a:r>
              <a:rPr sz="1200" spc="50" dirty="0">
                <a:latin typeface="Microsoft Sans Serif"/>
                <a:cs typeface="Microsoft Sans Serif"/>
              </a:rPr>
              <a:t> </a:t>
            </a:r>
            <a:r>
              <a:rPr sz="1200" spc="95" dirty="0">
                <a:latin typeface="Microsoft Sans Serif"/>
                <a:cs typeface="Microsoft Sans Serif"/>
              </a:rPr>
              <a:t>to</a:t>
            </a:r>
            <a:r>
              <a:rPr sz="1200" spc="50" dirty="0">
                <a:latin typeface="Microsoft Sans Serif"/>
                <a:cs typeface="Microsoft Sans Serif"/>
              </a:rPr>
              <a:t> </a:t>
            </a:r>
            <a:r>
              <a:rPr sz="1200" dirty="0">
                <a:latin typeface="Microsoft Sans Serif"/>
                <a:cs typeface="Microsoft Sans Serif"/>
              </a:rPr>
              <a:t>understand</a:t>
            </a:r>
            <a:r>
              <a:rPr sz="1200" spc="70" dirty="0">
                <a:latin typeface="Microsoft Sans Serif"/>
                <a:cs typeface="Microsoft Sans Serif"/>
              </a:rPr>
              <a:t> </a:t>
            </a:r>
            <a:r>
              <a:rPr sz="1200" spc="55" dirty="0">
                <a:latin typeface="Microsoft Sans Serif"/>
                <a:cs typeface="Microsoft Sans Serif"/>
              </a:rPr>
              <a:t>the</a:t>
            </a:r>
            <a:r>
              <a:rPr sz="1200" spc="50" dirty="0">
                <a:latin typeface="Microsoft Sans Serif"/>
                <a:cs typeface="Microsoft Sans Serif"/>
              </a:rPr>
              <a:t> </a:t>
            </a:r>
            <a:r>
              <a:rPr sz="1200" dirty="0">
                <a:latin typeface="Microsoft Sans Serif"/>
                <a:cs typeface="Microsoft Sans Serif"/>
              </a:rPr>
              <a:t>data</a:t>
            </a:r>
            <a:r>
              <a:rPr sz="1200" spc="50" dirty="0">
                <a:latin typeface="Microsoft Sans Serif"/>
                <a:cs typeface="Microsoft Sans Serif"/>
              </a:rPr>
              <a:t> </a:t>
            </a:r>
            <a:r>
              <a:rPr sz="1200" spc="-25" dirty="0">
                <a:latin typeface="Microsoft Sans Serif"/>
                <a:cs typeface="Microsoft Sans Serif"/>
              </a:rPr>
              <a:t>and </a:t>
            </a:r>
            <a:r>
              <a:rPr sz="1200" dirty="0">
                <a:latin typeface="Microsoft Sans Serif"/>
                <a:cs typeface="Microsoft Sans Serif"/>
              </a:rPr>
              <a:t>know</a:t>
            </a:r>
            <a:r>
              <a:rPr sz="1200" spc="25" dirty="0">
                <a:latin typeface="Microsoft Sans Serif"/>
                <a:cs typeface="Microsoft Sans Serif"/>
              </a:rPr>
              <a:t> </a:t>
            </a:r>
            <a:r>
              <a:rPr sz="1200" dirty="0">
                <a:latin typeface="Microsoft Sans Serif"/>
                <a:cs typeface="Microsoft Sans Serif"/>
              </a:rPr>
              <a:t>how</a:t>
            </a:r>
            <a:r>
              <a:rPr sz="1200" spc="15" dirty="0">
                <a:latin typeface="Microsoft Sans Serif"/>
                <a:cs typeface="Microsoft Sans Serif"/>
              </a:rPr>
              <a:t> </a:t>
            </a:r>
            <a:r>
              <a:rPr sz="1200" spc="95" dirty="0">
                <a:latin typeface="Microsoft Sans Serif"/>
                <a:cs typeface="Microsoft Sans Serif"/>
              </a:rPr>
              <a:t>to</a:t>
            </a:r>
            <a:r>
              <a:rPr sz="1200" spc="20" dirty="0">
                <a:latin typeface="Microsoft Sans Serif"/>
                <a:cs typeface="Microsoft Sans Serif"/>
              </a:rPr>
              <a:t> </a:t>
            </a:r>
            <a:r>
              <a:rPr sz="1200" dirty="0">
                <a:latin typeface="Microsoft Sans Serif"/>
                <a:cs typeface="Microsoft Sans Serif"/>
              </a:rPr>
              <a:t>use</a:t>
            </a:r>
            <a:r>
              <a:rPr sz="1200" spc="35" dirty="0">
                <a:latin typeface="Microsoft Sans Serif"/>
                <a:cs typeface="Microsoft Sans Serif"/>
              </a:rPr>
              <a:t> </a:t>
            </a:r>
            <a:r>
              <a:rPr sz="1200" spc="55" dirty="0">
                <a:latin typeface="Microsoft Sans Serif"/>
                <a:cs typeface="Microsoft Sans Serif"/>
              </a:rPr>
              <a:t>it</a:t>
            </a:r>
            <a:endParaRPr sz="1200">
              <a:latin typeface="Microsoft Sans Serif"/>
              <a:cs typeface="Microsoft Sans Serif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1516380" y="2694371"/>
            <a:ext cx="4974590" cy="1384300"/>
            <a:chOff x="1516380" y="2694371"/>
            <a:chExt cx="4974590" cy="1384300"/>
          </a:xfrm>
        </p:grpSpPr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52922" y="2694371"/>
              <a:ext cx="4937827" cy="1339717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16380" y="2695955"/>
              <a:ext cx="4879848" cy="1382268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1566672" y="2708147"/>
              <a:ext cx="4860290" cy="1262380"/>
            </a:xfrm>
            <a:custGeom>
              <a:avLst/>
              <a:gdLst/>
              <a:ahLst/>
              <a:cxnLst/>
              <a:rect l="l" t="t" r="r" b="b"/>
              <a:pathLst>
                <a:path w="4860290" h="1262379">
                  <a:moveTo>
                    <a:pt x="4797679" y="0"/>
                  </a:moveTo>
                  <a:lnTo>
                    <a:pt x="62357" y="0"/>
                  </a:lnTo>
                  <a:lnTo>
                    <a:pt x="38094" y="4903"/>
                  </a:lnTo>
                  <a:lnTo>
                    <a:pt x="18272" y="18272"/>
                  </a:lnTo>
                  <a:lnTo>
                    <a:pt x="4903" y="38094"/>
                  </a:lnTo>
                  <a:lnTo>
                    <a:pt x="0" y="62356"/>
                  </a:lnTo>
                  <a:lnTo>
                    <a:pt x="0" y="1199514"/>
                  </a:lnTo>
                  <a:lnTo>
                    <a:pt x="4903" y="1223777"/>
                  </a:lnTo>
                  <a:lnTo>
                    <a:pt x="18272" y="1243599"/>
                  </a:lnTo>
                  <a:lnTo>
                    <a:pt x="38094" y="1256968"/>
                  </a:lnTo>
                  <a:lnTo>
                    <a:pt x="62357" y="1261871"/>
                  </a:lnTo>
                  <a:lnTo>
                    <a:pt x="4797679" y="1261871"/>
                  </a:lnTo>
                  <a:lnTo>
                    <a:pt x="4821941" y="1256968"/>
                  </a:lnTo>
                  <a:lnTo>
                    <a:pt x="4841763" y="1243599"/>
                  </a:lnTo>
                  <a:lnTo>
                    <a:pt x="4855132" y="1223777"/>
                  </a:lnTo>
                  <a:lnTo>
                    <a:pt x="4860036" y="1199514"/>
                  </a:lnTo>
                  <a:lnTo>
                    <a:pt x="4860036" y="62356"/>
                  </a:lnTo>
                  <a:lnTo>
                    <a:pt x="4855132" y="38094"/>
                  </a:lnTo>
                  <a:lnTo>
                    <a:pt x="4841763" y="18272"/>
                  </a:lnTo>
                  <a:lnTo>
                    <a:pt x="4821941" y="4903"/>
                  </a:lnTo>
                  <a:lnTo>
                    <a:pt x="479767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566672" y="2708147"/>
              <a:ext cx="4860290" cy="1262380"/>
            </a:xfrm>
            <a:custGeom>
              <a:avLst/>
              <a:gdLst/>
              <a:ahLst/>
              <a:cxnLst/>
              <a:rect l="l" t="t" r="r" b="b"/>
              <a:pathLst>
                <a:path w="4860290" h="1262379">
                  <a:moveTo>
                    <a:pt x="0" y="62356"/>
                  </a:moveTo>
                  <a:lnTo>
                    <a:pt x="4903" y="38094"/>
                  </a:lnTo>
                  <a:lnTo>
                    <a:pt x="18272" y="18272"/>
                  </a:lnTo>
                  <a:lnTo>
                    <a:pt x="38094" y="4903"/>
                  </a:lnTo>
                  <a:lnTo>
                    <a:pt x="62357" y="0"/>
                  </a:lnTo>
                  <a:lnTo>
                    <a:pt x="4797679" y="0"/>
                  </a:lnTo>
                  <a:lnTo>
                    <a:pt x="4821941" y="4903"/>
                  </a:lnTo>
                  <a:lnTo>
                    <a:pt x="4841763" y="18272"/>
                  </a:lnTo>
                  <a:lnTo>
                    <a:pt x="4855132" y="38094"/>
                  </a:lnTo>
                  <a:lnTo>
                    <a:pt x="4860036" y="62356"/>
                  </a:lnTo>
                  <a:lnTo>
                    <a:pt x="4860036" y="1199514"/>
                  </a:lnTo>
                  <a:lnTo>
                    <a:pt x="4855132" y="1223777"/>
                  </a:lnTo>
                  <a:lnTo>
                    <a:pt x="4841763" y="1243599"/>
                  </a:lnTo>
                  <a:lnTo>
                    <a:pt x="4821941" y="1256968"/>
                  </a:lnTo>
                  <a:lnTo>
                    <a:pt x="4797679" y="1261871"/>
                  </a:lnTo>
                  <a:lnTo>
                    <a:pt x="62357" y="1261871"/>
                  </a:lnTo>
                  <a:lnTo>
                    <a:pt x="38094" y="1256968"/>
                  </a:lnTo>
                  <a:lnTo>
                    <a:pt x="18272" y="1243599"/>
                  </a:lnTo>
                  <a:lnTo>
                    <a:pt x="4903" y="1223777"/>
                  </a:lnTo>
                  <a:lnTo>
                    <a:pt x="0" y="1199514"/>
                  </a:lnTo>
                  <a:lnTo>
                    <a:pt x="0" y="62356"/>
                  </a:lnTo>
                  <a:close/>
                </a:path>
              </a:pathLst>
            </a:custGeom>
            <a:ln w="12700">
              <a:solidFill>
                <a:srgbClr val="006FA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1615566" y="2674746"/>
            <a:ext cx="4627245" cy="124460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86055" indent="-173355">
              <a:lnSpc>
                <a:spcPct val="100000"/>
              </a:lnSpc>
              <a:spcBef>
                <a:spcPts val="700"/>
              </a:spcBef>
              <a:buFont typeface="Arial MT"/>
              <a:buChar char="•"/>
              <a:tabLst>
                <a:tab pos="186055" algn="l"/>
              </a:tabLst>
            </a:pPr>
            <a:r>
              <a:rPr sz="1200" spc="-10" dirty="0">
                <a:latin typeface="Microsoft Sans Serif"/>
                <a:cs typeface="Microsoft Sans Serif"/>
              </a:rPr>
              <a:t>Carries</a:t>
            </a:r>
            <a:r>
              <a:rPr sz="1200" spc="25" dirty="0">
                <a:latin typeface="Microsoft Sans Serif"/>
                <a:cs typeface="Microsoft Sans Serif"/>
              </a:rPr>
              <a:t> </a:t>
            </a:r>
            <a:r>
              <a:rPr sz="1200" spc="65" dirty="0">
                <a:latin typeface="Microsoft Sans Serif"/>
                <a:cs typeface="Microsoft Sans Serif"/>
              </a:rPr>
              <a:t>out</a:t>
            </a:r>
            <a:r>
              <a:rPr sz="1200" spc="45" dirty="0">
                <a:latin typeface="Microsoft Sans Serif"/>
                <a:cs typeface="Microsoft Sans Serif"/>
              </a:rPr>
              <a:t> </a:t>
            </a:r>
            <a:r>
              <a:rPr sz="1200" dirty="0">
                <a:latin typeface="Microsoft Sans Serif"/>
                <a:cs typeface="Microsoft Sans Serif"/>
              </a:rPr>
              <a:t>exploratory</a:t>
            </a:r>
            <a:r>
              <a:rPr sz="1200" spc="55" dirty="0">
                <a:latin typeface="Microsoft Sans Serif"/>
                <a:cs typeface="Microsoft Sans Serif"/>
              </a:rPr>
              <a:t> </a:t>
            </a:r>
            <a:r>
              <a:rPr sz="1200" spc="-20" dirty="0">
                <a:latin typeface="Microsoft Sans Serif"/>
                <a:cs typeface="Microsoft Sans Serif"/>
              </a:rPr>
              <a:t>analyses</a:t>
            </a:r>
            <a:r>
              <a:rPr sz="1200" spc="35" dirty="0">
                <a:latin typeface="Microsoft Sans Serif"/>
                <a:cs typeface="Microsoft Sans Serif"/>
              </a:rPr>
              <a:t> </a:t>
            </a:r>
            <a:r>
              <a:rPr sz="1200" dirty="0">
                <a:latin typeface="Microsoft Sans Serif"/>
                <a:cs typeface="Microsoft Sans Serif"/>
              </a:rPr>
              <a:t>on</a:t>
            </a:r>
            <a:r>
              <a:rPr sz="1200" spc="35" dirty="0">
                <a:latin typeface="Microsoft Sans Serif"/>
                <a:cs typeface="Microsoft Sans Serif"/>
              </a:rPr>
              <a:t> </a:t>
            </a:r>
            <a:r>
              <a:rPr sz="1200" spc="55" dirty="0">
                <a:latin typeface="Microsoft Sans Serif"/>
                <a:cs typeface="Microsoft Sans Serif"/>
              </a:rPr>
              <a:t>the</a:t>
            </a:r>
            <a:r>
              <a:rPr sz="1200" spc="50" dirty="0">
                <a:latin typeface="Microsoft Sans Serif"/>
                <a:cs typeface="Microsoft Sans Serif"/>
              </a:rPr>
              <a:t> </a:t>
            </a:r>
            <a:r>
              <a:rPr sz="1200" dirty="0">
                <a:latin typeface="Microsoft Sans Serif"/>
                <a:cs typeface="Microsoft Sans Serif"/>
              </a:rPr>
              <a:t>available</a:t>
            </a:r>
            <a:r>
              <a:rPr sz="1200" spc="30" dirty="0">
                <a:latin typeface="Microsoft Sans Serif"/>
                <a:cs typeface="Microsoft Sans Serif"/>
              </a:rPr>
              <a:t> </a:t>
            </a:r>
            <a:r>
              <a:rPr sz="1200" spc="-20" dirty="0">
                <a:latin typeface="Microsoft Sans Serif"/>
                <a:cs typeface="Microsoft Sans Serif"/>
              </a:rPr>
              <a:t>data</a:t>
            </a:r>
            <a:endParaRPr sz="1200">
              <a:latin typeface="Microsoft Sans Serif"/>
              <a:cs typeface="Microsoft Sans Serif"/>
            </a:endParaRPr>
          </a:p>
          <a:p>
            <a:pPr marL="184785" marR="5080" indent="-172720">
              <a:lnSpc>
                <a:spcPct val="100000"/>
              </a:lnSpc>
              <a:spcBef>
                <a:spcPts val="600"/>
              </a:spcBef>
              <a:buFont typeface="Arial MT"/>
              <a:buChar char="•"/>
              <a:tabLst>
                <a:tab pos="184785" algn="l"/>
              </a:tabLst>
            </a:pPr>
            <a:r>
              <a:rPr sz="1200" dirty="0">
                <a:latin typeface="Microsoft Sans Serif"/>
                <a:cs typeface="Microsoft Sans Serif"/>
              </a:rPr>
              <a:t>Prepares</a:t>
            </a:r>
            <a:r>
              <a:rPr sz="1200" spc="-10" dirty="0">
                <a:latin typeface="Microsoft Sans Serif"/>
                <a:cs typeface="Microsoft Sans Serif"/>
              </a:rPr>
              <a:t> </a:t>
            </a:r>
            <a:r>
              <a:rPr sz="1200" spc="55" dirty="0">
                <a:latin typeface="Microsoft Sans Serif"/>
                <a:cs typeface="Microsoft Sans Serif"/>
              </a:rPr>
              <a:t>the</a:t>
            </a:r>
            <a:r>
              <a:rPr sz="1200" spc="10" dirty="0">
                <a:latin typeface="Microsoft Sans Serif"/>
                <a:cs typeface="Microsoft Sans Serif"/>
              </a:rPr>
              <a:t> </a:t>
            </a:r>
            <a:r>
              <a:rPr sz="1200" dirty="0">
                <a:latin typeface="Microsoft Sans Serif"/>
                <a:cs typeface="Microsoft Sans Serif"/>
              </a:rPr>
              <a:t>data</a:t>
            </a:r>
            <a:r>
              <a:rPr sz="1200" spc="5" dirty="0">
                <a:latin typeface="Microsoft Sans Serif"/>
                <a:cs typeface="Microsoft Sans Serif"/>
              </a:rPr>
              <a:t> </a:t>
            </a:r>
            <a:r>
              <a:rPr sz="1200" dirty="0">
                <a:latin typeface="Microsoft Sans Serif"/>
                <a:cs typeface="Microsoft Sans Serif"/>
              </a:rPr>
              <a:t>(in collaboration</a:t>
            </a:r>
            <a:r>
              <a:rPr sz="1200" spc="25" dirty="0">
                <a:latin typeface="Microsoft Sans Serif"/>
                <a:cs typeface="Microsoft Sans Serif"/>
              </a:rPr>
              <a:t> </a:t>
            </a:r>
            <a:r>
              <a:rPr sz="1200" spc="60" dirty="0">
                <a:latin typeface="Microsoft Sans Serif"/>
                <a:cs typeface="Microsoft Sans Serif"/>
              </a:rPr>
              <a:t>with</a:t>
            </a:r>
            <a:r>
              <a:rPr sz="1200" spc="10" dirty="0">
                <a:latin typeface="Microsoft Sans Serif"/>
                <a:cs typeface="Microsoft Sans Serif"/>
              </a:rPr>
              <a:t> </a:t>
            </a:r>
            <a:r>
              <a:rPr sz="1200" spc="55" dirty="0">
                <a:latin typeface="Microsoft Sans Serif"/>
                <a:cs typeface="Microsoft Sans Serif"/>
              </a:rPr>
              <a:t>the</a:t>
            </a:r>
            <a:r>
              <a:rPr sz="1200" spc="5" dirty="0">
                <a:latin typeface="Microsoft Sans Serif"/>
                <a:cs typeface="Microsoft Sans Serif"/>
              </a:rPr>
              <a:t> </a:t>
            </a:r>
            <a:r>
              <a:rPr sz="1200" spc="-55" dirty="0">
                <a:latin typeface="Microsoft Sans Serif"/>
                <a:cs typeface="Microsoft Sans Serif"/>
              </a:rPr>
              <a:t>DE)</a:t>
            </a:r>
            <a:r>
              <a:rPr sz="1200" spc="-5" dirty="0">
                <a:latin typeface="Microsoft Sans Serif"/>
                <a:cs typeface="Microsoft Sans Serif"/>
              </a:rPr>
              <a:t> </a:t>
            </a:r>
            <a:r>
              <a:rPr sz="1200" dirty="0">
                <a:latin typeface="Microsoft Sans Serif"/>
                <a:cs typeface="Microsoft Sans Serif"/>
              </a:rPr>
              <a:t>so</a:t>
            </a:r>
            <a:r>
              <a:rPr sz="1200" spc="-5" dirty="0">
                <a:latin typeface="Microsoft Sans Serif"/>
                <a:cs typeface="Microsoft Sans Serif"/>
              </a:rPr>
              <a:t> </a:t>
            </a:r>
            <a:r>
              <a:rPr sz="1200" spc="60" dirty="0">
                <a:latin typeface="Microsoft Sans Serif"/>
                <a:cs typeface="Microsoft Sans Serif"/>
              </a:rPr>
              <a:t>that</a:t>
            </a:r>
            <a:r>
              <a:rPr sz="1200" spc="25" dirty="0">
                <a:latin typeface="Microsoft Sans Serif"/>
                <a:cs typeface="Microsoft Sans Serif"/>
              </a:rPr>
              <a:t> </a:t>
            </a:r>
            <a:r>
              <a:rPr sz="1200" spc="80" dirty="0">
                <a:latin typeface="Microsoft Sans Serif"/>
                <a:cs typeface="Microsoft Sans Serif"/>
              </a:rPr>
              <a:t>it</a:t>
            </a:r>
            <a:r>
              <a:rPr sz="1200" spc="-5" dirty="0">
                <a:latin typeface="Microsoft Sans Serif"/>
                <a:cs typeface="Microsoft Sans Serif"/>
              </a:rPr>
              <a:t> </a:t>
            </a:r>
            <a:r>
              <a:rPr sz="1200" spc="-10" dirty="0">
                <a:latin typeface="Microsoft Sans Serif"/>
                <a:cs typeface="Microsoft Sans Serif"/>
              </a:rPr>
              <a:t>can</a:t>
            </a:r>
            <a:r>
              <a:rPr sz="1200" dirty="0">
                <a:latin typeface="Microsoft Sans Serif"/>
                <a:cs typeface="Microsoft Sans Serif"/>
              </a:rPr>
              <a:t> </a:t>
            </a:r>
            <a:r>
              <a:rPr sz="1200" spc="-25" dirty="0">
                <a:latin typeface="Microsoft Sans Serif"/>
                <a:cs typeface="Microsoft Sans Serif"/>
              </a:rPr>
              <a:t>be </a:t>
            </a:r>
            <a:r>
              <a:rPr sz="1200" dirty="0">
                <a:latin typeface="Microsoft Sans Serif"/>
                <a:cs typeface="Microsoft Sans Serif"/>
              </a:rPr>
              <a:t>used</a:t>
            </a:r>
            <a:r>
              <a:rPr sz="1200" spc="10" dirty="0">
                <a:latin typeface="Microsoft Sans Serif"/>
                <a:cs typeface="Microsoft Sans Serif"/>
              </a:rPr>
              <a:t> </a:t>
            </a:r>
            <a:r>
              <a:rPr sz="1200" dirty="0">
                <a:latin typeface="Microsoft Sans Serif"/>
                <a:cs typeface="Microsoft Sans Serif"/>
              </a:rPr>
              <a:t>by its </a:t>
            </a:r>
            <a:r>
              <a:rPr sz="1200" spc="-10" dirty="0">
                <a:latin typeface="Microsoft Sans Serif"/>
                <a:cs typeface="Microsoft Sans Serif"/>
              </a:rPr>
              <a:t>models</a:t>
            </a:r>
            <a:endParaRPr sz="1200">
              <a:latin typeface="Microsoft Sans Serif"/>
              <a:cs typeface="Microsoft Sans Serif"/>
            </a:endParaRPr>
          </a:p>
          <a:p>
            <a:pPr marL="186055" indent="-173355">
              <a:lnSpc>
                <a:spcPct val="100000"/>
              </a:lnSpc>
              <a:spcBef>
                <a:spcPts val="600"/>
              </a:spcBef>
              <a:buFont typeface="Arial MT"/>
              <a:buChar char="•"/>
              <a:tabLst>
                <a:tab pos="186055" algn="l"/>
              </a:tabLst>
            </a:pPr>
            <a:r>
              <a:rPr sz="1200" spc="-30" dirty="0">
                <a:latin typeface="Microsoft Sans Serif"/>
                <a:cs typeface="Microsoft Sans Serif"/>
              </a:rPr>
              <a:t>Packages </a:t>
            </a:r>
            <a:r>
              <a:rPr sz="1200" dirty="0">
                <a:latin typeface="Microsoft Sans Serif"/>
                <a:cs typeface="Microsoft Sans Serif"/>
              </a:rPr>
              <a:t>his</a:t>
            </a:r>
            <a:r>
              <a:rPr sz="1200" spc="-20" dirty="0">
                <a:latin typeface="Microsoft Sans Serif"/>
                <a:cs typeface="Microsoft Sans Serif"/>
              </a:rPr>
              <a:t> </a:t>
            </a:r>
            <a:r>
              <a:rPr sz="1200" dirty="0">
                <a:latin typeface="Microsoft Sans Serif"/>
                <a:cs typeface="Microsoft Sans Serif"/>
              </a:rPr>
              <a:t>model</a:t>
            </a:r>
            <a:r>
              <a:rPr sz="1200" spc="-25" dirty="0">
                <a:latin typeface="Microsoft Sans Serif"/>
                <a:cs typeface="Microsoft Sans Serif"/>
              </a:rPr>
              <a:t> </a:t>
            </a:r>
            <a:r>
              <a:rPr sz="1200" dirty="0">
                <a:latin typeface="Microsoft Sans Serif"/>
                <a:cs typeface="Microsoft Sans Serif"/>
              </a:rPr>
              <a:t>so</a:t>
            </a:r>
            <a:r>
              <a:rPr sz="1200" spc="-25" dirty="0">
                <a:latin typeface="Microsoft Sans Serif"/>
                <a:cs typeface="Microsoft Sans Serif"/>
              </a:rPr>
              <a:t> </a:t>
            </a:r>
            <a:r>
              <a:rPr sz="1200" spc="60" dirty="0">
                <a:latin typeface="Microsoft Sans Serif"/>
                <a:cs typeface="Microsoft Sans Serif"/>
              </a:rPr>
              <a:t>that</a:t>
            </a:r>
            <a:r>
              <a:rPr sz="1200" dirty="0">
                <a:latin typeface="Microsoft Sans Serif"/>
                <a:cs typeface="Microsoft Sans Serif"/>
              </a:rPr>
              <a:t> </a:t>
            </a:r>
            <a:r>
              <a:rPr sz="1200" spc="80" dirty="0">
                <a:latin typeface="Microsoft Sans Serif"/>
                <a:cs typeface="Microsoft Sans Serif"/>
              </a:rPr>
              <a:t>it</a:t>
            </a:r>
            <a:r>
              <a:rPr sz="1200" spc="-30" dirty="0">
                <a:latin typeface="Microsoft Sans Serif"/>
                <a:cs typeface="Microsoft Sans Serif"/>
              </a:rPr>
              <a:t> </a:t>
            </a:r>
            <a:r>
              <a:rPr sz="1200" spc="-10" dirty="0">
                <a:latin typeface="Microsoft Sans Serif"/>
                <a:cs typeface="Microsoft Sans Serif"/>
              </a:rPr>
              <a:t>can</a:t>
            </a:r>
            <a:r>
              <a:rPr sz="1200" spc="-20" dirty="0">
                <a:latin typeface="Microsoft Sans Serif"/>
                <a:cs typeface="Microsoft Sans Serif"/>
              </a:rPr>
              <a:t> </a:t>
            </a:r>
            <a:r>
              <a:rPr sz="1200" dirty="0">
                <a:latin typeface="Microsoft Sans Serif"/>
                <a:cs typeface="Microsoft Sans Serif"/>
              </a:rPr>
              <a:t>be</a:t>
            </a:r>
            <a:r>
              <a:rPr sz="1200" spc="-25" dirty="0">
                <a:latin typeface="Microsoft Sans Serif"/>
                <a:cs typeface="Microsoft Sans Serif"/>
              </a:rPr>
              <a:t> </a:t>
            </a:r>
            <a:r>
              <a:rPr sz="1200" spc="-10" dirty="0">
                <a:latin typeface="Microsoft Sans Serif"/>
                <a:cs typeface="Microsoft Sans Serif"/>
              </a:rPr>
              <a:t>industrialized</a:t>
            </a:r>
            <a:endParaRPr sz="1200">
              <a:latin typeface="Microsoft Sans Serif"/>
              <a:cs typeface="Microsoft Sans Serif"/>
            </a:endParaRPr>
          </a:p>
          <a:p>
            <a:pPr marL="186055" indent="-173355">
              <a:lnSpc>
                <a:spcPct val="100000"/>
              </a:lnSpc>
              <a:spcBef>
                <a:spcPts val="600"/>
              </a:spcBef>
              <a:buFont typeface="Arial MT"/>
              <a:buChar char="•"/>
              <a:tabLst>
                <a:tab pos="186055" algn="l"/>
              </a:tabLst>
            </a:pPr>
            <a:r>
              <a:rPr sz="1200" spc="10" dirty="0">
                <a:latin typeface="Microsoft Sans Serif"/>
                <a:cs typeface="Microsoft Sans Serif"/>
              </a:rPr>
              <a:t>Monitors</a:t>
            </a:r>
            <a:r>
              <a:rPr sz="1200" spc="85" dirty="0">
                <a:latin typeface="Microsoft Sans Serif"/>
                <a:cs typeface="Microsoft Sans Serif"/>
              </a:rPr>
              <a:t> </a:t>
            </a:r>
            <a:r>
              <a:rPr sz="1200" spc="55" dirty="0">
                <a:latin typeface="Microsoft Sans Serif"/>
                <a:cs typeface="Microsoft Sans Serif"/>
              </a:rPr>
              <a:t>the</a:t>
            </a:r>
            <a:r>
              <a:rPr sz="1200" spc="65" dirty="0">
                <a:latin typeface="Microsoft Sans Serif"/>
                <a:cs typeface="Microsoft Sans Serif"/>
              </a:rPr>
              <a:t> </a:t>
            </a:r>
            <a:r>
              <a:rPr sz="1200" spc="10" dirty="0">
                <a:latin typeface="Microsoft Sans Serif"/>
                <a:cs typeface="Microsoft Sans Serif"/>
              </a:rPr>
              <a:t>performance</a:t>
            </a:r>
            <a:r>
              <a:rPr sz="1200" spc="55" dirty="0">
                <a:latin typeface="Microsoft Sans Serif"/>
                <a:cs typeface="Microsoft Sans Serif"/>
              </a:rPr>
              <a:t> </a:t>
            </a:r>
            <a:r>
              <a:rPr sz="1200" spc="10" dirty="0">
                <a:latin typeface="Microsoft Sans Serif"/>
                <a:cs typeface="Microsoft Sans Serif"/>
              </a:rPr>
              <a:t>and</a:t>
            </a:r>
            <a:r>
              <a:rPr sz="1200" spc="85" dirty="0">
                <a:latin typeface="Microsoft Sans Serif"/>
                <a:cs typeface="Microsoft Sans Serif"/>
              </a:rPr>
              <a:t> </a:t>
            </a:r>
            <a:r>
              <a:rPr sz="1200" spc="10" dirty="0">
                <a:latin typeface="Microsoft Sans Serif"/>
                <a:cs typeface="Microsoft Sans Serif"/>
              </a:rPr>
              <a:t>durability</a:t>
            </a:r>
            <a:r>
              <a:rPr sz="1200" spc="75" dirty="0">
                <a:latin typeface="Microsoft Sans Serif"/>
                <a:cs typeface="Microsoft Sans Serif"/>
              </a:rPr>
              <a:t> </a:t>
            </a:r>
            <a:r>
              <a:rPr sz="1200" spc="85" dirty="0">
                <a:latin typeface="Microsoft Sans Serif"/>
                <a:cs typeface="Microsoft Sans Serif"/>
              </a:rPr>
              <a:t>of</a:t>
            </a:r>
            <a:r>
              <a:rPr sz="1200" spc="60" dirty="0">
                <a:latin typeface="Microsoft Sans Serif"/>
                <a:cs typeface="Microsoft Sans Serif"/>
              </a:rPr>
              <a:t> </a:t>
            </a:r>
            <a:r>
              <a:rPr sz="1200" spc="10" dirty="0">
                <a:latin typeface="Microsoft Sans Serif"/>
                <a:cs typeface="Microsoft Sans Serif"/>
              </a:rPr>
              <a:t>its</a:t>
            </a:r>
            <a:r>
              <a:rPr sz="1200" spc="60" dirty="0">
                <a:latin typeface="Microsoft Sans Serif"/>
                <a:cs typeface="Microsoft Sans Serif"/>
              </a:rPr>
              <a:t> </a:t>
            </a:r>
            <a:r>
              <a:rPr sz="1200" spc="10" dirty="0">
                <a:latin typeface="Microsoft Sans Serif"/>
                <a:cs typeface="Microsoft Sans Serif"/>
              </a:rPr>
              <a:t>model</a:t>
            </a:r>
            <a:r>
              <a:rPr sz="1200" spc="65" dirty="0">
                <a:latin typeface="Microsoft Sans Serif"/>
                <a:cs typeface="Microsoft Sans Serif"/>
              </a:rPr>
              <a:t> </a:t>
            </a:r>
            <a:r>
              <a:rPr sz="1200" spc="10" dirty="0">
                <a:latin typeface="Microsoft Sans Serif"/>
                <a:cs typeface="Microsoft Sans Serif"/>
              </a:rPr>
              <a:t>over</a:t>
            </a:r>
            <a:r>
              <a:rPr sz="1200" spc="50" dirty="0">
                <a:latin typeface="Microsoft Sans Serif"/>
                <a:cs typeface="Microsoft Sans Serif"/>
              </a:rPr>
              <a:t> </a:t>
            </a:r>
            <a:r>
              <a:rPr sz="1200" spc="30" dirty="0">
                <a:latin typeface="Microsoft Sans Serif"/>
                <a:cs typeface="Microsoft Sans Serif"/>
              </a:rPr>
              <a:t>time</a:t>
            </a:r>
            <a:endParaRPr sz="1200">
              <a:latin typeface="Microsoft Sans Serif"/>
              <a:cs typeface="Microsoft Sans Serif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1516380" y="4323527"/>
            <a:ext cx="4974590" cy="1384300"/>
            <a:chOff x="1516380" y="4323527"/>
            <a:chExt cx="4974590" cy="1384300"/>
          </a:xfrm>
        </p:grpSpPr>
        <p:pic>
          <p:nvPicPr>
            <p:cNvPr id="21" name="object 2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52922" y="4323527"/>
              <a:ext cx="4937827" cy="1339717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16380" y="4325124"/>
              <a:ext cx="4437888" cy="1382268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1566672" y="4337304"/>
              <a:ext cx="4860290" cy="1262380"/>
            </a:xfrm>
            <a:custGeom>
              <a:avLst/>
              <a:gdLst/>
              <a:ahLst/>
              <a:cxnLst/>
              <a:rect l="l" t="t" r="r" b="b"/>
              <a:pathLst>
                <a:path w="4860290" h="1262379">
                  <a:moveTo>
                    <a:pt x="4797679" y="0"/>
                  </a:moveTo>
                  <a:lnTo>
                    <a:pt x="62357" y="0"/>
                  </a:lnTo>
                  <a:lnTo>
                    <a:pt x="38094" y="4903"/>
                  </a:lnTo>
                  <a:lnTo>
                    <a:pt x="18272" y="18272"/>
                  </a:lnTo>
                  <a:lnTo>
                    <a:pt x="4903" y="38094"/>
                  </a:lnTo>
                  <a:lnTo>
                    <a:pt x="0" y="62357"/>
                  </a:lnTo>
                  <a:lnTo>
                    <a:pt x="0" y="1199515"/>
                  </a:lnTo>
                  <a:lnTo>
                    <a:pt x="4903" y="1223777"/>
                  </a:lnTo>
                  <a:lnTo>
                    <a:pt x="18272" y="1243599"/>
                  </a:lnTo>
                  <a:lnTo>
                    <a:pt x="38094" y="1256968"/>
                  </a:lnTo>
                  <a:lnTo>
                    <a:pt x="62357" y="1261872"/>
                  </a:lnTo>
                  <a:lnTo>
                    <a:pt x="4797679" y="1261872"/>
                  </a:lnTo>
                  <a:lnTo>
                    <a:pt x="4821941" y="1256968"/>
                  </a:lnTo>
                  <a:lnTo>
                    <a:pt x="4841763" y="1243599"/>
                  </a:lnTo>
                  <a:lnTo>
                    <a:pt x="4855132" y="1223777"/>
                  </a:lnTo>
                  <a:lnTo>
                    <a:pt x="4860036" y="1199515"/>
                  </a:lnTo>
                  <a:lnTo>
                    <a:pt x="4860036" y="62357"/>
                  </a:lnTo>
                  <a:lnTo>
                    <a:pt x="4855132" y="38094"/>
                  </a:lnTo>
                  <a:lnTo>
                    <a:pt x="4841763" y="18272"/>
                  </a:lnTo>
                  <a:lnTo>
                    <a:pt x="4821941" y="4903"/>
                  </a:lnTo>
                  <a:lnTo>
                    <a:pt x="479767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566672" y="4337304"/>
              <a:ext cx="4860290" cy="1262380"/>
            </a:xfrm>
            <a:custGeom>
              <a:avLst/>
              <a:gdLst/>
              <a:ahLst/>
              <a:cxnLst/>
              <a:rect l="l" t="t" r="r" b="b"/>
              <a:pathLst>
                <a:path w="4860290" h="1262379">
                  <a:moveTo>
                    <a:pt x="0" y="62357"/>
                  </a:moveTo>
                  <a:lnTo>
                    <a:pt x="4903" y="38094"/>
                  </a:lnTo>
                  <a:lnTo>
                    <a:pt x="18272" y="18272"/>
                  </a:lnTo>
                  <a:lnTo>
                    <a:pt x="38094" y="4903"/>
                  </a:lnTo>
                  <a:lnTo>
                    <a:pt x="62357" y="0"/>
                  </a:lnTo>
                  <a:lnTo>
                    <a:pt x="4797679" y="0"/>
                  </a:lnTo>
                  <a:lnTo>
                    <a:pt x="4821941" y="4903"/>
                  </a:lnTo>
                  <a:lnTo>
                    <a:pt x="4841763" y="18272"/>
                  </a:lnTo>
                  <a:lnTo>
                    <a:pt x="4855132" y="38094"/>
                  </a:lnTo>
                  <a:lnTo>
                    <a:pt x="4860036" y="62357"/>
                  </a:lnTo>
                  <a:lnTo>
                    <a:pt x="4860036" y="1199515"/>
                  </a:lnTo>
                  <a:lnTo>
                    <a:pt x="4855132" y="1223777"/>
                  </a:lnTo>
                  <a:lnTo>
                    <a:pt x="4841763" y="1243599"/>
                  </a:lnTo>
                  <a:lnTo>
                    <a:pt x="4821941" y="1256968"/>
                  </a:lnTo>
                  <a:lnTo>
                    <a:pt x="4797679" y="1261872"/>
                  </a:lnTo>
                  <a:lnTo>
                    <a:pt x="62357" y="1261872"/>
                  </a:lnTo>
                  <a:lnTo>
                    <a:pt x="38094" y="1256968"/>
                  </a:lnTo>
                  <a:lnTo>
                    <a:pt x="18272" y="1243599"/>
                  </a:lnTo>
                  <a:lnTo>
                    <a:pt x="4903" y="1223777"/>
                  </a:lnTo>
                  <a:lnTo>
                    <a:pt x="0" y="1199515"/>
                  </a:lnTo>
                  <a:lnTo>
                    <a:pt x="0" y="62357"/>
                  </a:lnTo>
                  <a:close/>
                </a:path>
              </a:pathLst>
            </a:custGeom>
            <a:ln w="12700">
              <a:solidFill>
                <a:srgbClr val="006FA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615566" y="4304792"/>
            <a:ext cx="4181475" cy="124460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86055" indent="-173355">
              <a:lnSpc>
                <a:spcPct val="100000"/>
              </a:lnSpc>
              <a:spcBef>
                <a:spcPts val="700"/>
              </a:spcBef>
              <a:buFont typeface="Arial MT"/>
              <a:buChar char="•"/>
              <a:tabLst>
                <a:tab pos="186055" algn="l"/>
              </a:tabLst>
            </a:pPr>
            <a:r>
              <a:rPr sz="1200" spc="-10" dirty="0">
                <a:latin typeface="Microsoft Sans Serif"/>
                <a:cs typeface="Microsoft Sans Serif"/>
              </a:rPr>
              <a:t>Advises</a:t>
            </a:r>
            <a:r>
              <a:rPr sz="1200" spc="30" dirty="0">
                <a:latin typeface="Microsoft Sans Serif"/>
                <a:cs typeface="Microsoft Sans Serif"/>
              </a:rPr>
              <a:t> </a:t>
            </a:r>
            <a:r>
              <a:rPr sz="1200" dirty="0">
                <a:latin typeface="Microsoft Sans Serif"/>
                <a:cs typeface="Microsoft Sans Serif"/>
              </a:rPr>
              <a:t>on</a:t>
            </a:r>
            <a:r>
              <a:rPr sz="1200" spc="15" dirty="0">
                <a:latin typeface="Microsoft Sans Serif"/>
                <a:cs typeface="Microsoft Sans Serif"/>
              </a:rPr>
              <a:t> </a:t>
            </a:r>
            <a:r>
              <a:rPr sz="1200" dirty="0">
                <a:latin typeface="Microsoft Sans Serif"/>
                <a:cs typeface="Microsoft Sans Serif"/>
              </a:rPr>
              <a:t>technical</a:t>
            </a:r>
            <a:r>
              <a:rPr sz="1200" spc="50" dirty="0">
                <a:latin typeface="Microsoft Sans Serif"/>
                <a:cs typeface="Microsoft Sans Serif"/>
              </a:rPr>
              <a:t> </a:t>
            </a:r>
            <a:r>
              <a:rPr sz="1200" spc="-10" dirty="0">
                <a:latin typeface="Microsoft Sans Serif"/>
                <a:cs typeface="Microsoft Sans Serif"/>
              </a:rPr>
              <a:t>choices</a:t>
            </a:r>
            <a:endParaRPr sz="1200">
              <a:latin typeface="Microsoft Sans Serif"/>
              <a:cs typeface="Microsoft Sans Serif"/>
            </a:endParaRPr>
          </a:p>
          <a:p>
            <a:pPr marL="186055" indent="-173355">
              <a:lnSpc>
                <a:spcPct val="100000"/>
              </a:lnSpc>
              <a:spcBef>
                <a:spcPts val="600"/>
              </a:spcBef>
              <a:buFont typeface="Arial MT"/>
              <a:buChar char="•"/>
              <a:tabLst>
                <a:tab pos="186055" algn="l"/>
              </a:tabLst>
            </a:pPr>
            <a:r>
              <a:rPr sz="1200" dirty="0">
                <a:latin typeface="Microsoft Sans Serif"/>
                <a:cs typeface="Microsoft Sans Serif"/>
              </a:rPr>
              <a:t>Proposes</a:t>
            </a:r>
            <a:r>
              <a:rPr sz="1200" spc="50" dirty="0">
                <a:latin typeface="Microsoft Sans Serif"/>
                <a:cs typeface="Microsoft Sans Serif"/>
              </a:rPr>
              <a:t> </a:t>
            </a:r>
            <a:r>
              <a:rPr sz="1200" dirty="0">
                <a:latin typeface="Microsoft Sans Serif"/>
                <a:cs typeface="Microsoft Sans Serif"/>
              </a:rPr>
              <a:t>architecture</a:t>
            </a:r>
            <a:r>
              <a:rPr sz="1200" spc="60" dirty="0">
                <a:latin typeface="Microsoft Sans Serif"/>
                <a:cs typeface="Microsoft Sans Serif"/>
              </a:rPr>
              <a:t> </a:t>
            </a:r>
            <a:r>
              <a:rPr sz="1200" dirty="0">
                <a:latin typeface="Microsoft Sans Serif"/>
                <a:cs typeface="Microsoft Sans Serif"/>
              </a:rPr>
              <a:t>concepts</a:t>
            </a:r>
            <a:r>
              <a:rPr sz="1200" spc="65" dirty="0">
                <a:latin typeface="Microsoft Sans Serif"/>
                <a:cs typeface="Microsoft Sans Serif"/>
              </a:rPr>
              <a:t> </a:t>
            </a:r>
            <a:r>
              <a:rPr sz="1200" spc="75" dirty="0">
                <a:latin typeface="Microsoft Sans Serif"/>
                <a:cs typeface="Microsoft Sans Serif"/>
              </a:rPr>
              <a:t>for</a:t>
            </a:r>
            <a:r>
              <a:rPr sz="1200" spc="50" dirty="0">
                <a:latin typeface="Microsoft Sans Serif"/>
                <a:cs typeface="Microsoft Sans Serif"/>
              </a:rPr>
              <a:t> </a:t>
            </a:r>
            <a:r>
              <a:rPr sz="1200" dirty="0">
                <a:latin typeface="Microsoft Sans Serif"/>
                <a:cs typeface="Microsoft Sans Serif"/>
              </a:rPr>
              <a:t>data</a:t>
            </a:r>
            <a:r>
              <a:rPr sz="1200" spc="60" dirty="0">
                <a:latin typeface="Microsoft Sans Serif"/>
                <a:cs typeface="Microsoft Sans Serif"/>
              </a:rPr>
              <a:t> </a:t>
            </a:r>
            <a:r>
              <a:rPr sz="1200" spc="-20" dirty="0">
                <a:latin typeface="Microsoft Sans Serif"/>
                <a:cs typeface="Microsoft Sans Serif"/>
              </a:rPr>
              <a:t>science</a:t>
            </a:r>
            <a:r>
              <a:rPr sz="1200" spc="45" dirty="0">
                <a:latin typeface="Microsoft Sans Serif"/>
                <a:cs typeface="Microsoft Sans Serif"/>
              </a:rPr>
              <a:t> </a:t>
            </a:r>
            <a:r>
              <a:rPr sz="1200" spc="-10" dirty="0">
                <a:latin typeface="Microsoft Sans Serif"/>
                <a:cs typeface="Microsoft Sans Serif"/>
              </a:rPr>
              <a:t>solutions</a:t>
            </a:r>
            <a:endParaRPr sz="1200">
              <a:latin typeface="Microsoft Sans Serif"/>
              <a:cs typeface="Microsoft Sans Serif"/>
            </a:endParaRPr>
          </a:p>
          <a:p>
            <a:pPr marL="186055" indent="-173355">
              <a:lnSpc>
                <a:spcPct val="100000"/>
              </a:lnSpc>
              <a:spcBef>
                <a:spcPts val="600"/>
              </a:spcBef>
              <a:buFont typeface="Arial MT"/>
              <a:buChar char="•"/>
              <a:tabLst>
                <a:tab pos="186055" algn="l"/>
              </a:tabLst>
            </a:pPr>
            <a:r>
              <a:rPr sz="1200" spc="-20" dirty="0">
                <a:latin typeface="Microsoft Sans Serif"/>
                <a:cs typeface="Microsoft Sans Serif"/>
              </a:rPr>
              <a:t>Frames</a:t>
            </a:r>
            <a:r>
              <a:rPr sz="1200" spc="10" dirty="0">
                <a:latin typeface="Microsoft Sans Serif"/>
                <a:cs typeface="Microsoft Sans Serif"/>
              </a:rPr>
              <a:t> </a:t>
            </a:r>
            <a:r>
              <a:rPr sz="1200" dirty="0">
                <a:latin typeface="Microsoft Sans Serif"/>
                <a:cs typeface="Microsoft Sans Serif"/>
              </a:rPr>
              <a:t>and</a:t>
            </a:r>
            <a:r>
              <a:rPr sz="1200" spc="45" dirty="0">
                <a:latin typeface="Microsoft Sans Serif"/>
                <a:cs typeface="Microsoft Sans Serif"/>
              </a:rPr>
              <a:t> </a:t>
            </a:r>
            <a:r>
              <a:rPr sz="1200" dirty="0">
                <a:latin typeface="Microsoft Sans Serif"/>
                <a:cs typeface="Microsoft Sans Serif"/>
              </a:rPr>
              <a:t>prioritizes</a:t>
            </a:r>
            <a:r>
              <a:rPr sz="1200" spc="30" dirty="0">
                <a:latin typeface="Microsoft Sans Serif"/>
                <a:cs typeface="Microsoft Sans Serif"/>
              </a:rPr>
              <a:t> </a:t>
            </a:r>
            <a:r>
              <a:rPr sz="1200" dirty="0">
                <a:latin typeface="Microsoft Sans Serif"/>
                <a:cs typeface="Microsoft Sans Serif"/>
              </a:rPr>
              <a:t>datascience</a:t>
            </a:r>
            <a:r>
              <a:rPr sz="1200" spc="50" dirty="0">
                <a:latin typeface="Microsoft Sans Serif"/>
                <a:cs typeface="Microsoft Sans Serif"/>
              </a:rPr>
              <a:t> </a:t>
            </a:r>
            <a:r>
              <a:rPr sz="1200" spc="-10" dirty="0">
                <a:latin typeface="Microsoft Sans Serif"/>
                <a:cs typeface="Microsoft Sans Serif"/>
              </a:rPr>
              <a:t>use</a:t>
            </a:r>
            <a:r>
              <a:rPr sz="1200" spc="20" dirty="0">
                <a:latin typeface="Microsoft Sans Serif"/>
                <a:cs typeface="Microsoft Sans Serif"/>
              </a:rPr>
              <a:t> </a:t>
            </a:r>
            <a:r>
              <a:rPr sz="1200" spc="-10" dirty="0">
                <a:latin typeface="Microsoft Sans Serif"/>
                <a:cs typeface="Microsoft Sans Serif"/>
              </a:rPr>
              <a:t>cases</a:t>
            </a:r>
            <a:endParaRPr sz="1200">
              <a:latin typeface="Microsoft Sans Serif"/>
              <a:cs typeface="Microsoft Sans Serif"/>
            </a:endParaRPr>
          </a:p>
          <a:p>
            <a:pPr marL="184785" marR="179070" indent="-172720">
              <a:lnSpc>
                <a:spcPct val="100000"/>
              </a:lnSpc>
              <a:spcBef>
                <a:spcPts val="600"/>
              </a:spcBef>
              <a:buFont typeface="Arial MT"/>
              <a:buChar char="•"/>
              <a:tabLst>
                <a:tab pos="184785" algn="l"/>
              </a:tabLst>
            </a:pPr>
            <a:r>
              <a:rPr sz="1200" dirty="0">
                <a:latin typeface="Microsoft Sans Serif"/>
                <a:cs typeface="Microsoft Sans Serif"/>
              </a:rPr>
              <a:t>Puts</a:t>
            </a:r>
            <a:r>
              <a:rPr sz="1200" spc="-15" dirty="0">
                <a:latin typeface="Microsoft Sans Serif"/>
                <a:cs typeface="Microsoft Sans Serif"/>
              </a:rPr>
              <a:t> </a:t>
            </a:r>
            <a:r>
              <a:rPr sz="1200" dirty="0">
                <a:latin typeface="Microsoft Sans Serif"/>
                <a:cs typeface="Microsoft Sans Serif"/>
              </a:rPr>
              <a:t>his</a:t>
            </a:r>
            <a:r>
              <a:rPr sz="1200" spc="-15" dirty="0">
                <a:latin typeface="Microsoft Sans Serif"/>
                <a:cs typeface="Microsoft Sans Serif"/>
              </a:rPr>
              <a:t> </a:t>
            </a:r>
            <a:r>
              <a:rPr sz="1200" dirty="0">
                <a:latin typeface="Microsoft Sans Serif"/>
                <a:cs typeface="Microsoft Sans Serif"/>
              </a:rPr>
              <a:t>technical</a:t>
            </a:r>
            <a:r>
              <a:rPr sz="1200" spc="-10" dirty="0">
                <a:latin typeface="Microsoft Sans Serif"/>
                <a:cs typeface="Microsoft Sans Serif"/>
              </a:rPr>
              <a:t> </a:t>
            </a:r>
            <a:r>
              <a:rPr sz="1200" dirty="0">
                <a:latin typeface="Microsoft Sans Serif"/>
                <a:cs typeface="Microsoft Sans Serif"/>
              </a:rPr>
              <a:t>skills</a:t>
            </a:r>
            <a:r>
              <a:rPr sz="1200" spc="300" dirty="0">
                <a:latin typeface="Microsoft Sans Serif"/>
                <a:cs typeface="Microsoft Sans Serif"/>
              </a:rPr>
              <a:t> </a:t>
            </a:r>
            <a:r>
              <a:rPr sz="1200" spc="50" dirty="0">
                <a:latin typeface="Microsoft Sans Serif"/>
                <a:cs typeface="Microsoft Sans Serif"/>
              </a:rPr>
              <a:t>at</a:t>
            </a:r>
            <a:r>
              <a:rPr sz="1200" spc="-15" dirty="0">
                <a:latin typeface="Microsoft Sans Serif"/>
                <a:cs typeface="Microsoft Sans Serif"/>
              </a:rPr>
              <a:t> </a:t>
            </a:r>
            <a:r>
              <a:rPr sz="1200" spc="55" dirty="0">
                <a:latin typeface="Microsoft Sans Serif"/>
                <a:cs typeface="Microsoft Sans Serif"/>
              </a:rPr>
              <a:t>the</a:t>
            </a:r>
            <a:r>
              <a:rPr sz="1200" spc="-5" dirty="0">
                <a:latin typeface="Microsoft Sans Serif"/>
                <a:cs typeface="Microsoft Sans Serif"/>
              </a:rPr>
              <a:t> </a:t>
            </a:r>
            <a:r>
              <a:rPr sz="1200" dirty="0">
                <a:latin typeface="Microsoft Sans Serif"/>
                <a:cs typeface="Microsoft Sans Serif"/>
              </a:rPr>
              <a:t>service</a:t>
            </a:r>
            <a:r>
              <a:rPr sz="1200" spc="-45" dirty="0">
                <a:latin typeface="Microsoft Sans Serif"/>
                <a:cs typeface="Microsoft Sans Serif"/>
              </a:rPr>
              <a:t> </a:t>
            </a:r>
            <a:r>
              <a:rPr sz="1200" spc="85" dirty="0">
                <a:latin typeface="Microsoft Sans Serif"/>
                <a:cs typeface="Microsoft Sans Serif"/>
              </a:rPr>
              <a:t>of</a:t>
            </a:r>
            <a:r>
              <a:rPr sz="1200" spc="-10" dirty="0">
                <a:latin typeface="Microsoft Sans Serif"/>
                <a:cs typeface="Microsoft Sans Serif"/>
              </a:rPr>
              <a:t> </a:t>
            </a:r>
            <a:r>
              <a:rPr sz="1200" spc="50" dirty="0">
                <a:latin typeface="Microsoft Sans Serif"/>
                <a:cs typeface="Microsoft Sans Serif"/>
              </a:rPr>
              <a:t>the</a:t>
            </a:r>
            <a:r>
              <a:rPr sz="1200" spc="-10" dirty="0">
                <a:latin typeface="Microsoft Sans Serif"/>
                <a:cs typeface="Microsoft Sans Serif"/>
              </a:rPr>
              <a:t> </a:t>
            </a:r>
            <a:r>
              <a:rPr sz="1200" dirty="0">
                <a:latin typeface="Microsoft Sans Serif"/>
                <a:cs typeface="Microsoft Sans Serif"/>
              </a:rPr>
              <a:t>client</a:t>
            </a:r>
            <a:r>
              <a:rPr sz="1200" spc="300" dirty="0">
                <a:latin typeface="Microsoft Sans Serif"/>
                <a:cs typeface="Microsoft Sans Serif"/>
              </a:rPr>
              <a:t> </a:t>
            </a:r>
            <a:r>
              <a:rPr sz="1200" spc="-10" dirty="0">
                <a:latin typeface="Microsoft Sans Serif"/>
                <a:cs typeface="Microsoft Sans Serif"/>
              </a:rPr>
              <a:t>(e.g. </a:t>
            </a:r>
            <a:r>
              <a:rPr sz="1200" spc="20" dirty="0">
                <a:latin typeface="Microsoft Sans Serif"/>
                <a:cs typeface="Microsoft Sans Serif"/>
              </a:rPr>
              <a:t>production</a:t>
            </a:r>
            <a:r>
              <a:rPr sz="1200" spc="55" dirty="0">
                <a:latin typeface="Microsoft Sans Serif"/>
                <a:cs typeface="Microsoft Sans Serif"/>
              </a:rPr>
              <a:t> </a:t>
            </a:r>
            <a:r>
              <a:rPr sz="1200" spc="85" dirty="0">
                <a:latin typeface="Microsoft Sans Serif"/>
                <a:cs typeface="Microsoft Sans Serif"/>
              </a:rPr>
              <a:t>of</a:t>
            </a:r>
            <a:r>
              <a:rPr sz="1200" spc="45" dirty="0">
                <a:latin typeface="Microsoft Sans Serif"/>
                <a:cs typeface="Microsoft Sans Serif"/>
              </a:rPr>
              <a:t> </a:t>
            </a:r>
            <a:r>
              <a:rPr sz="1200" spc="20" dirty="0">
                <a:latin typeface="Microsoft Sans Serif"/>
                <a:cs typeface="Microsoft Sans Serif"/>
              </a:rPr>
              <a:t>statistical</a:t>
            </a:r>
            <a:r>
              <a:rPr sz="1200" spc="50" dirty="0">
                <a:latin typeface="Microsoft Sans Serif"/>
                <a:cs typeface="Microsoft Sans Serif"/>
              </a:rPr>
              <a:t> </a:t>
            </a:r>
            <a:r>
              <a:rPr sz="1200" spc="-10" dirty="0">
                <a:latin typeface="Microsoft Sans Serif"/>
                <a:cs typeface="Microsoft Sans Serif"/>
              </a:rPr>
              <a:t>analysis)</a:t>
            </a:r>
            <a:endParaRPr sz="1200">
              <a:latin typeface="Microsoft Sans Serif"/>
              <a:cs typeface="Microsoft Sans Serif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1510283" y="5850632"/>
            <a:ext cx="4980940" cy="940435"/>
            <a:chOff x="1510283" y="5850632"/>
            <a:chExt cx="4980940" cy="940435"/>
          </a:xfrm>
        </p:grpSpPr>
        <p:pic>
          <p:nvPicPr>
            <p:cNvPr id="27" name="object 2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52922" y="5858129"/>
              <a:ext cx="4937827" cy="881125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10283" y="5850632"/>
              <a:ext cx="4085844" cy="940295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1566671" y="5871971"/>
              <a:ext cx="4860290" cy="803275"/>
            </a:xfrm>
            <a:custGeom>
              <a:avLst/>
              <a:gdLst/>
              <a:ahLst/>
              <a:cxnLst/>
              <a:rect l="l" t="t" r="r" b="b"/>
              <a:pathLst>
                <a:path w="4860290" h="803275">
                  <a:moveTo>
                    <a:pt x="4820285" y="0"/>
                  </a:moveTo>
                  <a:lnTo>
                    <a:pt x="39750" y="0"/>
                  </a:lnTo>
                  <a:lnTo>
                    <a:pt x="24270" y="3120"/>
                  </a:lnTo>
                  <a:lnTo>
                    <a:pt x="11636" y="11631"/>
                  </a:lnTo>
                  <a:lnTo>
                    <a:pt x="3121" y="24254"/>
                  </a:lnTo>
                  <a:lnTo>
                    <a:pt x="0" y="39712"/>
                  </a:lnTo>
                  <a:lnTo>
                    <a:pt x="0" y="763435"/>
                  </a:lnTo>
                  <a:lnTo>
                    <a:pt x="3121" y="778893"/>
                  </a:lnTo>
                  <a:lnTo>
                    <a:pt x="11636" y="791516"/>
                  </a:lnTo>
                  <a:lnTo>
                    <a:pt x="24270" y="800027"/>
                  </a:lnTo>
                  <a:lnTo>
                    <a:pt x="39750" y="803147"/>
                  </a:lnTo>
                  <a:lnTo>
                    <a:pt x="4820285" y="803147"/>
                  </a:lnTo>
                  <a:lnTo>
                    <a:pt x="4835765" y="800027"/>
                  </a:lnTo>
                  <a:lnTo>
                    <a:pt x="4848399" y="791516"/>
                  </a:lnTo>
                  <a:lnTo>
                    <a:pt x="4856914" y="778893"/>
                  </a:lnTo>
                  <a:lnTo>
                    <a:pt x="4860036" y="763435"/>
                  </a:lnTo>
                  <a:lnTo>
                    <a:pt x="4860036" y="39712"/>
                  </a:lnTo>
                  <a:lnTo>
                    <a:pt x="4856914" y="24254"/>
                  </a:lnTo>
                  <a:lnTo>
                    <a:pt x="4848399" y="11631"/>
                  </a:lnTo>
                  <a:lnTo>
                    <a:pt x="4835765" y="3120"/>
                  </a:lnTo>
                  <a:lnTo>
                    <a:pt x="482028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566671" y="5871971"/>
              <a:ext cx="4860290" cy="803275"/>
            </a:xfrm>
            <a:custGeom>
              <a:avLst/>
              <a:gdLst/>
              <a:ahLst/>
              <a:cxnLst/>
              <a:rect l="l" t="t" r="r" b="b"/>
              <a:pathLst>
                <a:path w="4860290" h="803275">
                  <a:moveTo>
                    <a:pt x="0" y="39712"/>
                  </a:moveTo>
                  <a:lnTo>
                    <a:pt x="3121" y="24254"/>
                  </a:lnTo>
                  <a:lnTo>
                    <a:pt x="11636" y="11631"/>
                  </a:lnTo>
                  <a:lnTo>
                    <a:pt x="24270" y="3120"/>
                  </a:lnTo>
                  <a:lnTo>
                    <a:pt x="39750" y="0"/>
                  </a:lnTo>
                  <a:lnTo>
                    <a:pt x="4820285" y="0"/>
                  </a:lnTo>
                  <a:lnTo>
                    <a:pt x="4835765" y="3120"/>
                  </a:lnTo>
                  <a:lnTo>
                    <a:pt x="4848399" y="11631"/>
                  </a:lnTo>
                  <a:lnTo>
                    <a:pt x="4856914" y="24254"/>
                  </a:lnTo>
                  <a:lnTo>
                    <a:pt x="4860036" y="39712"/>
                  </a:lnTo>
                  <a:lnTo>
                    <a:pt x="4860036" y="763435"/>
                  </a:lnTo>
                  <a:lnTo>
                    <a:pt x="4856914" y="778893"/>
                  </a:lnTo>
                  <a:lnTo>
                    <a:pt x="4848399" y="791516"/>
                  </a:lnTo>
                  <a:lnTo>
                    <a:pt x="4835765" y="800027"/>
                  </a:lnTo>
                  <a:lnTo>
                    <a:pt x="4820285" y="803147"/>
                  </a:lnTo>
                  <a:lnTo>
                    <a:pt x="39750" y="803147"/>
                  </a:lnTo>
                  <a:lnTo>
                    <a:pt x="24270" y="800027"/>
                  </a:lnTo>
                  <a:lnTo>
                    <a:pt x="11636" y="791516"/>
                  </a:lnTo>
                  <a:lnTo>
                    <a:pt x="3121" y="778893"/>
                  </a:lnTo>
                  <a:lnTo>
                    <a:pt x="0" y="763435"/>
                  </a:lnTo>
                  <a:lnTo>
                    <a:pt x="0" y="39712"/>
                  </a:lnTo>
                  <a:close/>
                </a:path>
              </a:pathLst>
            </a:custGeom>
            <a:ln w="12700">
              <a:solidFill>
                <a:srgbClr val="006FA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1608836" y="5831230"/>
            <a:ext cx="3834129" cy="80264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86055" indent="-173355">
              <a:lnSpc>
                <a:spcPct val="100000"/>
              </a:lnSpc>
              <a:spcBef>
                <a:spcPts val="700"/>
              </a:spcBef>
              <a:buFont typeface="Arial MT"/>
              <a:buChar char="•"/>
              <a:tabLst>
                <a:tab pos="186055" algn="l"/>
              </a:tabLst>
            </a:pPr>
            <a:r>
              <a:rPr sz="1200" dirty="0">
                <a:latin typeface="Microsoft Sans Serif"/>
                <a:cs typeface="Microsoft Sans Serif"/>
              </a:rPr>
              <a:t>Presents</a:t>
            </a:r>
            <a:r>
              <a:rPr sz="1200" spc="35" dirty="0">
                <a:latin typeface="Microsoft Sans Serif"/>
                <a:cs typeface="Microsoft Sans Serif"/>
              </a:rPr>
              <a:t> </a:t>
            </a:r>
            <a:r>
              <a:rPr sz="1200" dirty="0">
                <a:latin typeface="Microsoft Sans Serif"/>
                <a:cs typeface="Microsoft Sans Serif"/>
              </a:rPr>
              <a:t>its</a:t>
            </a:r>
            <a:r>
              <a:rPr sz="1200" spc="35" dirty="0">
                <a:latin typeface="Microsoft Sans Serif"/>
                <a:cs typeface="Microsoft Sans Serif"/>
              </a:rPr>
              <a:t> </a:t>
            </a:r>
            <a:r>
              <a:rPr sz="1200" dirty="0">
                <a:latin typeface="Microsoft Sans Serif"/>
                <a:cs typeface="Microsoft Sans Serif"/>
              </a:rPr>
              <a:t>results</a:t>
            </a:r>
            <a:r>
              <a:rPr sz="1200" spc="45" dirty="0">
                <a:latin typeface="Microsoft Sans Serif"/>
                <a:cs typeface="Microsoft Sans Serif"/>
              </a:rPr>
              <a:t> </a:t>
            </a:r>
            <a:r>
              <a:rPr sz="1200" dirty="0">
                <a:latin typeface="Microsoft Sans Serif"/>
                <a:cs typeface="Microsoft Sans Serif"/>
              </a:rPr>
              <a:t>in</a:t>
            </a:r>
            <a:r>
              <a:rPr sz="1200" spc="30" dirty="0">
                <a:latin typeface="Microsoft Sans Serif"/>
                <a:cs typeface="Microsoft Sans Serif"/>
              </a:rPr>
              <a:t> </a:t>
            </a:r>
            <a:r>
              <a:rPr sz="1200" spc="-40" dirty="0">
                <a:latin typeface="Microsoft Sans Serif"/>
                <a:cs typeface="Microsoft Sans Serif"/>
              </a:rPr>
              <a:t>a</a:t>
            </a:r>
            <a:r>
              <a:rPr sz="1200" spc="25" dirty="0">
                <a:latin typeface="Microsoft Sans Serif"/>
                <a:cs typeface="Microsoft Sans Serif"/>
              </a:rPr>
              <a:t> </a:t>
            </a:r>
            <a:r>
              <a:rPr sz="1200" spc="60" dirty="0">
                <a:latin typeface="Microsoft Sans Serif"/>
                <a:cs typeface="Microsoft Sans Serif"/>
              </a:rPr>
              <a:t>format</a:t>
            </a:r>
            <a:r>
              <a:rPr sz="1200" spc="20" dirty="0">
                <a:latin typeface="Microsoft Sans Serif"/>
                <a:cs typeface="Microsoft Sans Serif"/>
              </a:rPr>
              <a:t> </a:t>
            </a:r>
            <a:r>
              <a:rPr sz="1200" dirty="0">
                <a:latin typeface="Microsoft Sans Serif"/>
                <a:cs typeface="Microsoft Sans Serif"/>
              </a:rPr>
              <a:t>understandable</a:t>
            </a:r>
            <a:r>
              <a:rPr sz="1200" spc="80" dirty="0">
                <a:latin typeface="Microsoft Sans Serif"/>
                <a:cs typeface="Microsoft Sans Serif"/>
              </a:rPr>
              <a:t> </a:t>
            </a:r>
            <a:r>
              <a:rPr sz="1200" dirty="0">
                <a:latin typeface="Microsoft Sans Serif"/>
                <a:cs typeface="Microsoft Sans Serif"/>
              </a:rPr>
              <a:t>by</a:t>
            </a:r>
            <a:r>
              <a:rPr sz="1200" spc="35" dirty="0">
                <a:latin typeface="Microsoft Sans Serif"/>
                <a:cs typeface="Microsoft Sans Serif"/>
              </a:rPr>
              <a:t> </a:t>
            </a:r>
            <a:r>
              <a:rPr sz="1200" spc="-25" dirty="0">
                <a:latin typeface="Microsoft Sans Serif"/>
                <a:cs typeface="Microsoft Sans Serif"/>
              </a:rPr>
              <a:t>all</a:t>
            </a:r>
            <a:endParaRPr sz="1200">
              <a:latin typeface="Microsoft Sans Serif"/>
              <a:cs typeface="Microsoft Sans Serif"/>
            </a:endParaRPr>
          </a:p>
          <a:p>
            <a:pPr marL="186055" indent="-173355">
              <a:lnSpc>
                <a:spcPct val="100000"/>
              </a:lnSpc>
              <a:spcBef>
                <a:spcPts val="600"/>
              </a:spcBef>
              <a:buFont typeface="Arial MT"/>
              <a:buChar char="•"/>
              <a:tabLst>
                <a:tab pos="186055" algn="l"/>
              </a:tabLst>
            </a:pPr>
            <a:r>
              <a:rPr sz="1200" dirty="0">
                <a:latin typeface="Microsoft Sans Serif"/>
                <a:cs typeface="Microsoft Sans Serif"/>
              </a:rPr>
              <a:t>Organizes</a:t>
            </a:r>
            <a:r>
              <a:rPr sz="1200" spc="45" dirty="0">
                <a:latin typeface="Microsoft Sans Serif"/>
                <a:cs typeface="Microsoft Sans Serif"/>
              </a:rPr>
              <a:t> </a:t>
            </a:r>
            <a:r>
              <a:rPr sz="1200" dirty="0">
                <a:latin typeface="Microsoft Sans Serif"/>
                <a:cs typeface="Microsoft Sans Serif"/>
              </a:rPr>
              <a:t>acculturation</a:t>
            </a:r>
            <a:r>
              <a:rPr sz="1200" spc="75" dirty="0">
                <a:latin typeface="Microsoft Sans Serif"/>
                <a:cs typeface="Microsoft Sans Serif"/>
              </a:rPr>
              <a:t> </a:t>
            </a:r>
            <a:r>
              <a:rPr sz="1200" spc="-25" dirty="0">
                <a:latin typeface="Microsoft Sans Serif"/>
                <a:cs typeface="Microsoft Sans Serif"/>
              </a:rPr>
              <a:t>sessions</a:t>
            </a:r>
            <a:r>
              <a:rPr sz="1200" spc="60" dirty="0">
                <a:latin typeface="Microsoft Sans Serif"/>
                <a:cs typeface="Microsoft Sans Serif"/>
              </a:rPr>
              <a:t> </a:t>
            </a:r>
            <a:r>
              <a:rPr sz="1200" dirty="0">
                <a:latin typeface="Microsoft Sans Serif"/>
                <a:cs typeface="Microsoft Sans Serif"/>
              </a:rPr>
              <a:t>in</a:t>
            </a:r>
            <a:r>
              <a:rPr sz="1200" spc="50" dirty="0">
                <a:latin typeface="Microsoft Sans Serif"/>
                <a:cs typeface="Microsoft Sans Serif"/>
              </a:rPr>
              <a:t> </a:t>
            </a:r>
            <a:r>
              <a:rPr sz="1200" dirty="0">
                <a:latin typeface="Microsoft Sans Serif"/>
                <a:cs typeface="Microsoft Sans Serif"/>
              </a:rPr>
              <a:t>data</a:t>
            </a:r>
            <a:r>
              <a:rPr sz="1200" spc="70" dirty="0">
                <a:latin typeface="Microsoft Sans Serif"/>
                <a:cs typeface="Microsoft Sans Serif"/>
              </a:rPr>
              <a:t> </a:t>
            </a:r>
            <a:r>
              <a:rPr sz="1200" spc="-10" dirty="0">
                <a:latin typeface="Microsoft Sans Serif"/>
                <a:cs typeface="Microsoft Sans Serif"/>
              </a:rPr>
              <a:t>science</a:t>
            </a:r>
            <a:endParaRPr sz="1200">
              <a:latin typeface="Microsoft Sans Serif"/>
              <a:cs typeface="Microsoft Sans Serif"/>
            </a:endParaRPr>
          </a:p>
          <a:p>
            <a:pPr marL="186055" indent="-173355">
              <a:lnSpc>
                <a:spcPct val="100000"/>
              </a:lnSpc>
              <a:spcBef>
                <a:spcPts val="600"/>
              </a:spcBef>
              <a:buFont typeface="Arial MT"/>
              <a:buChar char="•"/>
              <a:tabLst>
                <a:tab pos="186055" algn="l"/>
              </a:tabLst>
            </a:pPr>
            <a:r>
              <a:rPr sz="1200" dirty="0">
                <a:latin typeface="Microsoft Sans Serif"/>
                <a:cs typeface="Microsoft Sans Serif"/>
              </a:rPr>
              <a:t>Organizes</a:t>
            </a:r>
            <a:r>
              <a:rPr sz="1200" spc="-55" dirty="0">
                <a:latin typeface="Microsoft Sans Serif"/>
                <a:cs typeface="Microsoft Sans Serif"/>
              </a:rPr>
              <a:t> </a:t>
            </a:r>
            <a:r>
              <a:rPr sz="1200" spc="-10" dirty="0">
                <a:latin typeface="Microsoft Sans Serif"/>
                <a:cs typeface="Microsoft Sans Serif"/>
              </a:rPr>
              <a:t>hackathons</a:t>
            </a:r>
            <a:endParaRPr sz="1200">
              <a:latin typeface="Microsoft Sans Serif"/>
              <a:cs typeface="Microsoft Sans Serif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258763" y="135324"/>
            <a:ext cx="870585" cy="871855"/>
            <a:chOff x="258763" y="135324"/>
            <a:chExt cx="870585" cy="871855"/>
          </a:xfrm>
        </p:grpSpPr>
        <p:sp>
          <p:nvSpPr>
            <p:cNvPr id="33" name="object 33"/>
            <p:cNvSpPr/>
            <p:nvPr/>
          </p:nvSpPr>
          <p:spPr>
            <a:xfrm>
              <a:off x="258763" y="135324"/>
              <a:ext cx="870585" cy="789940"/>
            </a:xfrm>
            <a:custGeom>
              <a:avLst/>
              <a:gdLst/>
              <a:ahLst/>
              <a:cxnLst/>
              <a:rect l="l" t="t" r="r" b="b"/>
              <a:pathLst>
                <a:path w="870585" h="789940">
                  <a:moveTo>
                    <a:pt x="435012" y="0"/>
                  </a:moveTo>
                  <a:lnTo>
                    <a:pt x="387615" y="2557"/>
                  </a:lnTo>
                  <a:lnTo>
                    <a:pt x="341696" y="10051"/>
                  </a:lnTo>
                  <a:lnTo>
                    <a:pt x="297520" y="22216"/>
                  </a:lnTo>
                  <a:lnTo>
                    <a:pt x="255353" y="38787"/>
                  </a:lnTo>
                  <a:lnTo>
                    <a:pt x="215460" y="59497"/>
                  </a:lnTo>
                  <a:lnTo>
                    <a:pt x="178106" y="84080"/>
                  </a:lnTo>
                  <a:lnTo>
                    <a:pt x="143557" y="112272"/>
                  </a:lnTo>
                  <a:lnTo>
                    <a:pt x="112079" y="143805"/>
                  </a:lnTo>
                  <a:lnTo>
                    <a:pt x="83936" y="178414"/>
                  </a:lnTo>
                  <a:lnTo>
                    <a:pt x="59395" y="215833"/>
                  </a:lnTo>
                  <a:lnTo>
                    <a:pt x="38720" y="255797"/>
                  </a:lnTo>
                  <a:lnTo>
                    <a:pt x="22178" y="298039"/>
                  </a:lnTo>
                  <a:lnTo>
                    <a:pt x="10034" y="342294"/>
                  </a:lnTo>
                  <a:lnTo>
                    <a:pt x="2552" y="388295"/>
                  </a:lnTo>
                  <a:lnTo>
                    <a:pt x="0" y="435778"/>
                  </a:lnTo>
                  <a:lnTo>
                    <a:pt x="2890" y="486275"/>
                  </a:lnTo>
                  <a:lnTo>
                    <a:pt x="11349" y="535075"/>
                  </a:lnTo>
                  <a:lnTo>
                    <a:pt x="25054" y="581858"/>
                  </a:lnTo>
                  <a:lnTo>
                    <a:pt x="43684" y="626302"/>
                  </a:lnTo>
                  <a:lnTo>
                    <a:pt x="66919" y="668088"/>
                  </a:lnTo>
                  <a:lnTo>
                    <a:pt x="94437" y="706894"/>
                  </a:lnTo>
                  <a:lnTo>
                    <a:pt x="125917" y="742400"/>
                  </a:lnTo>
                  <a:lnTo>
                    <a:pt x="161515" y="769411"/>
                  </a:lnTo>
                  <a:lnTo>
                    <a:pt x="200521" y="784076"/>
                  </a:lnTo>
                  <a:lnTo>
                    <a:pt x="242602" y="789381"/>
                  </a:lnTo>
                  <a:lnTo>
                    <a:pt x="287425" y="788310"/>
                  </a:lnTo>
                  <a:lnTo>
                    <a:pt x="383963" y="778983"/>
                  </a:lnTo>
                  <a:lnTo>
                    <a:pt x="435012" y="776698"/>
                  </a:lnTo>
                  <a:lnTo>
                    <a:pt x="486062" y="778983"/>
                  </a:lnTo>
                  <a:lnTo>
                    <a:pt x="582600" y="788310"/>
                  </a:lnTo>
                  <a:lnTo>
                    <a:pt x="627423" y="789381"/>
                  </a:lnTo>
                  <a:lnTo>
                    <a:pt x="669505" y="784076"/>
                  </a:lnTo>
                  <a:lnTo>
                    <a:pt x="708512" y="769411"/>
                  </a:lnTo>
                  <a:lnTo>
                    <a:pt x="744112" y="742400"/>
                  </a:lnTo>
                  <a:lnTo>
                    <a:pt x="775592" y="706894"/>
                  </a:lnTo>
                  <a:lnTo>
                    <a:pt x="803110" y="668088"/>
                  </a:lnTo>
                  <a:lnTo>
                    <a:pt x="826345" y="626302"/>
                  </a:lnTo>
                  <a:lnTo>
                    <a:pt x="844975" y="581858"/>
                  </a:lnTo>
                  <a:lnTo>
                    <a:pt x="858680" y="535075"/>
                  </a:lnTo>
                  <a:lnTo>
                    <a:pt x="867138" y="486275"/>
                  </a:lnTo>
                  <a:lnTo>
                    <a:pt x="870029" y="435778"/>
                  </a:lnTo>
                  <a:lnTo>
                    <a:pt x="867476" y="388295"/>
                  </a:lnTo>
                  <a:lnTo>
                    <a:pt x="859995" y="342294"/>
                  </a:lnTo>
                  <a:lnTo>
                    <a:pt x="847851" y="298039"/>
                  </a:lnTo>
                  <a:lnTo>
                    <a:pt x="831309" y="255797"/>
                  </a:lnTo>
                  <a:lnTo>
                    <a:pt x="810635" y="215833"/>
                  </a:lnTo>
                  <a:lnTo>
                    <a:pt x="786095" y="178414"/>
                  </a:lnTo>
                  <a:lnTo>
                    <a:pt x="757953" y="143805"/>
                  </a:lnTo>
                  <a:lnTo>
                    <a:pt x="726475" y="112272"/>
                  </a:lnTo>
                  <a:lnTo>
                    <a:pt x="691926" y="84080"/>
                  </a:lnTo>
                  <a:lnTo>
                    <a:pt x="654572" y="59497"/>
                  </a:lnTo>
                  <a:lnTo>
                    <a:pt x="614678" y="38787"/>
                  </a:lnTo>
                  <a:lnTo>
                    <a:pt x="572510" y="22216"/>
                  </a:lnTo>
                  <a:lnTo>
                    <a:pt x="528333" y="10051"/>
                  </a:lnTo>
                  <a:lnTo>
                    <a:pt x="482412" y="2557"/>
                  </a:lnTo>
                  <a:lnTo>
                    <a:pt x="435012" y="0"/>
                  </a:lnTo>
                  <a:close/>
                </a:path>
              </a:pathLst>
            </a:custGeom>
            <a:solidFill>
              <a:srgbClr val="5BBB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526113" y="271236"/>
              <a:ext cx="603250" cy="654050"/>
            </a:xfrm>
            <a:custGeom>
              <a:avLst/>
              <a:gdLst/>
              <a:ahLst/>
              <a:cxnLst/>
              <a:rect l="l" t="t" r="r" b="b"/>
              <a:pathLst>
                <a:path w="603250" h="654050">
                  <a:moveTo>
                    <a:pt x="340607" y="0"/>
                  </a:moveTo>
                  <a:lnTo>
                    <a:pt x="0" y="293171"/>
                  </a:lnTo>
                  <a:lnTo>
                    <a:pt x="305785" y="599498"/>
                  </a:lnTo>
                  <a:lnTo>
                    <a:pt x="336387" y="653497"/>
                  </a:lnTo>
                  <a:lnTo>
                    <a:pt x="375059" y="652497"/>
                  </a:lnTo>
                  <a:lnTo>
                    <a:pt x="445481" y="631055"/>
                  </a:lnTo>
                  <a:lnTo>
                    <a:pt x="476762" y="606489"/>
                  </a:lnTo>
                  <a:lnTo>
                    <a:pt x="508242" y="570983"/>
                  </a:lnTo>
                  <a:lnTo>
                    <a:pt x="535760" y="532177"/>
                  </a:lnTo>
                  <a:lnTo>
                    <a:pt x="558994" y="490391"/>
                  </a:lnTo>
                  <a:lnTo>
                    <a:pt x="577625" y="445946"/>
                  </a:lnTo>
                  <a:lnTo>
                    <a:pt x="591329" y="399164"/>
                  </a:lnTo>
                  <a:lnTo>
                    <a:pt x="599788" y="350363"/>
                  </a:lnTo>
                  <a:lnTo>
                    <a:pt x="602678" y="299867"/>
                  </a:lnTo>
                  <a:lnTo>
                    <a:pt x="602246" y="280229"/>
                  </a:lnTo>
                  <a:lnTo>
                    <a:pt x="600965" y="260814"/>
                  </a:lnTo>
                  <a:lnTo>
                    <a:pt x="340607" y="0"/>
                  </a:lnTo>
                  <a:close/>
                </a:path>
              </a:pathLst>
            </a:custGeom>
            <a:solidFill>
              <a:srgbClr val="2F91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474522" y="194784"/>
              <a:ext cx="438784" cy="424180"/>
            </a:xfrm>
            <a:custGeom>
              <a:avLst/>
              <a:gdLst/>
              <a:ahLst/>
              <a:cxnLst/>
              <a:rect l="l" t="t" r="r" b="b"/>
              <a:pathLst>
                <a:path w="438784" h="424180">
                  <a:moveTo>
                    <a:pt x="238933" y="0"/>
                  </a:moveTo>
                  <a:lnTo>
                    <a:pt x="219253" y="218"/>
                  </a:lnTo>
                  <a:lnTo>
                    <a:pt x="199577" y="0"/>
                  </a:lnTo>
                  <a:lnTo>
                    <a:pt x="174233" y="3545"/>
                  </a:lnTo>
                  <a:lnTo>
                    <a:pt x="114296" y="24252"/>
                  </a:lnTo>
                  <a:lnTo>
                    <a:pt x="54943" y="66991"/>
                  </a:lnTo>
                  <a:lnTo>
                    <a:pt x="30331" y="98075"/>
                  </a:lnTo>
                  <a:lnTo>
                    <a:pt x="11677" y="136411"/>
                  </a:lnTo>
                  <a:lnTo>
                    <a:pt x="921" y="182579"/>
                  </a:lnTo>
                  <a:lnTo>
                    <a:pt x="0" y="237161"/>
                  </a:lnTo>
                  <a:lnTo>
                    <a:pt x="10850" y="300738"/>
                  </a:lnTo>
                  <a:lnTo>
                    <a:pt x="31548" y="345420"/>
                  </a:lnTo>
                  <a:lnTo>
                    <a:pt x="62962" y="380427"/>
                  </a:lnTo>
                  <a:lnTo>
                    <a:pt x="96797" y="405138"/>
                  </a:lnTo>
                  <a:lnTo>
                    <a:pt x="152372" y="424040"/>
                  </a:lnTo>
                  <a:lnTo>
                    <a:pt x="172229" y="417080"/>
                  </a:lnTo>
                  <a:lnTo>
                    <a:pt x="191975" y="401940"/>
                  </a:lnTo>
                  <a:lnTo>
                    <a:pt x="219253" y="382503"/>
                  </a:lnTo>
                  <a:lnTo>
                    <a:pt x="246540" y="401940"/>
                  </a:lnTo>
                  <a:lnTo>
                    <a:pt x="266290" y="417080"/>
                  </a:lnTo>
                  <a:lnTo>
                    <a:pt x="286148" y="424040"/>
                  </a:lnTo>
                  <a:lnTo>
                    <a:pt x="341723" y="405138"/>
                  </a:lnTo>
                  <a:lnTo>
                    <a:pt x="375557" y="380427"/>
                  </a:lnTo>
                  <a:lnTo>
                    <a:pt x="406967" y="345420"/>
                  </a:lnTo>
                  <a:lnTo>
                    <a:pt x="427656" y="300738"/>
                  </a:lnTo>
                  <a:lnTo>
                    <a:pt x="438507" y="237161"/>
                  </a:lnTo>
                  <a:lnTo>
                    <a:pt x="437586" y="182579"/>
                  </a:lnTo>
                  <a:lnTo>
                    <a:pt x="426831" y="136411"/>
                  </a:lnTo>
                  <a:lnTo>
                    <a:pt x="408179" y="98075"/>
                  </a:lnTo>
                  <a:lnTo>
                    <a:pt x="383568" y="66991"/>
                  </a:lnTo>
                  <a:lnTo>
                    <a:pt x="324217" y="24252"/>
                  </a:lnTo>
                  <a:lnTo>
                    <a:pt x="264278" y="3545"/>
                  </a:lnTo>
                  <a:lnTo>
                    <a:pt x="238933" y="0"/>
                  </a:lnTo>
                  <a:close/>
                </a:path>
              </a:pathLst>
            </a:custGeom>
            <a:solidFill>
              <a:srgbClr val="51515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693775" y="194784"/>
              <a:ext cx="219710" cy="424180"/>
            </a:xfrm>
            <a:custGeom>
              <a:avLst/>
              <a:gdLst/>
              <a:ahLst/>
              <a:cxnLst/>
              <a:rect l="l" t="t" r="r" b="b"/>
              <a:pathLst>
                <a:path w="219709" h="424180">
                  <a:moveTo>
                    <a:pt x="19676" y="0"/>
                  </a:moveTo>
                  <a:lnTo>
                    <a:pt x="0" y="218"/>
                  </a:lnTo>
                  <a:lnTo>
                    <a:pt x="0" y="382489"/>
                  </a:lnTo>
                  <a:lnTo>
                    <a:pt x="27278" y="401934"/>
                  </a:lnTo>
                  <a:lnTo>
                    <a:pt x="47024" y="417079"/>
                  </a:lnTo>
                  <a:lnTo>
                    <a:pt x="66881" y="424040"/>
                  </a:lnTo>
                  <a:lnTo>
                    <a:pt x="94494" y="418932"/>
                  </a:lnTo>
                  <a:lnTo>
                    <a:pt x="122464" y="405138"/>
                  </a:lnTo>
                  <a:lnTo>
                    <a:pt x="156302" y="380427"/>
                  </a:lnTo>
                  <a:lnTo>
                    <a:pt x="187713" y="345420"/>
                  </a:lnTo>
                  <a:lnTo>
                    <a:pt x="208402" y="300738"/>
                  </a:lnTo>
                  <a:lnTo>
                    <a:pt x="219253" y="237161"/>
                  </a:lnTo>
                  <a:lnTo>
                    <a:pt x="218331" y="182579"/>
                  </a:lnTo>
                  <a:lnTo>
                    <a:pt x="207575" y="136411"/>
                  </a:lnTo>
                  <a:lnTo>
                    <a:pt x="188922" y="98075"/>
                  </a:lnTo>
                  <a:lnTo>
                    <a:pt x="164309" y="66991"/>
                  </a:lnTo>
                  <a:lnTo>
                    <a:pt x="104957" y="24252"/>
                  </a:lnTo>
                  <a:lnTo>
                    <a:pt x="45020" y="3545"/>
                  </a:lnTo>
                  <a:lnTo>
                    <a:pt x="19676" y="0"/>
                  </a:lnTo>
                  <a:close/>
                </a:path>
              </a:pathLst>
            </a:custGeom>
            <a:solidFill>
              <a:srgbClr val="3C3C3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7" name="object 3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98573" y="561272"/>
              <a:ext cx="190418" cy="329277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384680" y="688247"/>
              <a:ext cx="618490" cy="318770"/>
            </a:xfrm>
            <a:custGeom>
              <a:avLst/>
              <a:gdLst/>
              <a:ahLst/>
              <a:cxnLst/>
              <a:rect l="l" t="t" r="r" b="b"/>
              <a:pathLst>
                <a:path w="618490" h="318769">
                  <a:moveTo>
                    <a:pt x="519126" y="0"/>
                  </a:moveTo>
                  <a:lnTo>
                    <a:pt x="404311" y="0"/>
                  </a:lnTo>
                  <a:lnTo>
                    <a:pt x="309095" y="122165"/>
                  </a:lnTo>
                  <a:lnTo>
                    <a:pt x="213892" y="0"/>
                  </a:lnTo>
                  <a:lnTo>
                    <a:pt x="99063" y="0"/>
                  </a:lnTo>
                  <a:lnTo>
                    <a:pt x="60501" y="7800"/>
                  </a:lnTo>
                  <a:lnTo>
                    <a:pt x="29013" y="29073"/>
                  </a:lnTo>
                  <a:lnTo>
                    <a:pt x="7784" y="60623"/>
                  </a:lnTo>
                  <a:lnTo>
                    <a:pt x="0" y="99255"/>
                  </a:lnTo>
                  <a:lnTo>
                    <a:pt x="0" y="189478"/>
                  </a:lnTo>
                  <a:lnTo>
                    <a:pt x="35598" y="221743"/>
                  </a:lnTo>
                  <a:lnTo>
                    <a:pt x="74604" y="249959"/>
                  </a:lnTo>
                  <a:lnTo>
                    <a:pt x="116685" y="273791"/>
                  </a:lnTo>
                  <a:lnTo>
                    <a:pt x="161507" y="292908"/>
                  </a:lnTo>
                  <a:lnTo>
                    <a:pt x="208738" y="306975"/>
                  </a:lnTo>
                  <a:lnTo>
                    <a:pt x="258045" y="315660"/>
                  </a:lnTo>
                  <a:lnTo>
                    <a:pt x="309095" y="318629"/>
                  </a:lnTo>
                  <a:lnTo>
                    <a:pt x="360144" y="315660"/>
                  </a:lnTo>
                  <a:lnTo>
                    <a:pt x="409451" y="306975"/>
                  </a:lnTo>
                  <a:lnTo>
                    <a:pt x="456683" y="292908"/>
                  </a:lnTo>
                  <a:lnTo>
                    <a:pt x="501506" y="273791"/>
                  </a:lnTo>
                  <a:lnTo>
                    <a:pt x="543587" y="249959"/>
                  </a:lnTo>
                  <a:lnTo>
                    <a:pt x="582594" y="221743"/>
                  </a:lnTo>
                  <a:lnTo>
                    <a:pt x="618194" y="189478"/>
                  </a:lnTo>
                  <a:lnTo>
                    <a:pt x="618194" y="99255"/>
                  </a:lnTo>
                  <a:lnTo>
                    <a:pt x="610409" y="60623"/>
                  </a:lnTo>
                  <a:lnTo>
                    <a:pt x="589179" y="29073"/>
                  </a:lnTo>
                  <a:lnTo>
                    <a:pt x="557689" y="7800"/>
                  </a:lnTo>
                  <a:lnTo>
                    <a:pt x="519126" y="0"/>
                  </a:lnTo>
                  <a:close/>
                </a:path>
              </a:pathLst>
            </a:custGeom>
            <a:solidFill>
              <a:srgbClr val="DD45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693775" y="688247"/>
              <a:ext cx="309245" cy="318770"/>
            </a:xfrm>
            <a:custGeom>
              <a:avLst/>
              <a:gdLst/>
              <a:ahLst/>
              <a:cxnLst/>
              <a:rect l="l" t="t" r="r" b="b"/>
              <a:pathLst>
                <a:path w="309244" h="318769">
                  <a:moveTo>
                    <a:pt x="210031" y="0"/>
                  </a:moveTo>
                  <a:lnTo>
                    <a:pt x="95216" y="0"/>
                  </a:lnTo>
                  <a:lnTo>
                    <a:pt x="0" y="122165"/>
                  </a:lnTo>
                  <a:lnTo>
                    <a:pt x="0" y="318629"/>
                  </a:lnTo>
                  <a:lnTo>
                    <a:pt x="51049" y="315660"/>
                  </a:lnTo>
                  <a:lnTo>
                    <a:pt x="100356" y="306975"/>
                  </a:lnTo>
                  <a:lnTo>
                    <a:pt x="147587" y="292908"/>
                  </a:lnTo>
                  <a:lnTo>
                    <a:pt x="192410" y="273791"/>
                  </a:lnTo>
                  <a:lnTo>
                    <a:pt x="234492" y="249959"/>
                  </a:lnTo>
                  <a:lnTo>
                    <a:pt x="273499" y="221743"/>
                  </a:lnTo>
                  <a:lnTo>
                    <a:pt x="309099" y="189478"/>
                  </a:lnTo>
                  <a:lnTo>
                    <a:pt x="309099" y="99255"/>
                  </a:lnTo>
                  <a:lnTo>
                    <a:pt x="301314" y="60623"/>
                  </a:lnTo>
                  <a:lnTo>
                    <a:pt x="280084" y="29073"/>
                  </a:lnTo>
                  <a:lnTo>
                    <a:pt x="248594" y="7800"/>
                  </a:lnTo>
                  <a:lnTo>
                    <a:pt x="210031" y="0"/>
                  </a:lnTo>
                  <a:close/>
                </a:path>
              </a:pathLst>
            </a:custGeom>
            <a:solidFill>
              <a:srgbClr val="C1205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0" name="object 4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47402" y="841493"/>
              <a:ext cx="83487" cy="117955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516597" y="262497"/>
              <a:ext cx="354965" cy="365125"/>
            </a:xfrm>
            <a:custGeom>
              <a:avLst/>
              <a:gdLst/>
              <a:ahLst/>
              <a:cxnLst/>
              <a:rect l="l" t="t" r="r" b="b"/>
              <a:pathLst>
                <a:path w="354965" h="365125">
                  <a:moveTo>
                    <a:pt x="177178" y="0"/>
                  </a:moveTo>
                  <a:lnTo>
                    <a:pt x="136910" y="4473"/>
                  </a:lnTo>
                  <a:lnTo>
                    <a:pt x="97775" y="18699"/>
                  </a:lnTo>
                  <a:lnTo>
                    <a:pt x="63777" y="43883"/>
                  </a:lnTo>
                  <a:lnTo>
                    <a:pt x="38923" y="81232"/>
                  </a:lnTo>
                  <a:lnTo>
                    <a:pt x="27216" y="131953"/>
                  </a:lnTo>
                  <a:lnTo>
                    <a:pt x="15516" y="137634"/>
                  </a:lnTo>
                  <a:lnTo>
                    <a:pt x="6513" y="148279"/>
                  </a:lnTo>
                  <a:lnTo>
                    <a:pt x="1058" y="161698"/>
                  </a:lnTo>
                  <a:lnTo>
                    <a:pt x="0" y="175701"/>
                  </a:lnTo>
                  <a:lnTo>
                    <a:pt x="2917" y="216853"/>
                  </a:lnTo>
                  <a:lnTo>
                    <a:pt x="6962" y="229968"/>
                  </a:lnTo>
                  <a:lnTo>
                    <a:pt x="15293" y="240146"/>
                  </a:lnTo>
                  <a:lnTo>
                    <a:pt x="26693" y="246377"/>
                  </a:lnTo>
                  <a:lnTo>
                    <a:pt x="39947" y="247650"/>
                  </a:lnTo>
                  <a:lnTo>
                    <a:pt x="43119" y="247295"/>
                  </a:lnTo>
                  <a:lnTo>
                    <a:pt x="74673" y="307543"/>
                  </a:lnTo>
                  <a:lnTo>
                    <a:pt x="110217" y="341861"/>
                  </a:lnTo>
                  <a:lnTo>
                    <a:pt x="145727" y="358314"/>
                  </a:lnTo>
                  <a:lnTo>
                    <a:pt x="177178" y="364964"/>
                  </a:lnTo>
                  <a:lnTo>
                    <a:pt x="208637" y="358314"/>
                  </a:lnTo>
                  <a:lnTo>
                    <a:pt x="244151" y="341861"/>
                  </a:lnTo>
                  <a:lnTo>
                    <a:pt x="279697" y="307543"/>
                  </a:lnTo>
                  <a:lnTo>
                    <a:pt x="311251" y="247295"/>
                  </a:lnTo>
                  <a:lnTo>
                    <a:pt x="314409" y="247650"/>
                  </a:lnTo>
                  <a:lnTo>
                    <a:pt x="351439" y="216853"/>
                  </a:lnTo>
                  <a:lnTo>
                    <a:pt x="354357" y="175701"/>
                  </a:lnTo>
                  <a:lnTo>
                    <a:pt x="353300" y="161698"/>
                  </a:lnTo>
                  <a:lnTo>
                    <a:pt x="347848" y="148279"/>
                  </a:lnTo>
                  <a:lnTo>
                    <a:pt x="338846" y="137634"/>
                  </a:lnTo>
                  <a:lnTo>
                    <a:pt x="327140" y="131953"/>
                  </a:lnTo>
                  <a:lnTo>
                    <a:pt x="315433" y="81232"/>
                  </a:lnTo>
                  <a:lnTo>
                    <a:pt x="290579" y="43883"/>
                  </a:lnTo>
                  <a:lnTo>
                    <a:pt x="256581" y="18699"/>
                  </a:lnTo>
                  <a:lnTo>
                    <a:pt x="217446" y="4473"/>
                  </a:lnTo>
                  <a:lnTo>
                    <a:pt x="177178" y="0"/>
                  </a:lnTo>
                  <a:close/>
                </a:path>
              </a:pathLst>
            </a:custGeom>
            <a:solidFill>
              <a:srgbClr val="FFC3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693775" y="262497"/>
              <a:ext cx="177800" cy="365125"/>
            </a:xfrm>
            <a:custGeom>
              <a:avLst/>
              <a:gdLst/>
              <a:ahLst/>
              <a:cxnLst/>
              <a:rect l="l" t="t" r="r" b="b"/>
              <a:pathLst>
                <a:path w="177800" h="365125">
                  <a:moveTo>
                    <a:pt x="0" y="0"/>
                  </a:moveTo>
                  <a:lnTo>
                    <a:pt x="0" y="364964"/>
                  </a:lnTo>
                  <a:lnTo>
                    <a:pt x="20059" y="361277"/>
                  </a:lnTo>
                  <a:lnTo>
                    <a:pt x="66082" y="342434"/>
                  </a:lnTo>
                  <a:lnTo>
                    <a:pt x="101666" y="308654"/>
                  </a:lnTo>
                  <a:lnTo>
                    <a:pt x="123989" y="271284"/>
                  </a:lnTo>
                  <a:lnTo>
                    <a:pt x="134073" y="247295"/>
                  </a:lnTo>
                  <a:lnTo>
                    <a:pt x="137231" y="247650"/>
                  </a:lnTo>
                  <a:lnTo>
                    <a:pt x="174261" y="216853"/>
                  </a:lnTo>
                  <a:lnTo>
                    <a:pt x="177178" y="175701"/>
                  </a:lnTo>
                  <a:lnTo>
                    <a:pt x="176122" y="161698"/>
                  </a:lnTo>
                  <a:lnTo>
                    <a:pt x="170669" y="148279"/>
                  </a:lnTo>
                  <a:lnTo>
                    <a:pt x="161667" y="137634"/>
                  </a:lnTo>
                  <a:lnTo>
                    <a:pt x="149961" y="131953"/>
                  </a:lnTo>
                  <a:lnTo>
                    <a:pt x="138254" y="81232"/>
                  </a:lnTo>
                  <a:lnTo>
                    <a:pt x="113400" y="43883"/>
                  </a:lnTo>
                  <a:lnTo>
                    <a:pt x="79403" y="18699"/>
                  </a:lnTo>
                  <a:lnTo>
                    <a:pt x="40268" y="44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AA6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520873" y="222167"/>
              <a:ext cx="346075" cy="244475"/>
            </a:xfrm>
            <a:custGeom>
              <a:avLst/>
              <a:gdLst/>
              <a:ahLst/>
              <a:cxnLst/>
              <a:rect l="l" t="t" r="r" b="b"/>
              <a:pathLst>
                <a:path w="346075" h="244475">
                  <a:moveTo>
                    <a:pt x="229161" y="0"/>
                  </a:moveTo>
                  <a:lnTo>
                    <a:pt x="172901" y="3518"/>
                  </a:lnTo>
                  <a:lnTo>
                    <a:pt x="116649" y="0"/>
                  </a:lnTo>
                  <a:lnTo>
                    <a:pt x="69271" y="13274"/>
                  </a:lnTo>
                  <a:lnTo>
                    <a:pt x="32729" y="39714"/>
                  </a:lnTo>
                  <a:lnTo>
                    <a:pt x="8985" y="75693"/>
                  </a:lnTo>
                  <a:lnTo>
                    <a:pt x="0" y="117584"/>
                  </a:lnTo>
                  <a:lnTo>
                    <a:pt x="7904" y="168295"/>
                  </a:lnTo>
                  <a:lnTo>
                    <a:pt x="26841" y="208353"/>
                  </a:lnTo>
                  <a:lnTo>
                    <a:pt x="46075" y="234661"/>
                  </a:lnTo>
                  <a:lnTo>
                    <a:pt x="54872" y="244118"/>
                  </a:lnTo>
                  <a:lnTo>
                    <a:pt x="57890" y="205103"/>
                  </a:lnTo>
                  <a:lnTo>
                    <a:pt x="68266" y="177140"/>
                  </a:lnTo>
                  <a:lnTo>
                    <a:pt x="85820" y="157983"/>
                  </a:lnTo>
                  <a:lnTo>
                    <a:pt x="130906" y="134770"/>
                  </a:lnTo>
                  <a:lnTo>
                    <a:pt x="148798" y="120536"/>
                  </a:lnTo>
                  <a:lnTo>
                    <a:pt x="163109" y="105880"/>
                  </a:lnTo>
                  <a:lnTo>
                    <a:pt x="172901" y="93993"/>
                  </a:lnTo>
                  <a:lnTo>
                    <a:pt x="182696" y="105880"/>
                  </a:lnTo>
                  <a:lnTo>
                    <a:pt x="197010" y="120536"/>
                  </a:lnTo>
                  <a:lnTo>
                    <a:pt x="214903" y="134770"/>
                  </a:lnTo>
                  <a:lnTo>
                    <a:pt x="259989" y="157983"/>
                  </a:lnTo>
                  <a:lnTo>
                    <a:pt x="277542" y="177140"/>
                  </a:lnTo>
                  <a:lnTo>
                    <a:pt x="287915" y="205103"/>
                  </a:lnTo>
                  <a:lnTo>
                    <a:pt x="290931" y="244118"/>
                  </a:lnTo>
                  <a:lnTo>
                    <a:pt x="299728" y="234661"/>
                  </a:lnTo>
                  <a:lnTo>
                    <a:pt x="318962" y="208353"/>
                  </a:lnTo>
                  <a:lnTo>
                    <a:pt x="337899" y="168295"/>
                  </a:lnTo>
                  <a:lnTo>
                    <a:pt x="345803" y="117584"/>
                  </a:lnTo>
                  <a:lnTo>
                    <a:pt x="336825" y="75693"/>
                  </a:lnTo>
                  <a:lnTo>
                    <a:pt x="313084" y="39714"/>
                  </a:lnTo>
                  <a:lnTo>
                    <a:pt x="276542" y="13274"/>
                  </a:lnTo>
                  <a:lnTo>
                    <a:pt x="229161" y="0"/>
                  </a:lnTo>
                  <a:close/>
                </a:path>
              </a:pathLst>
            </a:custGeom>
            <a:solidFill>
              <a:srgbClr val="51515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4" name="object 4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93775" y="222160"/>
              <a:ext cx="172901" cy="244126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759083" y="542973"/>
              <a:ext cx="114935" cy="295275"/>
            </a:xfrm>
            <a:custGeom>
              <a:avLst/>
              <a:gdLst/>
              <a:ahLst/>
              <a:cxnLst/>
              <a:rect l="l" t="t" r="r" b="b"/>
              <a:pathLst>
                <a:path w="114934" h="295275">
                  <a:moveTo>
                    <a:pt x="104408" y="0"/>
                  </a:moveTo>
                  <a:lnTo>
                    <a:pt x="35304" y="48103"/>
                  </a:lnTo>
                  <a:lnTo>
                    <a:pt x="13594" y="95108"/>
                  </a:lnTo>
                  <a:lnTo>
                    <a:pt x="17568" y="111796"/>
                  </a:lnTo>
                  <a:lnTo>
                    <a:pt x="25703" y="125527"/>
                  </a:lnTo>
                  <a:lnTo>
                    <a:pt x="21044" y="130449"/>
                  </a:lnTo>
                  <a:lnTo>
                    <a:pt x="19048" y="133187"/>
                  </a:lnTo>
                  <a:lnTo>
                    <a:pt x="8736" y="153382"/>
                  </a:lnTo>
                  <a:lnTo>
                    <a:pt x="6947" y="171495"/>
                  </a:lnTo>
                  <a:lnTo>
                    <a:pt x="11234" y="187203"/>
                  </a:lnTo>
                  <a:lnTo>
                    <a:pt x="19147" y="200185"/>
                  </a:lnTo>
                  <a:lnTo>
                    <a:pt x="16895" y="202583"/>
                  </a:lnTo>
                  <a:lnTo>
                    <a:pt x="0" y="239758"/>
                  </a:lnTo>
                  <a:lnTo>
                    <a:pt x="7880" y="268960"/>
                  </a:lnTo>
                  <a:lnTo>
                    <a:pt x="24424" y="288049"/>
                  </a:lnTo>
                  <a:lnTo>
                    <a:pt x="33520" y="294888"/>
                  </a:lnTo>
                  <a:lnTo>
                    <a:pt x="76020" y="267797"/>
                  </a:lnTo>
                  <a:lnTo>
                    <a:pt x="96464" y="234548"/>
                  </a:lnTo>
                  <a:lnTo>
                    <a:pt x="101540" y="200689"/>
                  </a:lnTo>
                  <a:lnTo>
                    <a:pt x="97937" y="171772"/>
                  </a:lnTo>
                  <a:lnTo>
                    <a:pt x="105461" y="151689"/>
                  </a:lnTo>
                  <a:lnTo>
                    <a:pt x="108235" y="131818"/>
                  </a:lnTo>
                  <a:lnTo>
                    <a:pt x="107595" y="113267"/>
                  </a:lnTo>
                  <a:lnTo>
                    <a:pt x="104876" y="97142"/>
                  </a:lnTo>
                  <a:lnTo>
                    <a:pt x="114654" y="62921"/>
                  </a:lnTo>
                  <a:lnTo>
                    <a:pt x="113399" y="31644"/>
                  </a:lnTo>
                  <a:lnTo>
                    <a:pt x="107765" y="8830"/>
                  </a:lnTo>
                  <a:lnTo>
                    <a:pt x="104408" y="0"/>
                  </a:lnTo>
                  <a:close/>
                </a:path>
              </a:pathLst>
            </a:custGeom>
            <a:solidFill>
              <a:srgbClr val="3C3C3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760430" y="810242"/>
              <a:ext cx="78105" cy="45720"/>
            </a:xfrm>
            <a:custGeom>
              <a:avLst/>
              <a:gdLst/>
              <a:ahLst/>
              <a:cxnLst/>
              <a:rect l="l" t="t" r="r" b="b"/>
              <a:pathLst>
                <a:path w="78105" h="45719">
                  <a:moveTo>
                    <a:pt x="72120" y="0"/>
                  </a:moveTo>
                  <a:lnTo>
                    <a:pt x="5678" y="0"/>
                  </a:lnTo>
                  <a:lnTo>
                    <a:pt x="0" y="5688"/>
                  </a:lnTo>
                  <a:lnTo>
                    <a:pt x="0" y="39449"/>
                  </a:lnTo>
                  <a:lnTo>
                    <a:pt x="5678" y="45138"/>
                  </a:lnTo>
                  <a:lnTo>
                    <a:pt x="65110" y="45138"/>
                  </a:lnTo>
                  <a:lnTo>
                    <a:pt x="72120" y="45138"/>
                  </a:lnTo>
                  <a:lnTo>
                    <a:pt x="77798" y="39449"/>
                  </a:lnTo>
                  <a:lnTo>
                    <a:pt x="77798" y="5688"/>
                  </a:lnTo>
                  <a:lnTo>
                    <a:pt x="72120" y="0"/>
                  </a:lnTo>
                  <a:close/>
                </a:path>
              </a:pathLst>
            </a:custGeom>
            <a:solidFill>
              <a:srgbClr val="24825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7" name="object 47"/>
          <p:cNvSpPr txBox="1"/>
          <p:nvPr/>
        </p:nvSpPr>
        <p:spPr>
          <a:xfrm>
            <a:off x="338124" y="3473577"/>
            <a:ext cx="91313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10" dirty="0">
                <a:solidFill>
                  <a:srgbClr val="006FAC"/>
                </a:solidFill>
                <a:latin typeface="Arial"/>
                <a:cs typeface="Arial"/>
              </a:rPr>
              <a:t>Developer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48" name="object 48"/>
          <p:cNvGrpSpPr/>
          <p:nvPr/>
        </p:nvGrpSpPr>
        <p:grpSpPr>
          <a:xfrm>
            <a:off x="506770" y="3012683"/>
            <a:ext cx="578485" cy="411480"/>
            <a:chOff x="506770" y="3012683"/>
            <a:chExt cx="578485" cy="411480"/>
          </a:xfrm>
        </p:grpSpPr>
        <p:sp>
          <p:nvSpPr>
            <p:cNvPr id="49" name="object 49"/>
            <p:cNvSpPr/>
            <p:nvPr/>
          </p:nvSpPr>
          <p:spPr>
            <a:xfrm>
              <a:off x="506770" y="3084292"/>
              <a:ext cx="578485" cy="339725"/>
            </a:xfrm>
            <a:custGeom>
              <a:avLst/>
              <a:gdLst/>
              <a:ahLst/>
              <a:cxnLst/>
              <a:rect l="l" t="t" r="r" b="b"/>
              <a:pathLst>
                <a:path w="578485" h="339725">
                  <a:moveTo>
                    <a:pt x="577990" y="0"/>
                  </a:moveTo>
                  <a:lnTo>
                    <a:pt x="0" y="0"/>
                  </a:lnTo>
                  <a:lnTo>
                    <a:pt x="0" y="304536"/>
                  </a:lnTo>
                  <a:lnTo>
                    <a:pt x="2742" y="318087"/>
                  </a:lnTo>
                  <a:lnTo>
                    <a:pt x="10223" y="329154"/>
                  </a:lnTo>
                  <a:lnTo>
                    <a:pt x="21317" y="336616"/>
                  </a:lnTo>
                  <a:lnTo>
                    <a:pt x="34903" y="339352"/>
                  </a:lnTo>
                  <a:lnTo>
                    <a:pt x="543088" y="339352"/>
                  </a:lnTo>
                  <a:lnTo>
                    <a:pt x="556674" y="336616"/>
                  </a:lnTo>
                  <a:lnTo>
                    <a:pt x="567767" y="329154"/>
                  </a:lnTo>
                  <a:lnTo>
                    <a:pt x="575247" y="318087"/>
                  </a:lnTo>
                  <a:lnTo>
                    <a:pt x="577990" y="304536"/>
                  </a:lnTo>
                  <a:lnTo>
                    <a:pt x="577990" y="0"/>
                  </a:lnTo>
                  <a:close/>
                </a:path>
              </a:pathLst>
            </a:custGeom>
            <a:solidFill>
              <a:srgbClr val="A9DB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1049877" y="3084292"/>
              <a:ext cx="34925" cy="339725"/>
            </a:xfrm>
            <a:custGeom>
              <a:avLst/>
              <a:gdLst/>
              <a:ahLst/>
              <a:cxnLst/>
              <a:rect l="l" t="t" r="r" b="b"/>
              <a:pathLst>
                <a:path w="34925" h="339725">
                  <a:moveTo>
                    <a:pt x="34882" y="0"/>
                  </a:moveTo>
                  <a:lnTo>
                    <a:pt x="0" y="0"/>
                  </a:lnTo>
                  <a:lnTo>
                    <a:pt x="0" y="339352"/>
                  </a:lnTo>
                  <a:lnTo>
                    <a:pt x="13578" y="336615"/>
                  </a:lnTo>
                  <a:lnTo>
                    <a:pt x="24666" y="329152"/>
                  </a:lnTo>
                  <a:lnTo>
                    <a:pt x="32141" y="318083"/>
                  </a:lnTo>
                  <a:lnTo>
                    <a:pt x="34882" y="304527"/>
                  </a:lnTo>
                  <a:lnTo>
                    <a:pt x="34882" y="0"/>
                  </a:lnTo>
                  <a:close/>
                </a:path>
              </a:pathLst>
            </a:custGeom>
            <a:solidFill>
              <a:srgbClr val="87C3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1" name="object 5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56332" y="3160283"/>
              <a:ext cx="252357" cy="180843"/>
            </a:xfrm>
            <a:prstGeom prst="rect">
              <a:avLst/>
            </a:prstGeom>
          </p:spPr>
        </p:pic>
        <p:sp>
          <p:nvSpPr>
            <p:cNvPr id="52" name="object 52"/>
            <p:cNvSpPr/>
            <p:nvPr/>
          </p:nvSpPr>
          <p:spPr>
            <a:xfrm>
              <a:off x="870778" y="3158848"/>
              <a:ext cx="90170" cy="34925"/>
            </a:xfrm>
            <a:custGeom>
              <a:avLst/>
              <a:gdLst/>
              <a:ahLst/>
              <a:cxnLst/>
              <a:rect l="l" t="t" r="r" b="b"/>
              <a:pathLst>
                <a:path w="90169" h="34925">
                  <a:moveTo>
                    <a:pt x="81731" y="0"/>
                  </a:moveTo>
                  <a:lnTo>
                    <a:pt x="7808" y="0"/>
                  </a:lnTo>
                  <a:lnTo>
                    <a:pt x="0" y="7797"/>
                  </a:lnTo>
                  <a:lnTo>
                    <a:pt x="0" y="27013"/>
                  </a:lnTo>
                  <a:lnTo>
                    <a:pt x="7808" y="34800"/>
                  </a:lnTo>
                  <a:lnTo>
                    <a:pt x="72098" y="34800"/>
                  </a:lnTo>
                  <a:lnTo>
                    <a:pt x="81731" y="34800"/>
                  </a:lnTo>
                  <a:lnTo>
                    <a:pt x="89549" y="27013"/>
                  </a:lnTo>
                  <a:lnTo>
                    <a:pt x="89549" y="7797"/>
                  </a:lnTo>
                  <a:lnTo>
                    <a:pt x="81731" y="0"/>
                  </a:lnTo>
                  <a:close/>
                </a:path>
              </a:pathLst>
            </a:custGeom>
            <a:solidFill>
              <a:srgbClr val="29CE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870778" y="3228449"/>
              <a:ext cx="179705" cy="34925"/>
            </a:xfrm>
            <a:custGeom>
              <a:avLst/>
              <a:gdLst/>
              <a:ahLst/>
              <a:cxnLst/>
              <a:rect l="l" t="t" r="r" b="b"/>
              <a:pathLst>
                <a:path w="179705" h="34925">
                  <a:moveTo>
                    <a:pt x="171281" y="0"/>
                  </a:moveTo>
                  <a:lnTo>
                    <a:pt x="7808" y="0"/>
                  </a:lnTo>
                  <a:lnTo>
                    <a:pt x="0" y="7787"/>
                  </a:lnTo>
                  <a:lnTo>
                    <a:pt x="0" y="27003"/>
                  </a:lnTo>
                  <a:lnTo>
                    <a:pt x="7808" y="34800"/>
                  </a:lnTo>
                  <a:lnTo>
                    <a:pt x="161647" y="34800"/>
                  </a:lnTo>
                  <a:lnTo>
                    <a:pt x="171281" y="34800"/>
                  </a:lnTo>
                  <a:lnTo>
                    <a:pt x="179098" y="27003"/>
                  </a:lnTo>
                  <a:lnTo>
                    <a:pt x="179098" y="7787"/>
                  </a:lnTo>
                  <a:lnTo>
                    <a:pt x="171281" y="0"/>
                  </a:lnTo>
                  <a:close/>
                </a:path>
              </a:pathLst>
            </a:custGeom>
            <a:solidFill>
              <a:srgbClr val="FFC3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870778" y="3298041"/>
              <a:ext cx="136525" cy="34925"/>
            </a:xfrm>
            <a:custGeom>
              <a:avLst/>
              <a:gdLst/>
              <a:ahLst/>
              <a:cxnLst/>
              <a:rect l="l" t="t" r="r" b="b"/>
              <a:pathLst>
                <a:path w="136525" h="34925">
                  <a:moveTo>
                    <a:pt x="128449" y="0"/>
                  </a:moveTo>
                  <a:lnTo>
                    <a:pt x="7808" y="0"/>
                  </a:lnTo>
                  <a:lnTo>
                    <a:pt x="0" y="7787"/>
                  </a:lnTo>
                  <a:lnTo>
                    <a:pt x="0" y="27013"/>
                  </a:lnTo>
                  <a:lnTo>
                    <a:pt x="7808" y="34800"/>
                  </a:lnTo>
                  <a:lnTo>
                    <a:pt x="118815" y="34800"/>
                  </a:lnTo>
                  <a:lnTo>
                    <a:pt x="128449" y="34800"/>
                  </a:lnTo>
                  <a:lnTo>
                    <a:pt x="136257" y="27013"/>
                  </a:lnTo>
                  <a:lnTo>
                    <a:pt x="136257" y="7787"/>
                  </a:lnTo>
                  <a:lnTo>
                    <a:pt x="128449" y="0"/>
                  </a:lnTo>
                  <a:close/>
                </a:path>
              </a:pathLst>
            </a:custGeom>
            <a:solidFill>
              <a:srgbClr val="F78E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506770" y="3012683"/>
              <a:ext cx="578485" cy="83820"/>
            </a:xfrm>
            <a:custGeom>
              <a:avLst/>
              <a:gdLst/>
              <a:ahLst/>
              <a:cxnLst/>
              <a:rect l="l" t="t" r="r" b="b"/>
              <a:pathLst>
                <a:path w="578485" h="83819">
                  <a:moveTo>
                    <a:pt x="543088" y="0"/>
                  </a:moveTo>
                  <a:lnTo>
                    <a:pt x="34903" y="0"/>
                  </a:lnTo>
                  <a:lnTo>
                    <a:pt x="21317" y="2735"/>
                  </a:lnTo>
                  <a:lnTo>
                    <a:pt x="10223" y="10195"/>
                  </a:lnTo>
                  <a:lnTo>
                    <a:pt x="2742" y="21260"/>
                  </a:lnTo>
                  <a:lnTo>
                    <a:pt x="0" y="34810"/>
                  </a:lnTo>
                  <a:lnTo>
                    <a:pt x="0" y="83581"/>
                  </a:lnTo>
                  <a:lnTo>
                    <a:pt x="577990" y="83581"/>
                  </a:lnTo>
                  <a:lnTo>
                    <a:pt x="577990" y="34810"/>
                  </a:lnTo>
                  <a:lnTo>
                    <a:pt x="575247" y="21260"/>
                  </a:lnTo>
                  <a:lnTo>
                    <a:pt x="567767" y="10195"/>
                  </a:lnTo>
                  <a:lnTo>
                    <a:pt x="556674" y="2735"/>
                  </a:lnTo>
                  <a:lnTo>
                    <a:pt x="543088" y="0"/>
                  </a:lnTo>
                  <a:close/>
                </a:path>
              </a:pathLst>
            </a:custGeom>
            <a:solidFill>
              <a:srgbClr val="4380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1049877" y="3012683"/>
              <a:ext cx="34925" cy="83820"/>
            </a:xfrm>
            <a:custGeom>
              <a:avLst/>
              <a:gdLst/>
              <a:ahLst/>
              <a:cxnLst/>
              <a:rect l="l" t="t" r="r" b="b"/>
              <a:pathLst>
                <a:path w="34925" h="83819">
                  <a:moveTo>
                    <a:pt x="0" y="0"/>
                  </a:moveTo>
                  <a:lnTo>
                    <a:pt x="0" y="83581"/>
                  </a:lnTo>
                  <a:lnTo>
                    <a:pt x="34882" y="83581"/>
                  </a:lnTo>
                  <a:lnTo>
                    <a:pt x="34882" y="34819"/>
                  </a:lnTo>
                  <a:lnTo>
                    <a:pt x="32141" y="21264"/>
                  </a:lnTo>
                  <a:lnTo>
                    <a:pt x="24666" y="10196"/>
                  </a:lnTo>
                  <a:lnTo>
                    <a:pt x="13578" y="27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9709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545154" y="3037641"/>
              <a:ext cx="34925" cy="34925"/>
            </a:xfrm>
            <a:custGeom>
              <a:avLst/>
              <a:gdLst/>
              <a:ahLst/>
              <a:cxnLst/>
              <a:rect l="l" t="t" r="r" b="b"/>
              <a:pathLst>
                <a:path w="34925" h="34925">
                  <a:moveTo>
                    <a:pt x="27079" y="0"/>
                  </a:moveTo>
                  <a:lnTo>
                    <a:pt x="7810" y="0"/>
                  </a:lnTo>
                  <a:lnTo>
                    <a:pt x="0" y="7797"/>
                  </a:lnTo>
                  <a:lnTo>
                    <a:pt x="0" y="27013"/>
                  </a:lnTo>
                  <a:lnTo>
                    <a:pt x="7810" y="34800"/>
                  </a:lnTo>
                  <a:lnTo>
                    <a:pt x="27079" y="34800"/>
                  </a:lnTo>
                  <a:lnTo>
                    <a:pt x="34889" y="27013"/>
                  </a:lnTo>
                  <a:lnTo>
                    <a:pt x="34889" y="17405"/>
                  </a:lnTo>
                  <a:lnTo>
                    <a:pt x="34889" y="7797"/>
                  </a:lnTo>
                  <a:lnTo>
                    <a:pt x="27079" y="0"/>
                  </a:lnTo>
                  <a:close/>
                </a:path>
              </a:pathLst>
            </a:custGeom>
            <a:solidFill>
              <a:srgbClr val="29CE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612789" y="3037641"/>
              <a:ext cx="34925" cy="34925"/>
            </a:xfrm>
            <a:custGeom>
              <a:avLst/>
              <a:gdLst/>
              <a:ahLst/>
              <a:cxnLst/>
              <a:rect l="l" t="t" r="r" b="b"/>
              <a:pathLst>
                <a:path w="34925" h="34925">
                  <a:moveTo>
                    <a:pt x="27084" y="0"/>
                  </a:moveTo>
                  <a:lnTo>
                    <a:pt x="7817" y="0"/>
                  </a:lnTo>
                  <a:lnTo>
                    <a:pt x="0" y="7797"/>
                  </a:lnTo>
                  <a:lnTo>
                    <a:pt x="0" y="27013"/>
                  </a:lnTo>
                  <a:lnTo>
                    <a:pt x="7817" y="34800"/>
                  </a:lnTo>
                  <a:lnTo>
                    <a:pt x="27084" y="34800"/>
                  </a:lnTo>
                  <a:lnTo>
                    <a:pt x="34892" y="27013"/>
                  </a:lnTo>
                  <a:lnTo>
                    <a:pt x="34892" y="17405"/>
                  </a:lnTo>
                  <a:lnTo>
                    <a:pt x="34892" y="7797"/>
                  </a:lnTo>
                  <a:lnTo>
                    <a:pt x="27084" y="0"/>
                  </a:lnTo>
                  <a:close/>
                </a:path>
              </a:pathLst>
            </a:custGeom>
            <a:solidFill>
              <a:srgbClr val="F3F3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680428" y="3037641"/>
              <a:ext cx="34925" cy="34925"/>
            </a:xfrm>
            <a:custGeom>
              <a:avLst/>
              <a:gdLst/>
              <a:ahLst/>
              <a:cxnLst/>
              <a:rect l="l" t="t" r="r" b="b"/>
              <a:pathLst>
                <a:path w="34925" h="34925">
                  <a:moveTo>
                    <a:pt x="27084" y="0"/>
                  </a:moveTo>
                  <a:lnTo>
                    <a:pt x="7808" y="0"/>
                  </a:lnTo>
                  <a:lnTo>
                    <a:pt x="0" y="7797"/>
                  </a:lnTo>
                  <a:lnTo>
                    <a:pt x="0" y="27013"/>
                  </a:lnTo>
                  <a:lnTo>
                    <a:pt x="7808" y="34800"/>
                  </a:lnTo>
                  <a:lnTo>
                    <a:pt x="27084" y="34800"/>
                  </a:lnTo>
                  <a:lnTo>
                    <a:pt x="34892" y="27013"/>
                  </a:lnTo>
                  <a:lnTo>
                    <a:pt x="34892" y="17405"/>
                  </a:lnTo>
                  <a:lnTo>
                    <a:pt x="34892" y="7797"/>
                  </a:lnTo>
                  <a:lnTo>
                    <a:pt x="27084" y="0"/>
                  </a:lnTo>
                  <a:close/>
                </a:path>
              </a:pathLst>
            </a:custGeom>
            <a:solidFill>
              <a:srgbClr val="F78E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0" name="object 60"/>
          <p:cNvSpPr txBox="1"/>
          <p:nvPr/>
        </p:nvSpPr>
        <p:spPr>
          <a:xfrm>
            <a:off x="378358" y="5028946"/>
            <a:ext cx="83121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6515" marR="5080" indent="-44450">
              <a:lnSpc>
                <a:spcPct val="100000"/>
              </a:lnSpc>
              <a:spcBef>
                <a:spcPts val="100"/>
              </a:spcBef>
            </a:pPr>
            <a:r>
              <a:rPr sz="1400" b="1" spc="-20" dirty="0">
                <a:solidFill>
                  <a:srgbClr val="006FAC"/>
                </a:solidFill>
                <a:latin typeface="Arial"/>
                <a:cs typeface="Arial"/>
              </a:rPr>
              <a:t>Technical </a:t>
            </a:r>
            <a:r>
              <a:rPr sz="1400" b="1" spc="40" dirty="0">
                <a:solidFill>
                  <a:srgbClr val="006FAC"/>
                </a:solidFill>
                <a:latin typeface="Arial"/>
                <a:cs typeface="Arial"/>
              </a:rPr>
              <a:t>referent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61" name="object 61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505968" y="4418076"/>
            <a:ext cx="579119" cy="577595"/>
          </a:xfrm>
          <a:prstGeom prst="rect">
            <a:avLst/>
          </a:prstGeom>
        </p:spPr>
      </p:pic>
      <p:sp>
        <p:nvSpPr>
          <p:cNvPr id="62" name="object 62"/>
          <p:cNvSpPr txBox="1"/>
          <p:nvPr/>
        </p:nvSpPr>
        <p:spPr>
          <a:xfrm>
            <a:off x="397256" y="1890471"/>
            <a:ext cx="79756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10" dirty="0">
                <a:solidFill>
                  <a:srgbClr val="006FAC"/>
                </a:solidFill>
                <a:latin typeface="Arial"/>
                <a:cs typeface="Arial"/>
              </a:rPr>
              <a:t>Modeller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63" name="object 63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519756" y="1353432"/>
            <a:ext cx="551542" cy="533158"/>
          </a:xfrm>
          <a:prstGeom prst="rect">
            <a:avLst/>
          </a:prstGeom>
        </p:spPr>
      </p:pic>
      <p:sp>
        <p:nvSpPr>
          <p:cNvPr id="64" name="object 64"/>
          <p:cNvSpPr txBox="1"/>
          <p:nvPr/>
        </p:nvSpPr>
        <p:spPr>
          <a:xfrm>
            <a:off x="289661" y="6435648"/>
            <a:ext cx="1010919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10" dirty="0">
                <a:solidFill>
                  <a:srgbClr val="006FAC"/>
                </a:solidFill>
                <a:latin typeface="Arial"/>
                <a:cs typeface="Arial"/>
              </a:rPr>
              <a:t>Popularizer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65" name="object 65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533545" y="5836920"/>
            <a:ext cx="523965" cy="577596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792839" y="6396329"/>
            <a:ext cx="214629" cy="2286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300" spc="-25" dirty="0">
                <a:solidFill>
                  <a:srgbClr val="00396F"/>
                </a:solidFill>
                <a:latin typeface="Arial MT"/>
                <a:cs typeface="Arial MT"/>
              </a:rPr>
              <a:t>30</a:t>
            </a:r>
            <a:endParaRPr sz="1300">
              <a:latin typeface="Arial MT"/>
              <a:cs typeface="Arial MT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609600" y="6181342"/>
            <a:ext cx="7370445" cy="623570"/>
            <a:chOff x="609600" y="6181342"/>
            <a:chExt cx="7370445" cy="623570"/>
          </a:xfrm>
        </p:grpSpPr>
        <p:sp>
          <p:nvSpPr>
            <p:cNvPr id="4" name="object 4"/>
            <p:cNvSpPr/>
            <p:nvPr/>
          </p:nvSpPr>
          <p:spPr>
            <a:xfrm>
              <a:off x="1411033" y="6502165"/>
              <a:ext cx="5868035" cy="0"/>
            </a:xfrm>
            <a:custGeom>
              <a:avLst/>
              <a:gdLst/>
              <a:ahLst/>
              <a:cxnLst/>
              <a:rect l="l" t="t" r="r" b="b"/>
              <a:pathLst>
                <a:path w="5868034">
                  <a:moveTo>
                    <a:pt x="0" y="0"/>
                  </a:moveTo>
                  <a:lnTo>
                    <a:pt x="5867590" y="0"/>
                  </a:lnTo>
                </a:path>
              </a:pathLst>
            </a:custGeom>
            <a:ln w="26327">
              <a:solidFill>
                <a:srgbClr val="00396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9600" y="6181342"/>
              <a:ext cx="946404" cy="62331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315274" y="6352436"/>
              <a:ext cx="664287" cy="299566"/>
            </a:xfrm>
            <a:prstGeom prst="rect">
              <a:avLst/>
            </a:prstGeom>
          </p:spPr>
        </p:pic>
      </p:grpSp>
      <p:grpSp>
        <p:nvGrpSpPr>
          <p:cNvPr id="7" name="object 7"/>
          <p:cNvGrpSpPr/>
          <p:nvPr/>
        </p:nvGrpSpPr>
        <p:grpSpPr>
          <a:xfrm>
            <a:off x="8029956" y="6193534"/>
            <a:ext cx="3312160" cy="599440"/>
            <a:chOff x="8029956" y="6193534"/>
            <a:chExt cx="3312160" cy="599440"/>
          </a:xfrm>
        </p:grpSpPr>
        <p:sp>
          <p:nvSpPr>
            <p:cNvPr id="8" name="object 8"/>
            <p:cNvSpPr/>
            <p:nvPr/>
          </p:nvSpPr>
          <p:spPr>
            <a:xfrm>
              <a:off x="8029956" y="6502165"/>
              <a:ext cx="3057525" cy="0"/>
            </a:xfrm>
            <a:custGeom>
              <a:avLst/>
              <a:gdLst/>
              <a:ahLst/>
              <a:cxnLst/>
              <a:rect l="l" t="t" r="r" b="b"/>
              <a:pathLst>
                <a:path w="3057525">
                  <a:moveTo>
                    <a:pt x="0" y="0"/>
                  </a:moveTo>
                  <a:lnTo>
                    <a:pt x="3056953" y="0"/>
                  </a:lnTo>
                </a:path>
              </a:pathLst>
            </a:custGeom>
            <a:ln w="26327">
              <a:solidFill>
                <a:srgbClr val="00396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289036" y="6193534"/>
              <a:ext cx="1700783" cy="59893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248900" y="6301740"/>
              <a:ext cx="1092707" cy="382523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718819" y="96138"/>
            <a:ext cx="10428605" cy="83883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85"/>
              </a:spcBef>
            </a:pPr>
            <a:r>
              <a:rPr dirty="0"/>
              <a:t>To</a:t>
            </a:r>
            <a:r>
              <a:rPr spc="-35" dirty="0"/>
              <a:t> </a:t>
            </a:r>
            <a:r>
              <a:rPr dirty="0"/>
              <a:t>fulfill</a:t>
            </a:r>
            <a:r>
              <a:rPr spc="-35" dirty="0"/>
              <a:t> </a:t>
            </a:r>
            <a:r>
              <a:rPr dirty="0"/>
              <a:t>his</a:t>
            </a:r>
            <a:r>
              <a:rPr spc="-5" dirty="0"/>
              <a:t> </a:t>
            </a:r>
            <a:r>
              <a:rPr dirty="0"/>
              <a:t>missions,</a:t>
            </a:r>
            <a:r>
              <a:rPr spc="5" dirty="0"/>
              <a:t> </a:t>
            </a:r>
            <a:r>
              <a:rPr dirty="0"/>
              <a:t>the</a:t>
            </a:r>
            <a:r>
              <a:rPr spc="-15" dirty="0"/>
              <a:t> </a:t>
            </a:r>
            <a:r>
              <a:rPr dirty="0"/>
              <a:t>Data</a:t>
            </a:r>
            <a:r>
              <a:rPr spc="-15" dirty="0"/>
              <a:t> </a:t>
            </a:r>
            <a:r>
              <a:rPr dirty="0"/>
              <a:t>Scientist</a:t>
            </a:r>
            <a:r>
              <a:rPr spc="10" dirty="0"/>
              <a:t> </a:t>
            </a:r>
            <a:r>
              <a:rPr dirty="0"/>
              <a:t>can</a:t>
            </a:r>
            <a:r>
              <a:rPr spc="-20" dirty="0"/>
              <a:t> </a:t>
            </a:r>
            <a:r>
              <a:rPr dirty="0"/>
              <a:t>use</a:t>
            </a:r>
            <a:r>
              <a:rPr spc="-5" dirty="0"/>
              <a:t> </a:t>
            </a:r>
            <a:r>
              <a:rPr dirty="0"/>
              <a:t>several</a:t>
            </a:r>
            <a:r>
              <a:rPr spc="10" dirty="0"/>
              <a:t> </a:t>
            </a:r>
            <a:r>
              <a:rPr spc="-10" dirty="0"/>
              <a:t>technologies </a:t>
            </a:r>
            <a:r>
              <a:rPr dirty="0"/>
              <a:t>and</a:t>
            </a:r>
            <a:r>
              <a:rPr spc="-25" dirty="0"/>
              <a:t> </a:t>
            </a:r>
            <a:r>
              <a:rPr dirty="0"/>
              <a:t>learning</a:t>
            </a:r>
            <a:r>
              <a:rPr spc="5" dirty="0"/>
              <a:t> </a:t>
            </a:r>
            <a:r>
              <a:rPr spc="-10" dirty="0"/>
              <a:t>models</a:t>
            </a:r>
          </a:p>
        </p:txBody>
      </p:sp>
      <p:pic>
        <p:nvPicPr>
          <p:cNvPr id="12" name="object 1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309367" y="3914604"/>
            <a:ext cx="856456" cy="846922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013603" y="3934617"/>
            <a:ext cx="846176" cy="806897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364281" y="2644299"/>
            <a:ext cx="783220" cy="734355"/>
          </a:xfrm>
          <a:prstGeom prst="rect">
            <a:avLst/>
          </a:prstGeom>
        </p:spPr>
      </p:pic>
      <p:grpSp>
        <p:nvGrpSpPr>
          <p:cNvPr id="15" name="object 15"/>
          <p:cNvGrpSpPr/>
          <p:nvPr/>
        </p:nvGrpSpPr>
        <p:grpSpPr>
          <a:xfrm>
            <a:off x="4958651" y="1540319"/>
            <a:ext cx="979169" cy="691515"/>
            <a:chOff x="4958651" y="1540319"/>
            <a:chExt cx="979169" cy="691515"/>
          </a:xfrm>
        </p:grpSpPr>
        <p:pic>
          <p:nvPicPr>
            <p:cNvPr id="16" name="object 1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975049" y="1558309"/>
              <a:ext cx="943096" cy="646880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4963414" y="1545082"/>
              <a:ext cx="969644" cy="681990"/>
            </a:xfrm>
            <a:custGeom>
              <a:avLst/>
              <a:gdLst/>
              <a:ahLst/>
              <a:cxnLst/>
              <a:rect l="l" t="t" r="r" b="b"/>
              <a:pathLst>
                <a:path w="969645" h="681989">
                  <a:moveTo>
                    <a:pt x="0" y="681609"/>
                  </a:moveTo>
                  <a:lnTo>
                    <a:pt x="969644" y="681609"/>
                  </a:lnTo>
                  <a:lnTo>
                    <a:pt x="969644" y="0"/>
                  </a:lnTo>
                  <a:lnTo>
                    <a:pt x="0" y="0"/>
                  </a:lnTo>
                  <a:lnTo>
                    <a:pt x="0" y="681609"/>
                  </a:lnTo>
                  <a:close/>
                </a:path>
              </a:pathLst>
            </a:custGeom>
            <a:ln w="9525">
              <a:solidFill>
                <a:srgbClr val="001F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336905" y="1329944"/>
            <a:ext cx="4429760" cy="50152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6985" algn="r">
              <a:lnSpc>
                <a:spcPts val="2135"/>
              </a:lnSpc>
              <a:spcBef>
                <a:spcPts val="100"/>
              </a:spcBef>
            </a:pPr>
            <a:r>
              <a:rPr sz="1800" b="1" dirty="0">
                <a:solidFill>
                  <a:srgbClr val="4F81BC"/>
                </a:solidFill>
                <a:latin typeface="Arial"/>
                <a:cs typeface="Arial"/>
              </a:rPr>
              <a:t>Supervised</a:t>
            </a:r>
            <a:r>
              <a:rPr sz="1800" b="1" spc="-75" dirty="0">
                <a:solidFill>
                  <a:srgbClr val="4F81BC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4F81BC"/>
                </a:solidFill>
                <a:latin typeface="Arial"/>
                <a:cs typeface="Arial"/>
              </a:rPr>
              <a:t>methods</a:t>
            </a:r>
            <a:endParaRPr sz="1800">
              <a:latin typeface="Arial"/>
              <a:cs typeface="Arial"/>
            </a:endParaRPr>
          </a:p>
          <a:p>
            <a:pPr marR="32384" algn="r">
              <a:lnSpc>
                <a:spcPts val="1655"/>
              </a:lnSpc>
            </a:pPr>
            <a:r>
              <a:rPr sz="1400" dirty="0">
                <a:solidFill>
                  <a:srgbClr val="A6A6A6"/>
                </a:solidFill>
                <a:latin typeface="Arial MT"/>
                <a:cs typeface="Arial MT"/>
              </a:rPr>
              <a:t>Predict</a:t>
            </a:r>
            <a:r>
              <a:rPr sz="1400" spc="-35" dirty="0">
                <a:solidFill>
                  <a:srgbClr val="A6A6A6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A6A6A6"/>
                </a:solidFill>
                <a:latin typeface="Arial MT"/>
                <a:cs typeface="Arial MT"/>
              </a:rPr>
              <a:t>values</a:t>
            </a:r>
            <a:r>
              <a:rPr sz="1400" spc="-15" dirty="0">
                <a:solidFill>
                  <a:srgbClr val="A6A6A6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A6A6A6"/>
                </a:solidFill>
                <a:latin typeface="Arial MT"/>
                <a:cs typeface="Arial MT"/>
              </a:rPr>
              <a:t>(continuous</a:t>
            </a:r>
            <a:r>
              <a:rPr sz="1400" spc="-40" dirty="0">
                <a:solidFill>
                  <a:srgbClr val="A6A6A6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A6A6A6"/>
                </a:solidFill>
                <a:latin typeface="Arial MT"/>
                <a:cs typeface="Arial MT"/>
              </a:rPr>
              <a:t>or</a:t>
            </a:r>
            <a:r>
              <a:rPr sz="1400" spc="-30" dirty="0">
                <a:solidFill>
                  <a:srgbClr val="A6A6A6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A6A6A6"/>
                </a:solidFill>
                <a:latin typeface="Arial MT"/>
                <a:cs typeface="Arial MT"/>
              </a:rPr>
              <a:t>discrete)</a:t>
            </a:r>
            <a:r>
              <a:rPr sz="1400" spc="-65" dirty="0">
                <a:solidFill>
                  <a:srgbClr val="A6A6A6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A6A6A6"/>
                </a:solidFill>
                <a:latin typeface="Arial MT"/>
                <a:cs typeface="Arial MT"/>
              </a:rPr>
              <a:t>based</a:t>
            </a:r>
            <a:r>
              <a:rPr sz="1400" spc="-35" dirty="0">
                <a:solidFill>
                  <a:srgbClr val="A6A6A6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A6A6A6"/>
                </a:solidFill>
                <a:latin typeface="Arial MT"/>
                <a:cs typeface="Arial MT"/>
              </a:rPr>
              <a:t>on</a:t>
            </a:r>
            <a:r>
              <a:rPr sz="1400" spc="-20" dirty="0">
                <a:solidFill>
                  <a:srgbClr val="A6A6A6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A6A6A6"/>
                </a:solidFill>
                <a:latin typeface="Arial MT"/>
                <a:cs typeface="Arial MT"/>
              </a:rPr>
              <a:t>a</a:t>
            </a:r>
            <a:r>
              <a:rPr sz="1400" spc="-20" dirty="0">
                <a:solidFill>
                  <a:srgbClr val="A6A6A6"/>
                </a:solidFill>
                <a:latin typeface="Arial MT"/>
                <a:cs typeface="Arial MT"/>
              </a:rPr>
              <a:t> data</a:t>
            </a:r>
            <a:endParaRPr sz="1400">
              <a:latin typeface="Arial MT"/>
              <a:cs typeface="Arial MT"/>
            </a:endParaRPr>
          </a:p>
          <a:p>
            <a:pPr marR="32384" algn="r">
              <a:lnSpc>
                <a:spcPct val="100000"/>
              </a:lnSpc>
            </a:pPr>
            <a:r>
              <a:rPr sz="1400" dirty="0">
                <a:solidFill>
                  <a:srgbClr val="A6A6A6"/>
                </a:solidFill>
                <a:latin typeface="Arial MT"/>
                <a:cs typeface="Arial MT"/>
              </a:rPr>
              <a:t>history</a:t>
            </a:r>
            <a:r>
              <a:rPr sz="1400" spc="-45" dirty="0">
                <a:solidFill>
                  <a:srgbClr val="A6A6A6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A6A6A6"/>
                </a:solidFill>
                <a:latin typeface="Arial MT"/>
                <a:cs typeface="Arial MT"/>
              </a:rPr>
              <a:t>where</a:t>
            </a:r>
            <a:r>
              <a:rPr sz="1400" spc="-20" dirty="0">
                <a:solidFill>
                  <a:srgbClr val="A6A6A6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A6A6A6"/>
                </a:solidFill>
                <a:latin typeface="Arial MT"/>
                <a:cs typeface="Arial MT"/>
              </a:rPr>
              <a:t>the</a:t>
            </a:r>
            <a:r>
              <a:rPr sz="1400" spc="-25" dirty="0">
                <a:solidFill>
                  <a:srgbClr val="A6A6A6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A6A6A6"/>
                </a:solidFill>
                <a:latin typeface="Arial MT"/>
                <a:cs typeface="Arial MT"/>
              </a:rPr>
              <a:t>result</a:t>
            </a:r>
            <a:r>
              <a:rPr sz="1400" spc="-45" dirty="0">
                <a:solidFill>
                  <a:srgbClr val="A6A6A6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A6A6A6"/>
                </a:solidFill>
                <a:latin typeface="Arial MT"/>
                <a:cs typeface="Arial MT"/>
              </a:rPr>
              <a:t>is</a:t>
            </a:r>
            <a:r>
              <a:rPr sz="1400" spc="-5" dirty="0">
                <a:solidFill>
                  <a:srgbClr val="A6A6A6"/>
                </a:solidFill>
                <a:latin typeface="Arial MT"/>
                <a:cs typeface="Arial MT"/>
              </a:rPr>
              <a:t> </a:t>
            </a:r>
            <a:r>
              <a:rPr sz="1400" spc="-20" dirty="0">
                <a:solidFill>
                  <a:srgbClr val="A6A6A6"/>
                </a:solidFill>
                <a:latin typeface="Arial MT"/>
                <a:cs typeface="Arial MT"/>
              </a:rPr>
              <a:t>known</a:t>
            </a:r>
            <a:endParaRPr sz="1400">
              <a:latin typeface="Arial MT"/>
              <a:cs typeface="Arial MT"/>
            </a:endParaRPr>
          </a:p>
          <a:p>
            <a:pPr marR="31750" algn="r">
              <a:lnSpc>
                <a:spcPct val="100000"/>
              </a:lnSpc>
            </a:pPr>
            <a:r>
              <a:rPr sz="1400" i="1" dirty="0">
                <a:solidFill>
                  <a:srgbClr val="C0504D"/>
                </a:solidFill>
                <a:latin typeface="Arial"/>
                <a:cs typeface="Arial"/>
              </a:rPr>
              <a:t>Ex:</a:t>
            </a:r>
            <a:r>
              <a:rPr sz="1400" i="1" spc="-15" dirty="0">
                <a:solidFill>
                  <a:srgbClr val="C0504D"/>
                </a:solidFill>
                <a:latin typeface="Arial"/>
                <a:cs typeface="Arial"/>
              </a:rPr>
              <a:t> </a:t>
            </a:r>
            <a:r>
              <a:rPr sz="1400" i="1" dirty="0">
                <a:solidFill>
                  <a:srgbClr val="C0504D"/>
                </a:solidFill>
                <a:latin typeface="Arial"/>
                <a:cs typeface="Arial"/>
              </a:rPr>
              <a:t>classify</a:t>
            </a:r>
            <a:r>
              <a:rPr sz="1400" i="1" spc="-35" dirty="0">
                <a:solidFill>
                  <a:srgbClr val="C0504D"/>
                </a:solidFill>
                <a:latin typeface="Arial"/>
                <a:cs typeface="Arial"/>
              </a:rPr>
              <a:t> </a:t>
            </a:r>
            <a:r>
              <a:rPr sz="1400" i="1" dirty="0">
                <a:solidFill>
                  <a:srgbClr val="C0504D"/>
                </a:solidFill>
                <a:latin typeface="Arial"/>
                <a:cs typeface="Arial"/>
              </a:rPr>
              <a:t>a</a:t>
            </a:r>
            <a:r>
              <a:rPr sz="1400" i="1" spc="-25" dirty="0">
                <a:solidFill>
                  <a:srgbClr val="C0504D"/>
                </a:solidFill>
                <a:latin typeface="Arial"/>
                <a:cs typeface="Arial"/>
              </a:rPr>
              <a:t> </a:t>
            </a:r>
            <a:r>
              <a:rPr sz="1400" i="1" dirty="0">
                <a:solidFill>
                  <a:srgbClr val="C0504D"/>
                </a:solidFill>
                <a:latin typeface="Arial"/>
                <a:cs typeface="Arial"/>
              </a:rPr>
              <a:t>new</a:t>
            </a:r>
            <a:r>
              <a:rPr sz="1400" i="1" spc="-20" dirty="0">
                <a:solidFill>
                  <a:srgbClr val="C0504D"/>
                </a:solidFill>
                <a:latin typeface="Arial"/>
                <a:cs typeface="Arial"/>
              </a:rPr>
              <a:t> </a:t>
            </a:r>
            <a:r>
              <a:rPr sz="1400" i="1" dirty="0">
                <a:solidFill>
                  <a:srgbClr val="C0504D"/>
                </a:solidFill>
                <a:latin typeface="Arial"/>
                <a:cs typeface="Arial"/>
              </a:rPr>
              <a:t>incident</a:t>
            </a:r>
            <a:r>
              <a:rPr sz="1400" i="1" spc="-35" dirty="0">
                <a:solidFill>
                  <a:srgbClr val="C0504D"/>
                </a:solidFill>
                <a:latin typeface="Arial"/>
                <a:cs typeface="Arial"/>
              </a:rPr>
              <a:t> </a:t>
            </a:r>
            <a:r>
              <a:rPr sz="1400" i="1" dirty="0">
                <a:solidFill>
                  <a:srgbClr val="C0504D"/>
                </a:solidFill>
                <a:latin typeface="Arial"/>
                <a:cs typeface="Arial"/>
              </a:rPr>
              <a:t>in</a:t>
            </a:r>
            <a:r>
              <a:rPr sz="1400" i="1" spc="-15" dirty="0">
                <a:solidFill>
                  <a:srgbClr val="C0504D"/>
                </a:solidFill>
                <a:latin typeface="Arial"/>
                <a:cs typeface="Arial"/>
              </a:rPr>
              <a:t> </a:t>
            </a:r>
            <a:r>
              <a:rPr sz="1400" i="1" dirty="0">
                <a:solidFill>
                  <a:srgbClr val="C0504D"/>
                </a:solidFill>
                <a:latin typeface="Arial"/>
                <a:cs typeface="Arial"/>
              </a:rPr>
              <a:t>a</a:t>
            </a:r>
            <a:r>
              <a:rPr sz="1400" i="1" spc="-25" dirty="0">
                <a:solidFill>
                  <a:srgbClr val="C0504D"/>
                </a:solidFill>
                <a:latin typeface="Arial"/>
                <a:cs typeface="Arial"/>
              </a:rPr>
              <a:t> </a:t>
            </a:r>
            <a:r>
              <a:rPr sz="1400" i="1" dirty="0">
                <a:solidFill>
                  <a:srgbClr val="C0504D"/>
                </a:solidFill>
                <a:latin typeface="Arial"/>
                <a:cs typeface="Arial"/>
              </a:rPr>
              <a:t>known</a:t>
            </a:r>
            <a:r>
              <a:rPr sz="1400" i="1" spc="-15" dirty="0">
                <a:solidFill>
                  <a:srgbClr val="C0504D"/>
                </a:solidFill>
                <a:latin typeface="Arial"/>
                <a:cs typeface="Arial"/>
              </a:rPr>
              <a:t> </a:t>
            </a:r>
            <a:r>
              <a:rPr sz="1400" i="1" spc="-10" dirty="0">
                <a:solidFill>
                  <a:srgbClr val="C0504D"/>
                </a:solidFill>
                <a:latin typeface="Arial"/>
                <a:cs typeface="Arial"/>
              </a:rPr>
              <a:t>taxonomy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30"/>
              </a:spcBef>
            </a:pPr>
            <a:endParaRPr sz="1400">
              <a:latin typeface="Arial"/>
              <a:cs typeface="Arial"/>
            </a:endParaRPr>
          </a:p>
          <a:p>
            <a:pPr marR="6350" algn="r">
              <a:lnSpc>
                <a:spcPts val="2135"/>
              </a:lnSpc>
            </a:pPr>
            <a:r>
              <a:rPr sz="1800" b="1" dirty="0">
                <a:solidFill>
                  <a:srgbClr val="4F81BC"/>
                </a:solidFill>
                <a:latin typeface="Arial"/>
                <a:cs typeface="Arial"/>
              </a:rPr>
              <a:t>Knowledge</a:t>
            </a:r>
            <a:r>
              <a:rPr sz="1800" b="1" spc="-35" dirty="0">
                <a:solidFill>
                  <a:srgbClr val="4F81BC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4F81BC"/>
                </a:solidFill>
                <a:latin typeface="Arial"/>
                <a:cs typeface="Arial"/>
              </a:rPr>
              <a:t>graphs</a:t>
            </a:r>
            <a:endParaRPr sz="1800">
              <a:latin typeface="Arial"/>
              <a:cs typeface="Arial"/>
            </a:endParaRPr>
          </a:p>
          <a:p>
            <a:pPr marR="33020" algn="r">
              <a:lnSpc>
                <a:spcPts val="1655"/>
              </a:lnSpc>
            </a:pPr>
            <a:r>
              <a:rPr sz="1400" dirty="0">
                <a:solidFill>
                  <a:srgbClr val="A6A6A6"/>
                </a:solidFill>
                <a:latin typeface="Arial MT"/>
                <a:cs typeface="Arial MT"/>
              </a:rPr>
              <a:t>Connecting</a:t>
            </a:r>
            <a:r>
              <a:rPr sz="1400" spc="-60" dirty="0">
                <a:solidFill>
                  <a:srgbClr val="A6A6A6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A6A6A6"/>
                </a:solidFill>
                <a:latin typeface="Arial MT"/>
                <a:cs typeface="Arial MT"/>
              </a:rPr>
              <a:t>entities,</a:t>
            </a:r>
            <a:r>
              <a:rPr sz="1400" spc="-60" dirty="0">
                <a:solidFill>
                  <a:srgbClr val="A6A6A6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A6A6A6"/>
                </a:solidFill>
                <a:latin typeface="Arial MT"/>
                <a:cs typeface="Arial MT"/>
              </a:rPr>
              <a:t>their</a:t>
            </a:r>
            <a:r>
              <a:rPr sz="1400" spc="-30" dirty="0">
                <a:solidFill>
                  <a:srgbClr val="A6A6A6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A6A6A6"/>
                </a:solidFill>
                <a:latin typeface="Arial MT"/>
                <a:cs typeface="Arial MT"/>
              </a:rPr>
              <a:t>properties</a:t>
            </a:r>
            <a:r>
              <a:rPr sz="1400" spc="-60" dirty="0">
                <a:solidFill>
                  <a:srgbClr val="A6A6A6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A6A6A6"/>
                </a:solidFill>
                <a:latin typeface="Arial MT"/>
                <a:cs typeface="Arial MT"/>
              </a:rPr>
              <a:t>and</a:t>
            </a:r>
            <a:r>
              <a:rPr sz="1400" spc="-20" dirty="0">
                <a:solidFill>
                  <a:srgbClr val="A6A6A6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A6A6A6"/>
                </a:solidFill>
                <a:latin typeface="Arial MT"/>
                <a:cs typeface="Arial MT"/>
              </a:rPr>
              <a:t>relationships</a:t>
            </a:r>
            <a:r>
              <a:rPr sz="1400" spc="-50" dirty="0">
                <a:solidFill>
                  <a:srgbClr val="A6A6A6"/>
                </a:solidFill>
                <a:latin typeface="Arial MT"/>
                <a:cs typeface="Arial MT"/>
              </a:rPr>
              <a:t> </a:t>
            </a:r>
            <a:r>
              <a:rPr sz="1400" spc="-25" dirty="0">
                <a:solidFill>
                  <a:srgbClr val="A6A6A6"/>
                </a:solidFill>
                <a:latin typeface="Arial MT"/>
                <a:cs typeface="Arial MT"/>
              </a:rPr>
              <a:t>to</a:t>
            </a:r>
            <a:endParaRPr sz="1400">
              <a:latin typeface="Arial MT"/>
              <a:cs typeface="Arial MT"/>
            </a:endParaRPr>
          </a:p>
          <a:p>
            <a:pPr marR="33020" algn="r">
              <a:lnSpc>
                <a:spcPct val="100000"/>
              </a:lnSpc>
            </a:pPr>
            <a:r>
              <a:rPr sz="1400" dirty="0">
                <a:solidFill>
                  <a:srgbClr val="A6A6A6"/>
                </a:solidFill>
                <a:latin typeface="Arial MT"/>
                <a:cs typeface="Arial MT"/>
              </a:rPr>
              <a:t>generate</a:t>
            </a:r>
            <a:r>
              <a:rPr sz="1400" spc="-65" dirty="0">
                <a:solidFill>
                  <a:srgbClr val="A6A6A6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A6A6A6"/>
                </a:solidFill>
                <a:latin typeface="Arial MT"/>
                <a:cs typeface="Arial MT"/>
              </a:rPr>
              <a:t>new</a:t>
            </a:r>
            <a:r>
              <a:rPr sz="1400" spc="-45" dirty="0">
                <a:solidFill>
                  <a:srgbClr val="A6A6A6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A6A6A6"/>
                </a:solidFill>
                <a:latin typeface="Arial MT"/>
                <a:cs typeface="Arial MT"/>
              </a:rPr>
              <a:t>knowledge</a:t>
            </a:r>
            <a:endParaRPr sz="1400">
              <a:latin typeface="Arial MT"/>
              <a:cs typeface="Arial MT"/>
            </a:endParaRPr>
          </a:p>
          <a:p>
            <a:pPr marR="31115" algn="r">
              <a:lnSpc>
                <a:spcPct val="100000"/>
              </a:lnSpc>
            </a:pPr>
            <a:r>
              <a:rPr sz="1400" i="1" dirty="0">
                <a:solidFill>
                  <a:srgbClr val="C0504D"/>
                </a:solidFill>
                <a:latin typeface="Arial"/>
                <a:cs typeface="Arial"/>
              </a:rPr>
              <a:t>Ex:</a:t>
            </a:r>
            <a:r>
              <a:rPr sz="1400" i="1" spc="-20" dirty="0">
                <a:solidFill>
                  <a:srgbClr val="C0504D"/>
                </a:solidFill>
                <a:latin typeface="Arial"/>
                <a:cs typeface="Arial"/>
              </a:rPr>
              <a:t> </a:t>
            </a:r>
            <a:r>
              <a:rPr sz="1400" i="1" dirty="0">
                <a:solidFill>
                  <a:srgbClr val="C0504D"/>
                </a:solidFill>
                <a:latin typeface="Arial"/>
                <a:cs typeface="Arial"/>
              </a:rPr>
              <a:t>detect</a:t>
            </a:r>
            <a:r>
              <a:rPr sz="1400" i="1" spc="-35" dirty="0">
                <a:solidFill>
                  <a:srgbClr val="C0504D"/>
                </a:solidFill>
                <a:latin typeface="Arial"/>
                <a:cs typeface="Arial"/>
              </a:rPr>
              <a:t> </a:t>
            </a:r>
            <a:r>
              <a:rPr sz="1400" i="1" dirty="0">
                <a:solidFill>
                  <a:srgbClr val="C0504D"/>
                </a:solidFill>
                <a:latin typeface="Arial"/>
                <a:cs typeface="Arial"/>
              </a:rPr>
              <a:t>fraud</a:t>
            </a:r>
            <a:r>
              <a:rPr sz="1400" i="1" spc="-35" dirty="0">
                <a:solidFill>
                  <a:srgbClr val="C0504D"/>
                </a:solidFill>
                <a:latin typeface="Arial"/>
                <a:cs typeface="Arial"/>
              </a:rPr>
              <a:t> </a:t>
            </a:r>
            <a:r>
              <a:rPr sz="1400" i="1" dirty="0">
                <a:solidFill>
                  <a:srgbClr val="C0504D"/>
                </a:solidFill>
                <a:latin typeface="Arial"/>
                <a:cs typeface="Arial"/>
              </a:rPr>
              <a:t>in</a:t>
            </a:r>
            <a:r>
              <a:rPr sz="1400" i="1" spc="-20" dirty="0">
                <a:solidFill>
                  <a:srgbClr val="C0504D"/>
                </a:solidFill>
                <a:latin typeface="Arial"/>
                <a:cs typeface="Arial"/>
              </a:rPr>
              <a:t> </a:t>
            </a:r>
            <a:r>
              <a:rPr sz="1400" i="1" dirty="0">
                <a:solidFill>
                  <a:srgbClr val="C0504D"/>
                </a:solidFill>
                <a:latin typeface="Arial"/>
                <a:cs typeface="Arial"/>
              </a:rPr>
              <a:t>financial</a:t>
            </a:r>
            <a:r>
              <a:rPr sz="1400" i="1" spc="-40" dirty="0">
                <a:solidFill>
                  <a:srgbClr val="C0504D"/>
                </a:solidFill>
                <a:latin typeface="Arial"/>
                <a:cs typeface="Arial"/>
              </a:rPr>
              <a:t> </a:t>
            </a:r>
            <a:r>
              <a:rPr sz="1400" i="1" dirty="0">
                <a:solidFill>
                  <a:srgbClr val="C0504D"/>
                </a:solidFill>
                <a:latin typeface="Arial"/>
                <a:cs typeface="Arial"/>
              </a:rPr>
              <a:t>systems</a:t>
            </a:r>
            <a:r>
              <a:rPr sz="1400" i="1" spc="-35" dirty="0">
                <a:solidFill>
                  <a:srgbClr val="C0504D"/>
                </a:solidFill>
                <a:latin typeface="Arial"/>
                <a:cs typeface="Arial"/>
              </a:rPr>
              <a:t> </a:t>
            </a:r>
            <a:r>
              <a:rPr sz="1400" i="1" dirty="0">
                <a:solidFill>
                  <a:srgbClr val="C0504D"/>
                </a:solidFill>
                <a:latin typeface="Arial"/>
                <a:cs typeface="Arial"/>
              </a:rPr>
              <a:t>by</a:t>
            </a:r>
            <a:r>
              <a:rPr sz="1400" i="1" spc="-20" dirty="0">
                <a:solidFill>
                  <a:srgbClr val="C0504D"/>
                </a:solidFill>
                <a:latin typeface="Arial"/>
                <a:cs typeface="Arial"/>
              </a:rPr>
              <a:t> </a:t>
            </a:r>
            <a:r>
              <a:rPr sz="1400" i="1" spc="-10" dirty="0">
                <a:solidFill>
                  <a:srgbClr val="C0504D"/>
                </a:solidFill>
                <a:latin typeface="Arial"/>
                <a:cs typeface="Arial"/>
              </a:rPr>
              <a:t>highlighting</a:t>
            </a:r>
            <a:endParaRPr sz="1400">
              <a:latin typeface="Arial"/>
              <a:cs typeface="Arial"/>
            </a:endParaRPr>
          </a:p>
          <a:p>
            <a:pPr marR="31750" algn="r">
              <a:lnSpc>
                <a:spcPct val="100000"/>
              </a:lnSpc>
            </a:pPr>
            <a:r>
              <a:rPr sz="1400" i="1" dirty="0">
                <a:solidFill>
                  <a:srgbClr val="C0504D"/>
                </a:solidFill>
                <a:latin typeface="Arial"/>
                <a:cs typeface="Arial"/>
              </a:rPr>
              <a:t>unusual</a:t>
            </a:r>
            <a:r>
              <a:rPr sz="1400" i="1" spc="-60" dirty="0">
                <a:solidFill>
                  <a:srgbClr val="C0504D"/>
                </a:solidFill>
                <a:latin typeface="Arial"/>
                <a:cs typeface="Arial"/>
              </a:rPr>
              <a:t> </a:t>
            </a:r>
            <a:r>
              <a:rPr sz="1400" i="1" spc="-10" dirty="0">
                <a:solidFill>
                  <a:srgbClr val="C0504D"/>
                </a:solidFill>
                <a:latin typeface="Arial"/>
                <a:cs typeface="Arial"/>
              </a:rPr>
              <a:t>behavior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20"/>
              </a:spcBef>
            </a:pPr>
            <a:endParaRPr sz="1400">
              <a:latin typeface="Arial"/>
              <a:cs typeface="Arial"/>
            </a:endParaRPr>
          </a:p>
          <a:p>
            <a:pPr marR="7620" algn="r">
              <a:lnSpc>
                <a:spcPct val="100000"/>
              </a:lnSpc>
            </a:pPr>
            <a:r>
              <a:rPr sz="1800" b="1" dirty="0">
                <a:solidFill>
                  <a:srgbClr val="4F81BC"/>
                </a:solidFill>
                <a:latin typeface="Arial"/>
                <a:cs typeface="Arial"/>
              </a:rPr>
              <a:t>Natural</a:t>
            </a:r>
            <a:r>
              <a:rPr sz="1800" b="1" spc="-40" dirty="0">
                <a:solidFill>
                  <a:srgbClr val="4F81BC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4F81BC"/>
                </a:solidFill>
                <a:latin typeface="Arial"/>
                <a:cs typeface="Arial"/>
              </a:rPr>
              <a:t>Language</a:t>
            </a:r>
            <a:r>
              <a:rPr sz="1800" b="1" spc="-50" dirty="0">
                <a:solidFill>
                  <a:srgbClr val="4F81BC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4F81BC"/>
                </a:solidFill>
                <a:latin typeface="Arial"/>
                <a:cs typeface="Arial"/>
              </a:rPr>
              <a:t>Processing</a:t>
            </a:r>
            <a:r>
              <a:rPr sz="1800" b="1" spc="-30" dirty="0">
                <a:solidFill>
                  <a:srgbClr val="4F81BC"/>
                </a:solidFill>
                <a:latin typeface="Arial"/>
                <a:cs typeface="Arial"/>
              </a:rPr>
              <a:t> </a:t>
            </a:r>
            <a:r>
              <a:rPr sz="1800" b="1" spc="-50" dirty="0">
                <a:solidFill>
                  <a:srgbClr val="4F81BC"/>
                </a:solidFill>
                <a:latin typeface="Arial"/>
                <a:cs typeface="Arial"/>
              </a:rPr>
              <a:t>/</a:t>
            </a:r>
            <a:endParaRPr sz="1800">
              <a:latin typeface="Arial"/>
              <a:cs typeface="Arial"/>
            </a:endParaRPr>
          </a:p>
          <a:p>
            <a:pPr marR="6985" algn="r">
              <a:lnSpc>
                <a:spcPts val="2080"/>
              </a:lnSpc>
            </a:pPr>
            <a:r>
              <a:rPr sz="1800" b="1" spc="-10" dirty="0">
                <a:solidFill>
                  <a:srgbClr val="4F81BC"/>
                </a:solidFill>
                <a:latin typeface="Arial"/>
                <a:cs typeface="Arial"/>
              </a:rPr>
              <a:t>Understanding</a:t>
            </a:r>
            <a:endParaRPr sz="1800">
              <a:latin typeface="Arial"/>
              <a:cs typeface="Arial"/>
            </a:endParaRPr>
          </a:p>
          <a:p>
            <a:pPr marR="32384" algn="r">
              <a:lnSpc>
                <a:spcPts val="1600"/>
              </a:lnSpc>
            </a:pPr>
            <a:r>
              <a:rPr sz="1400" dirty="0">
                <a:solidFill>
                  <a:srgbClr val="A6A6A6"/>
                </a:solidFill>
                <a:latin typeface="Arial MT"/>
                <a:cs typeface="Arial MT"/>
              </a:rPr>
              <a:t>Processing</a:t>
            </a:r>
            <a:r>
              <a:rPr sz="1400" spc="-60" dirty="0">
                <a:solidFill>
                  <a:srgbClr val="A6A6A6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A6A6A6"/>
                </a:solidFill>
                <a:latin typeface="Arial MT"/>
                <a:cs typeface="Arial MT"/>
              </a:rPr>
              <a:t>and</a:t>
            </a:r>
            <a:r>
              <a:rPr sz="1400" spc="-35" dirty="0">
                <a:solidFill>
                  <a:srgbClr val="A6A6A6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A6A6A6"/>
                </a:solidFill>
                <a:latin typeface="Arial MT"/>
                <a:cs typeface="Arial MT"/>
              </a:rPr>
              <a:t>understanding</a:t>
            </a:r>
            <a:r>
              <a:rPr sz="1400" spc="-65" dirty="0">
                <a:solidFill>
                  <a:srgbClr val="A6A6A6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A6A6A6"/>
                </a:solidFill>
                <a:latin typeface="Arial MT"/>
                <a:cs typeface="Arial MT"/>
              </a:rPr>
              <a:t>human</a:t>
            </a:r>
            <a:r>
              <a:rPr sz="1400" spc="-35" dirty="0">
                <a:solidFill>
                  <a:srgbClr val="A6A6A6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A6A6A6"/>
                </a:solidFill>
                <a:latin typeface="Arial MT"/>
                <a:cs typeface="Arial MT"/>
              </a:rPr>
              <a:t>language</a:t>
            </a:r>
            <a:r>
              <a:rPr sz="1400" spc="-60" dirty="0">
                <a:solidFill>
                  <a:srgbClr val="A6A6A6"/>
                </a:solidFill>
                <a:latin typeface="Arial MT"/>
                <a:cs typeface="Arial MT"/>
              </a:rPr>
              <a:t> </a:t>
            </a:r>
            <a:r>
              <a:rPr sz="1400" spc="-20" dirty="0">
                <a:solidFill>
                  <a:srgbClr val="A6A6A6"/>
                </a:solidFill>
                <a:latin typeface="Arial MT"/>
                <a:cs typeface="Arial MT"/>
              </a:rPr>
              <a:t>from</a:t>
            </a:r>
            <a:endParaRPr sz="1400">
              <a:latin typeface="Arial MT"/>
              <a:cs typeface="Arial MT"/>
            </a:endParaRPr>
          </a:p>
          <a:p>
            <a:pPr marL="304800" marR="32384" indent="2906395" algn="r">
              <a:lnSpc>
                <a:spcPct val="100000"/>
              </a:lnSpc>
            </a:pPr>
            <a:r>
              <a:rPr sz="1400" dirty="0">
                <a:solidFill>
                  <a:srgbClr val="A6A6A6"/>
                </a:solidFill>
                <a:latin typeface="Arial MT"/>
                <a:cs typeface="Arial MT"/>
              </a:rPr>
              <a:t>textual</a:t>
            </a:r>
            <a:r>
              <a:rPr sz="1400" spc="-60" dirty="0">
                <a:solidFill>
                  <a:srgbClr val="A6A6A6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A6A6A6"/>
                </a:solidFill>
                <a:latin typeface="Arial MT"/>
                <a:cs typeface="Arial MT"/>
              </a:rPr>
              <a:t>corpora </a:t>
            </a:r>
            <a:r>
              <a:rPr sz="1400" i="1" dirty="0">
                <a:solidFill>
                  <a:srgbClr val="C0504D"/>
                </a:solidFill>
                <a:latin typeface="Arial"/>
                <a:cs typeface="Arial"/>
              </a:rPr>
              <a:t>Ex:</a:t>
            </a:r>
            <a:r>
              <a:rPr sz="1400" i="1" spc="-20" dirty="0">
                <a:solidFill>
                  <a:srgbClr val="C0504D"/>
                </a:solidFill>
                <a:latin typeface="Arial"/>
                <a:cs typeface="Arial"/>
              </a:rPr>
              <a:t> </a:t>
            </a:r>
            <a:r>
              <a:rPr sz="1400" i="1" dirty="0">
                <a:solidFill>
                  <a:srgbClr val="C0504D"/>
                </a:solidFill>
                <a:latin typeface="Arial"/>
                <a:cs typeface="Arial"/>
              </a:rPr>
              <a:t>extract</a:t>
            </a:r>
            <a:r>
              <a:rPr sz="1400" i="1" spc="-50" dirty="0">
                <a:solidFill>
                  <a:srgbClr val="C0504D"/>
                </a:solidFill>
                <a:latin typeface="Arial"/>
                <a:cs typeface="Arial"/>
              </a:rPr>
              <a:t> </a:t>
            </a:r>
            <a:r>
              <a:rPr sz="1400" i="1" dirty="0">
                <a:solidFill>
                  <a:srgbClr val="C0504D"/>
                </a:solidFill>
                <a:latin typeface="Arial"/>
                <a:cs typeface="Arial"/>
              </a:rPr>
              <a:t>representative</a:t>
            </a:r>
            <a:r>
              <a:rPr sz="1400" i="1" spc="-50" dirty="0">
                <a:solidFill>
                  <a:srgbClr val="C0504D"/>
                </a:solidFill>
                <a:latin typeface="Arial"/>
                <a:cs typeface="Arial"/>
              </a:rPr>
              <a:t> </a:t>
            </a:r>
            <a:r>
              <a:rPr sz="1400" i="1" dirty="0">
                <a:solidFill>
                  <a:srgbClr val="C0504D"/>
                </a:solidFill>
                <a:latin typeface="Arial"/>
                <a:cs typeface="Arial"/>
              </a:rPr>
              <a:t>topics</a:t>
            </a:r>
            <a:r>
              <a:rPr sz="1400" i="1" spc="-40" dirty="0">
                <a:solidFill>
                  <a:srgbClr val="C0504D"/>
                </a:solidFill>
                <a:latin typeface="Arial"/>
                <a:cs typeface="Arial"/>
              </a:rPr>
              <a:t> </a:t>
            </a:r>
            <a:r>
              <a:rPr sz="1400" i="1" dirty="0">
                <a:solidFill>
                  <a:srgbClr val="C0504D"/>
                </a:solidFill>
                <a:latin typeface="Arial"/>
                <a:cs typeface="Arial"/>
              </a:rPr>
              <a:t>(build</a:t>
            </a:r>
            <a:r>
              <a:rPr sz="1400" i="1" spc="-35" dirty="0">
                <a:solidFill>
                  <a:srgbClr val="C0504D"/>
                </a:solidFill>
                <a:latin typeface="Arial"/>
                <a:cs typeface="Arial"/>
              </a:rPr>
              <a:t> </a:t>
            </a:r>
            <a:r>
              <a:rPr sz="1400" i="1" dirty="0">
                <a:solidFill>
                  <a:srgbClr val="C0504D"/>
                </a:solidFill>
                <a:latin typeface="Arial"/>
                <a:cs typeface="Arial"/>
              </a:rPr>
              <a:t>a</a:t>
            </a:r>
            <a:r>
              <a:rPr sz="1400" i="1" spc="-20" dirty="0">
                <a:solidFill>
                  <a:srgbClr val="C0504D"/>
                </a:solidFill>
                <a:latin typeface="Arial"/>
                <a:cs typeface="Arial"/>
              </a:rPr>
              <a:t> </a:t>
            </a:r>
            <a:r>
              <a:rPr sz="1400" i="1" spc="-10" dirty="0">
                <a:solidFill>
                  <a:srgbClr val="C0504D"/>
                </a:solidFill>
                <a:latin typeface="Arial"/>
                <a:cs typeface="Arial"/>
              </a:rPr>
              <a:t>taxonomy), </a:t>
            </a:r>
            <a:r>
              <a:rPr sz="1400" i="1" dirty="0">
                <a:solidFill>
                  <a:srgbClr val="C0504D"/>
                </a:solidFill>
                <a:latin typeface="Arial"/>
                <a:cs typeface="Arial"/>
              </a:rPr>
              <a:t>analyze</a:t>
            </a:r>
            <a:r>
              <a:rPr sz="1400" i="1" spc="-30" dirty="0">
                <a:solidFill>
                  <a:srgbClr val="C0504D"/>
                </a:solidFill>
                <a:latin typeface="Arial"/>
                <a:cs typeface="Arial"/>
              </a:rPr>
              <a:t> </a:t>
            </a:r>
            <a:r>
              <a:rPr sz="1400" i="1" dirty="0">
                <a:solidFill>
                  <a:srgbClr val="C0504D"/>
                </a:solidFill>
                <a:latin typeface="Arial"/>
                <a:cs typeface="Arial"/>
              </a:rPr>
              <a:t>sentiment</a:t>
            </a:r>
            <a:r>
              <a:rPr sz="1400" i="1" spc="-70" dirty="0">
                <a:solidFill>
                  <a:srgbClr val="C0504D"/>
                </a:solidFill>
                <a:latin typeface="Arial"/>
                <a:cs typeface="Arial"/>
              </a:rPr>
              <a:t> </a:t>
            </a:r>
            <a:r>
              <a:rPr sz="1400" i="1" dirty="0">
                <a:solidFill>
                  <a:srgbClr val="C0504D"/>
                </a:solidFill>
                <a:latin typeface="Arial"/>
                <a:cs typeface="Arial"/>
              </a:rPr>
              <a:t>(customer</a:t>
            </a:r>
            <a:r>
              <a:rPr sz="1400" i="1" spc="-65" dirty="0">
                <a:solidFill>
                  <a:srgbClr val="C0504D"/>
                </a:solidFill>
                <a:latin typeface="Arial"/>
                <a:cs typeface="Arial"/>
              </a:rPr>
              <a:t> </a:t>
            </a:r>
            <a:r>
              <a:rPr sz="1400" i="1" dirty="0">
                <a:solidFill>
                  <a:srgbClr val="C0504D"/>
                </a:solidFill>
                <a:latin typeface="Arial"/>
                <a:cs typeface="Arial"/>
              </a:rPr>
              <a:t>satisfaction),</a:t>
            </a:r>
            <a:r>
              <a:rPr sz="1400" i="1" spc="-80" dirty="0">
                <a:solidFill>
                  <a:srgbClr val="C0504D"/>
                </a:solidFill>
                <a:latin typeface="Arial"/>
                <a:cs typeface="Arial"/>
              </a:rPr>
              <a:t> </a:t>
            </a:r>
            <a:r>
              <a:rPr sz="1400" i="1" spc="-25" dirty="0">
                <a:solidFill>
                  <a:srgbClr val="C0504D"/>
                </a:solidFill>
                <a:latin typeface="Arial"/>
                <a:cs typeface="Arial"/>
              </a:rPr>
              <a:t>...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20"/>
              </a:spcBef>
            </a:pPr>
            <a:endParaRPr sz="1400">
              <a:latin typeface="Arial"/>
              <a:cs typeface="Arial"/>
            </a:endParaRPr>
          </a:p>
          <a:p>
            <a:pPr marR="5080" algn="r">
              <a:lnSpc>
                <a:spcPts val="2020"/>
              </a:lnSpc>
            </a:pPr>
            <a:r>
              <a:rPr sz="1800" b="1" dirty="0">
                <a:solidFill>
                  <a:srgbClr val="4F81BC"/>
                </a:solidFill>
                <a:latin typeface="Arial"/>
                <a:cs typeface="Arial"/>
              </a:rPr>
              <a:t>Time</a:t>
            </a:r>
            <a:r>
              <a:rPr sz="1800" b="1" spc="-65" dirty="0">
                <a:solidFill>
                  <a:srgbClr val="4F81BC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4F81BC"/>
                </a:solidFill>
                <a:latin typeface="Arial"/>
                <a:cs typeface="Arial"/>
              </a:rPr>
              <a:t>series</a:t>
            </a:r>
            <a:endParaRPr sz="1800">
              <a:latin typeface="Arial"/>
              <a:cs typeface="Arial"/>
            </a:endParaRPr>
          </a:p>
          <a:p>
            <a:pPr marR="33020" algn="r">
              <a:lnSpc>
                <a:spcPts val="1540"/>
              </a:lnSpc>
            </a:pPr>
            <a:r>
              <a:rPr sz="1400" dirty="0">
                <a:solidFill>
                  <a:srgbClr val="A6A6A6"/>
                </a:solidFill>
                <a:latin typeface="Arial MT"/>
                <a:cs typeface="Arial MT"/>
              </a:rPr>
              <a:t>Analyze</a:t>
            </a:r>
            <a:r>
              <a:rPr sz="1400" spc="-15" dirty="0">
                <a:solidFill>
                  <a:srgbClr val="A6A6A6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A6A6A6"/>
                </a:solidFill>
                <a:latin typeface="Arial MT"/>
                <a:cs typeface="Arial MT"/>
              </a:rPr>
              <a:t>time-</a:t>
            </a:r>
            <a:r>
              <a:rPr sz="1400" dirty="0">
                <a:solidFill>
                  <a:srgbClr val="A6A6A6"/>
                </a:solidFill>
                <a:latin typeface="Arial MT"/>
                <a:cs typeface="Arial MT"/>
              </a:rPr>
              <a:t>ordered</a:t>
            </a:r>
            <a:r>
              <a:rPr sz="1400" spc="-55" dirty="0">
                <a:solidFill>
                  <a:srgbClr val="A6A6A6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A6A6A6"/>
                </a:solidFill>
                <a:latin typeface="Arial MT"/>
                <a:cs typeface="Arial MT"/>
              </a:rPr>
              <a:t>data</a:t>
            </a:r>
            <a:r>
              <a:rPr sz="1400" spc="-35" dirty="0">
                <a:solidFill>
                  <a:srgbClr val="A6A6A6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A6A6A6"/>
                </a:solidFill>
                <a:latin typeface="Arial MT"/>
                <a:cs typeface="Arial MT"/>
              </a:rPr>
              <a:t>to</a:t>
            </a:r>
            <a:r>
              <a:rPr sz="1400" spc="-30" dirty="0">
                <a:solidFill>
                  <a:srgbClr val="A6A6A6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A6A6A6"/>
                </a:solidFill>
                <a:latin typeface="Arial MT"/>
                <a:cs typeface="Arial MT"/>
              </a:rPr>
              <a:t>detect</a:t>
            </a:r>
            <a:r>
              <a:rPr sz="1400" spc="-40" dirty="0">
                <a:solidFill>
                  <a:srgbClr val="A6A6A6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A6A6A6"/>
                </a:solidFill>
                <a:latin typeface="Arial MT"/>
                <a:cs typeface="Arial MT"/>
              </a:rPr>
              <a:t>unusual</a:t>
            </a:r>
            <a:r>
              <a:rPr sz="1400" spc="-40" dirty="0">
                <a:solidFill>
                  <a:srgbClr val="A6A6A6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A6A6A6"/>
                </a:solidFill>
                <a:latin typeface="Arial MT"/>
                <a:cs typeface="Arial MT"/>
              </a:rPr>
              <a:t>behavior</a:t>
            </a:r>
            <a:endParaRPr sz="1400">
              <a:latin typeface="Arial MT"/>
              <a:cs typeface="Arial MT"/>
            </a:endParaRPr>
          </a:p>
          <a:p>
            <a:pPr marR="32384" algn="r">
              <a:lnSpc>
                <a:spcPct val="100000"/>
              </a:lnSpc>
            </a:pPr>
            <a:r>
              <a:rPr sz="1400" i="1" dirty="0">
                <a:solidFill>
                  <a:srgbClr val="C0504D"/>
                </a:solidFill>
                <a:latin typeface="Arial"/>
                <a:cs typeface="Arial"/>
              </a:rPr>
              <a:t>Ex:</a:t>
            </a:r>
            <a:r>
              <a:rPr sz="1400" i="1" spc="-20" dirty="0">
                <a:solidFill>
                  <a:srgbClr val="C0504D"/>
                </a:solidFill>
                <a:latin typeface="Arial"/>
                <a:cs typeface="Arial"/>
              </a:rPr>
              <a:t> </a:t>
            </a:r>
            <a:r>
              <a:rPr sz="1400" i="1" dirty="0">
                <a:solidFill>
                  <a:srgbClr val="C0504D"/>
                </a:solidFill>
                <a:latin typeface="Arial"/>
                <a:cs typeface="Arial"/>
              </a:rPr>
              <a:t>detect</a:t>
            </a:r>
            <a:r>
              <a:rPr sz="1400" i="1" spc="-45" dirty="0">
                <a:solidFill>
                  <a:srgbClr val="C0504D"/>
                </a:solidFill>
                <a:latin typeface="Arial"/>
                <a:cs typeface="Arial"/>
              </a:rPr>
              <a:t> </a:t>
            </a:r>
            <a:r>
              <a:rPr sz="1400" i="1" dirty="0">
                <a:solidFill>
                  <a:srgbClr val="C0504D"/>
                </a:solidFill>
                <a:latin typeface="Arial"/>
                <a:cs typeface="Arial"/>
              </a:rPr>
              <a:t>deviations</a:t>
            </a:r>
            <a:r>
              <a:rPr sz="1400" i="1" spc="-55" dirty="0">
                <a:solidFill>
                  <a:srgbClr val="C0504D"/>
                </a:solidFill>
                <a:latin typeface="Arial"/>
                <a:cs typeface="Arial"/>
              </a:rPr>
              <a:t> </a:t>
            </a:r>
            <a:r>
              <a:rPr sz="1400" i="1" dirty="0">
                <a:solidFill>
                  <a:srgbClr val="C0504D"/>
                </a:solidFill>
                <a:latin typeface="Arial"/>
                <a:cs typeface="Arial"/>
              </a:rPr>
              <a:t>in</a:t>
            </a:r>
            <a:r>
              <a:rPr sz="1400" i="1" spc="-15" dirty="0">
                <a:solidFill>
                  <a:srgbClr val="C0504D"/>
                </a:solidFill>
                <a:latin typeface="Arial"/>
                <a:cs typeface="Arial"/>
              </a:rPr>
              <a:t> </a:t>
            </a:r>
            <a:r>
              <a:rPr sz="1400" i="1" dirty="0">
                <a:solidFill>
                  <a:srgbClr val="C0504D"/>
                </a:solidFill>
                <a:latin typeface="Arial"/>
                <a:cs typeface="Arial"/>
              </a:rPr>
              <a:t>the</a:t>
            </a:r>
            <a:r>
              <a:rPr sz="1400" i="1" spc="-30" dirty="0">
                <a:solidFill>
                  <a:srgbClr val="C0504D"/>
                </a:solidFill>
                <a:latin typeface="Arial"/>
                <a:cs typeface="Arial"/>
              </a:rPr>
              <a:t> </a:t>
            </a:r>
            <a:r>
              <a:rPr sz="1400" i="1" dirty="0">
                <a:solidFill>
                  <a:srgbClr val="C0504D"/>
                </a:solidFill>
                <a:latin typeface="Arial"/>
                <a:cs typeface="Arial"/>
              </a:rPr>
              <a:t>usual</a:t>
            </a:r>
            <a:r>
              <a:rPr sz="1400" i="1" spc="-40" dirty="0">
                <a:solidFill>
                  <a:srgbClr val="C0504D"/>
                </a:solidFill>
                <a:latin typeface="Arial"/>
                <a:cs typeface="Arial"/>
              </a:rPr>
              <a:t> </a:t>
            </a:r>
            <a:r>
              <a:rPr sz="1400" i="1" dirty="0">
                <a:solidFill>
                  <a:srgbClr val="C0504D"/>
                </a:solidFill>
                <a:latin typeface="Arial"/>
                <a:cs typeface="Arial"/>
              </a:rPr>
              <a:t>operation</a:t>
            </a:r>
            <a:r>
              <a:rPr sz="1400" i="1" spc="-45" dirty="0">
                <a:solidFill>
                  <a:srgbClr val="C0504D"/>
                </a:solidFill>
                <a:latin typeface="Arial"/>
                <a:cs typeface="Arial"/>
              </a:rPr>
              <a:t> </a:t>
            </a:r>
            <a:r>
              <a:rPr sz="1400" i="1" dirty="0">
                <a:solidFill>
                  <a:srgbClr val="C0504D"/>
                </a:solidFill>
                <a:latin typeface="Arial"/>
                <a:cs typeface="Arial"/>
              </a:rPr>
              <a:t>of</a:t>
            </a:r>
            <a:r>
              <a:rPr sz="1400" i="1" spc="-20" dirty="0">
                <a:solidFill>
                  <a:srgbClr val="C0504D"/>
                </a:solidFill>
                <a:latin typeface="Arial"/>
                <a:cs typeface="Arial"/>
              </a:rPr>
              <a:t> </a:t>
            </a:r>
            <a:r>
              <a:rPr sz="1400" i="1" spc="-10" dirty="0">
                <a:solidFill>
                  <a:srgbClr val="C0504D"/>
                </a:solidFill>
                <a:latin typeface="Arial"/>
                <a:cs typeface="Arial"/>
              </a:rPr>
              <a:t>aircraft</a:t>
            </a:r>
            <a:endParaRPr sz="1400">
              <a:latin typeface="Arial"/>
              <a:cs typeface="Arial"/>
            </a:endParaRPr>
          </a:p>
          <a:p>
            <a:pPr marR="31750" algn="r">
              <a:lnSpc>
                <a:spcPct val="100000"/>
              </a:lnSpc>
            </a:pPr>
            <a:r>
              <a:rPr sz="1400" i="1" spc="-10" dirty="0">
                <a:solidFill>
                  <a:srgbClr val="C0504D"/>
                </a:solidFill>
                <a:latin typeface="Arial"/>
                <a:cs typeface="Arial"/>
              </a:rPr>
              <a:t>sensors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6263132" y="1535683"/>
            <a:ext cx="985519" cy="699135"/>
            <a:chOff x="6263132" y="1535683"/>
            <a:chExt cx="985519" cy="699135"/>
          </a:xfrm>
        </p:grpSpPr>
        <p:pic>
          <p:nvPicPr>
            <p:cNvPr id="20" name="object 2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275832" y="1555400"/>
              <a:ext cx="953262" cy="663082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6269482" y="1542033"/>
              <a:ext cx="972819" cy="686435"/>
            </a:xfrm>
            <a:custGeom>
              <a:avLst/>
              <a:gdLst/>
              <a:ahLst/>
              <a:cxnLst/>
              <a:rect l="l" t="t" r="r" b="b"/>
              <a:pathLst>
                <a:path w="972820" h="686435">
                  <a:moveTo>
                    <a:pt x="0" y="686308"/>
                  </a:moveTo>
                  <a:lnTo>
                    <a:pt x="972819" y="686308"/>
                  </a:lnTo>
                  <a:lnTo>
                    <a:pt x="972819" y="0"/>
                  </a:lnTo>
                  <a:lnTo>
                    <a:pt x="0" y="0"/>
                  </a:lnTo>
                  <a:lnTo>
                    <a:pt x="0" y="686308"/>
                  </a:lnTo>
                  <a:close/>
                </a:path>
              </a:pathLst>
            </a:custGeom>
            <a:ln w="12700">
              <a:solidFill>
                <a:srgbClr val="001F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>
            <a:spLocks noGrp="1"/>
          </p:cNvSpPr>
          <p:nvPr>
            <p:ph sz="half" idx="3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35"/>
              </a:lnSpc>
              <a:spcBef>
                <a:spcPts val="100"/>
              </a:spcBef>
            </a:pPr>
            <a:r>
              <a:rPr dirty="0"/>
              <a:t>Unsupervised</a:t>
            </a:r>
            <a:r>
              <a:rPr spc="-100" dirty="0"/>
              <a:t> </a:t>
            </a:r>
            <a:r>
              <a:rPr spc="-10" dirty="0"/>
              <a:t>methods</a:t>
            </a:r>
          </a:p>
          <a:p>
            <a:pPr marL="15240" marR="72390">
              <a:lnSpc>
                <a:spcPts val="1680"/>
              </a:lnSpc>
              <a:spcBef>
                <a:spcPts val="30"/>
              </a:spcBef>
            </a:pPr>
            <a:r>
              <a:rPr sz="1400" b="0" dirty="0">
                <a:solidFill>
                  <a:srgbClr val="A6A6A6"/>
                </a:solidFill>
                <a:latin typeface="Arial MT"/>
                <a:cs typeface="Arial MT"/>
              </a:rPr>
              <a:t>Group</a:t>
            </a:r>
            <a:r>
              <a:rPr sz="1400" b="0" spc="-50" dirty="0">
                <a:solidFill>
                  <a:srgbClr val="A6A6A6"/>
                </a:solidFill>
                <a:latin typeface="Arial MT"/>
                <a:cs typeface="Arial MT"/>
              </a:rPr>
              <a:t> </a:t>
            </a:r>
            <a:r>
              <a:rPr sz="1400" b="0" dirty="0">
                <a:solidFill>
                  <a:srgbClr val="A6A6A6"/>
                </a:solidFill>
                <a:latin typeface="Arial MT"/>
                <a:cs typeface="Arial MT"/>
              </a:rPr>
              <a:t>data</a:t>
            </a:r>
            <a:r>
              <a:rPr sz="1400" b="0" spc="-30" dirty="0">
                <a:solidFill>
                  <a:srgbClr val="A6A6A6"/>
                </a:solidFill>
                <a:latin typeface="Arial MT"/>
                <a:cs typeface="Arial MT"/>
              </a:rPr>
              <a:t> </a:t>
            </a:r>
            <a:r>
              <a:rPr sz="1400" b="0" dirty="0">
                <a:solidFill>
                  <a:srgbClr val="A6A6A6"/>
                </a:solidFill>
                <a:latin typeface="Arial MT"/>
                <a:cs typeface="Arial MT"/>
              </a:rPr>
              <a:t>according</a:t>
            </a:r>
            <a:r>
              <a:rPr sz="1400" b="0" spc="-50" dirty="0">
                <a:solidFill>
                  <a:srgbClr val="A6A6A6"/>
                </a:solidFill>
                <a:latin typeface="Arial MT"/>
                <a:cs typeface="Arial MT"/>
              </a:rPr>
              <a:t> </a:t>
            </a:r>
            <a:r>
              <a:rPr sz="1400" b="0" dirty="0">
                <a:solidFill>
                  <a:srgbClr val="A6A6A6"/>
                </a:solidFill>
                <a:latin typeface="Arial MT"/>
                <a:cs typeface="Arial MT"/>
              </a:rPr>
              <a:t>to</a:t>
            </a:r>
            <a:r>
              <a:rPr sz="1400" b="0" spc="-30" dirty="0">
                <a:solidFill>
                  <a:srgbClr val="A6A6A6"/>
                </a:solidFill>
                <a:latin typeface="Arial MT"/>
                <a:cs typeface="Arial MT"/>
              </a:rPr>
              <a:t> </a:t>
            </a:r>
            <a:r>
              <a:rPr sz="1400" b="0" dirty="0">
                <a:solidFill>
                  <a:srgbClr val="A6A6A6"/>
                </a:solidFill>
                <a:latin typeface="Arial MT"/>
                <a:cs typeface="Arial MT"/>
              </a:rPr>
              <a:t>their</a:t>
            </a:r>
            <a:r>
              <a:rPr sz="1400" b="0" spc="-30" dirty="0">
                <a:solidFill>
                  <a:srgbClr val="A6A6A6"/>
                </a:solidFill>
                <a:latin typeface="Arial MT"/>
                <a:cs typeface="Arial MT"/>
              </a:rPr>
              <a:t> </a:t>
            </a:r>
            <a:r>
              <a:rPr sz="1400" b="0" dirty="0">
                <a:solidFill>
                  <a:srgbClr val="A6A6A6"/>
                </a:solidFill>
                <a:latin typeface="Arial MT"/>
                <a:cs typeface="Arial MT"/>
              </a:rPr>
              <a:t>similarities</a:t>
            </a:r>
            <a:r>
              <a:rPr sz="1400" b="0" spc="-45" dirty="0">
                <a:solidFill>
                  <a:srgbClr val="A6A6A6"/>
                </a:solidFill>
                <a:latin typeface="Arial MT"/>
                <a:cs typeface="Arial MT"/>
              </a:rPr>
              <a:t> </a:t>
            </a:r>
            <a:r>
              <a:rPr sz="1400" b="0" dirty="0">
                <a:solidFill>
                  <a:srgbClr val="A6A6A6"/>
                </a:solidFill>
                <a:latin typeface="Arial MT"/>
                <a:cs typeface="Arial MT"/>
              </a:rPr>
              <a:t>(without</a:t>
            </a:r>
            <a:r>
              <a:rPr sz="1400" b="0" spc="-40" dirty="0">
                <a:solidFill>
                  <a:srgbClr val="A6A6A6"/>
                </a:solidFill>
                <a:latin typeface="Arial MT"/>
                <a:cs typeface="Arial MT"/>
              </a:rPr>
              <a:t> </a:t>
            </a:r>
            <a:r>
              <a:rPr sz="1400" b="0" spc="-10" dirty="0">
                <a:solidFill>
                  <a:srgbClr val="A6A6A6"/>
                </a:solidFill>
                <a:latin typeface="Arial MT"/>
                <a:cs typeface="Arial MT"/>
              </a:rPr>
              <a:t>prior </a:t>
            </a:r>
            <a:r>
              <a:rPr sz="1400" b="0" dirty="0">
                <a:solidFill>
                  <a:srgbClr val="A6A6A6"/>
                </a:solidFill>
                <a:latin typeface="Arial MT"/>
                <a:cs typeface="Arial MT"/>
              </a:rPr>
              <a:t>information</a:t>
            </a:r>
            <a:r>
              <a:rPr sz="1400" b="0" spc="-60" dirty="0">
                <a:solidFill>
                  <a:srgbClr val="A6A6A6"/>
                </a:solidFill>
                <a:latin typeface="Arial MT"/>
                <a:cs typeface="Arial MT"/>
              </a:rPr>
              <a:t> </a:t>
            </a:r>
            <a:r>
              <a:rPr sz="1400" b="0" dirty="0">
                <a:solidFill>
                  <a:srgbClr val="A6A6A6"/>
                </a:solidFill>
                <a:latin typeface="Arial MT"/>
                <a:cs typeface="Arial MT"/>
              </a:rPr>
              <a:t>on</a:t>
            </a:r>
            <a:r>
              <a:rPr sz="1400" b="0" spc="-20" dirty="0">
                <a:solidFill>
                  <a:srgbClr val="A6A6A6"/>
                </a:solidFill>
                <a:latin typeface="Arial MT"/>
                <a:cs typeface="Arial MT"/>
              </a:rPr>
              <a:t> </a:t>
            </a:r>
            <a:r>
              <a:rPr sz="1400" b="0" dirty="0">
                <a:solidFill>
                  <a:srgbClr val="A6A6A6"/>
                </a:solidFill>
                <a:latin typeface="Arial MT"/>
                <a:cs typeface="Arial MT"/>
              </a:rPr>
              <a:t>which</a:t>
            </a:r>
            <a:r>
              <a:rPr sz="1400" b="0" spc="-15" dirty="0">
                <a:solidFill>
                  <a:srgbClr val="A6A6A6"/>
                </a:solidFill>
                <a:latin typeface="Arial MT"/>
                <a:cs typeface="Arial MT"/>
              </a:rPr>
              <a:t> </a:t>
            </a:r>
            <a:r>
              <a:rPr sz="1400" b="0" dirty="0">
                <a:solidFill>
                  <a:srgbClr val="A6A6A6"/>
                </a:solidFill>
                <a:latin typeface="Arial MT"/>
                <a:cs typeface="Arial MT"/>
              </a:rPr>
              <a:t>families</a:t>
            </a:r>
            <a:r>
              <a:rPr sz="1400" b="0" spc="-40" dirty="0">
                <a:solidFill>
                  <a:srgbClr val="A6A6A6"/>
                </a:solidFill>
                <a:latin typeface="Arial MT"/>
                <a:cs typeface="Arial MT"/>
              </a:rPr>
              <a:t> </a:t>
            </a:r>
            <a:r>
              <a:rPr sz="1400" b="0" dirty="0">
                <a:solidFill>
                  <a:srgbClr val="A6A6A6"/>
                </a:solidFill>
                <a:latin typeface="Arial MT"/>
                <a:cs typeface="Arial MT"/>
              </a:rPr>
              <a:t>to</a:t>
            </a:r>
            <a:r>
              <a:rPr sz="1400" b="0" spc="-30" dirty="0">
                <a:solidFill>
                  <a:srgbClr val="A6A6A6"/>
                </a:solidFill>
                <a:latin typeface="Arial MT"/>
                <a:cs typeface="Arial MT"/>
              </a:rPr>
              <a:t> </a:t>
            </a:r>
            <a:r>
              <a:rPr sz="1400" b="0" spc="-10" dirty="0">
                <a:solidFill>
                  <a:srgbClr val="A6A6A6"/>
                </a:solidFill>
                <a:latin typeface="Arial MT"/>
                <a:cs typeface="Arial MT"/>
              </a:rPr>
              <a:t>predict)</a:t>
            </a:r>
            <a:endParaRPr sz="1400">
              <a:latin typeface="Arial MT"/>
              <a:cs typeface="Arial MT"/>
            </a:endParaRPr>
          </a:p>
          <a:p>
            <a:pPr marL="15240">
              <a:lnSpc>
                <a:spcPts val="1625"/>
              </a:lnSpc>
            </a:pPr>
            <a:r>
              <a:rPr sz="1400" b="0" i="1" dirty="0">
                <a:solidFill>
                  <a:srgbClr val="C0504D"/>
                </a:solidFill>
                <a:latin typeface="Arial"/>
                <a:cs typeface="Arial"/>
              </a:rPr>
              <a:t>Ex:</a:t>
            </a:r>
            <a:r>
              <a:rPr sz="1400" b="0" i="1" spc="-20" dirty="0">
                <a:solidFill>
                  <a:srgbClr val="C0504D"/>
                </a:solidFill>
                <a:latin typeface="Arial"/>
                <a:cs typeface="Arial"/>
              </a:rPr>
              <a:t> </a:t>
            </a:r>
            <a:r>
              <a:rPr sz="1400" b="0" i="1" dirty="0">
                <a:solidFill>
                  <a:srgbClr val="C0504D"/>
                </a:solidFill>
                <a:latin typeface="Arial"/>
                <a:cs typeface="Arial"/>
              </a:rPr>
              <a:t>check</a:t>
            </a:r>
            <a:r>
              <a:rPr sz="1400" b="0" i="1" spc="-45" dirty="0">
                <a:solidFill>
                  <a:srgbClr val="C0504D"/>
                </a:solidFill>
                <a:latin typeface="Arial"/>
                <a:cs typeface="Arial"/>
              </a:rPr>
              <a:t> </a:t>
            </a:r>
            <a:r>
              <a:rPr sz="1400" b="0" i="1" dirty="0">
                <a:solidFill>
                  <a:srgbClr val="C0504D"/>
                </a:solidFill>
                <a:latin typeface="Arial"/>
                <a:cs typeface="Arial"/>
              </a:rPr>
              <a:t>the</a:t>
            </a:r>
            <a:r>
              <a:rPr sz="1400" b="0" i="1" spc="-15" dirty="0">
                <a:solidFill>
                  <a:srgbClr val="C0504D"/>
                </a:solidFill>
                <a:latin typeface="Arial"/>
                <a:cs typeface="Arial"/>
              </a:rPr>
              <a:t> </a:t>
            </a:r>
            <a:r>
              <a:rPr sz="1400" b="0" i="1" dirty="0">
                <a:solidFill>
                  <a:srgbClr val="C0504D"/>
                </a:solidFill>
                <a:latin typeface="Arial"/>
                <a:cs typeface="Arial"/>
              </a:rPr>
              <a:t>robustness</a:t>
            </a:r>
            <a:r>
              <a:rPr sz="1400" b="0" i="1" spc="-50" dirty="0">
                <a:solidFill>
                  <a:srgbClr val="C0504D"/>
                </a:solidFill>
                <a:latin typeface="Arial"/>
                <a:cs typeface="Arial"/>
              </a:rPr>
              <a:t> </a:t>
            </a:r>
            <a:r>
              <a:rPr sz="1400" b="0" i="1" dirty="0">
                <a:solidFill>
                  <a:srgbClr val="C0504D"/>
                </a:solidFill>
                <a:latin typeface="Arial"/>
                <a:cs typeface="Arial"/>
              </a:rPr>
              <a:t>of</a:t>
            </a:r>
            <a:r>
              <a:rPr sz="1400" b="0" i="1" spc="-20" dirty="0">
                <a:solidFill>
                  <a:srgbClr val="C0504D"/>
                </a:solidFill>
                <a:latin typeface="Arial"/>
                <a:cs typeface="Arial"/>
              </a:rPr>
              <a:t> </a:t>
            </a:r>
            <a:r>
              <a:rPr sz="1400" b="0" i="1" dirty="0">
                <a:solidFill>
                  <a:srgbClr val="C0504D"/>
                </a:solidFill>
                <a:latin typeface="Arial"/>
                <a:cs typeface="Arial"/>
              </a:rPr>
              <a:t>a</a:t>
            </a:r>
            <a:r>
              <a:rPr sz="1400" b="0" i="1" spc="-10" dirty="0">
                <a:solidFill>
                  <a:srgbClr val="C0504D"/>
                </a:solidFill>
                <a:latin typeface="Arial"/>
                <a:cs typeface="Arial"/>
              </a:rPr>
              <a:t> taxonomy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30"/>
              </a:spcBef>
            </a:pPr>
            <a:endParaRPr sz="1400">
              <a:latin typeface="Arial"/>
              <a:cs typeface="Arial"/>
            </a:endParaRPr>
          </a:p>
          <a:p>
            <a:pPr marL="12700">
              <a:lnSpc>
                <a:spcPts val="2135"/>
              </a:lnSpc>
            </a:pPr>
            <a:r>
              <a:rPr dirty="0"/>
              <a:t>Computer</a:t>
            </a:r>
            <a:r>
              <a:rPr spc="-40" dirty="0"/>
              <a:t> </a:t>
            </a:r>
            <a:r>
              <a:rPr dirty="0"/>
              <a:t>vision &amp;</a:t>
            </a:r>
            <a:r>
              <a:rPr spc="-25" dirty="0"/>
              <a:t> </a:t>
            </a:r>
            <a:r>
              <a:rPr dirty="0"/>
              <a:t>image</a:t>
            </a:r>
            <a:r>
              <a:rPr spc="-20" dirty="0"/>
              <a:t> </a:t>
            </a:r>
            <a:r>
              <a:rPr spc="-10" dirty="0"/>
              <a:t>recognition</a:t>
            </a:r>
          </a:p>
          <a:p>
            <a:pPr marL="15240" marR="5080">
              <a:lnSpc>
                <a:spcPts val="1680"/>
              </a:lnSpc>
              <a:spcBef>
                <a:spcPts val="30"/>
              </a:spcBef>
            </a:pPr>
            <a:r>
              <a:rPr sz="1400" b="0" dirty="0">
                <a:solidFill>
                  <a:srgbClr val="A6A6A6"/>
                </a:solidFill>
                <a:latin typeface="Arial MT"/>
                <a:cs typeface="Arial MT"/>
              </a:rPr>
              <a:t>Acquire,</a:t>
            </a:r>
            <a:r>
              <a:rPr sz="1400" b="0" spc="-45" dirty="0">
                <a:solidFill>
                  <a:srgbClr val="A6A6A6"/>
                </a:solidFill>
                <a:latin typeface="Arial MT"/>
                <a:cs typeface="Arial MT"/>
              </a:rPr>
              <a:t> </a:t>
            </a:r>
            <a:r>
              <a:rPr sz="1400" b="0" dirty="0">
                <a:solidFill>
                  <a:srgbClr val="A6A6A6"/>
                </a:solidFill>
                <a:latin typeface="Arial MT"/>
                <a:cs typeface="Arial MT"/>
              </a:rPr>
              <a:t>process,</a:t>
            </a:r>
            <a:r>
              <a:rPr sz="1400" b="0" spc="-50" dirty="0">
                <a:solidFill>
                  <a:srgbClr val="A6A6A6"/>
                </a:solidFill>
                <a:latin typeface="Arial MT"/>
                <a:cs typeface="Arial MT"/>
              </a:rPr>
              <a:t> </a:t>
            </a:r>
            <a:r>
              <a:rPr sz="1400" b="0" dirty="0">
                <a:solidFill>
                  <a:srgbClr val="A6A6A6"/>
                </a:solidFill>
                <a:latin typeface="Arial MT"/>
                <a:cs typeface="Arial MT"/>
              </a:rPr>
              <a:t>analyze</a:t>
            </a:r>
            <a:r>
              <a:rPr sz="1400" b="0" spc="-5" dirty="0">
                <a:solidFill>
                  <a:srgbClr val="A6A6A6"/>
                </a:solidFill>
                <a:latin typeface="Arial MT"/>
                <a:cs typeface="Arial MT"/>
              </a:rPr>
              <a:t> </a:t>
            </a:r>
            <a:r>
              <a:rPr sz="1400" b="0" dirty="0">
                <a:solidFill>
                  <a:srgbClr val="A6A6A6"/>
                </a:solidFill>
                <a:latin typeface="Arial MT"/>
                <a:cs typeface="Arial MT"/>
              </a:rPr>
              <a:t>and</a:t>
            </a:r>
            <a:r>
              <a:rPr sz="1400" b="0" spc="-25" dirty="0">
                <a:solidFill>
                  <a:srgbClr val="A6A6A6"/>
                </a:solidFill>
                <a:latin typeface="Arial MT"/>
                <a:cs typeface="Arial MT"/>
              </a:rPr>
              <a:t> </a:t>
            </a:r>
            <a:r>
              <a:rPr sz="1400" b="0" spc="-10" dirty="0">
                <a:solidFill>
                  <a:srgbClr val="A6A6A6"/>
                </a:solidFill>
                <a:latin typeface="Arial MT"/>
                <a:cs typeface="Arial MT"/>
              </a:rPr>
              <a:t>understand</a:t>
            </a:r>
            <a:r>
              <a:rPr sz="1400" b="0" spc="-45" dirty="0">
                <a:solidFill>
                  <a:srgbClr val="A6A6A6"/>
                </a:solidFill>
                <a:latin typeface="Arial MT"/>
                <a:cs typeface="Arial MT"/>
              </a:rPr>
              <a:t> </a:t>
            </a:r>
            <a:r>
              <a:rPr sz="1400" b="0" dirty="0">
                <a:solidFill>
                  <a:srgbClr val="A6A6A6"/>
                </a:solidFill>
                <a:latin typeface="Arial MT"/>
                <a:cs typeface="Arial MT"/>
              </a:rPr>
              <a:t>images,</a:t>
            </a:r>
            <a:r>
              <a:rPr sz="1400" b="0" spc="-20" dirty="0">
                <a:solidFill>
                  <a:srgbClr val="A6A6A6"/>
                </a:solidFill>
                <a:latin typeface="Arial MT"/>
                <a:cs typeface="Arial MT"/>
              </a:rPr>
              <a:t> text </a:t>
            </a:r>
            <a:r>
              <a:rPr sz="1400" b="0" dirty="0">
                <a:solidFill>
                  <a:srgbClr val="A6A6A6"/>
                </a:solidFill>
                <a:latin typeface="Arial MT"/>
                <a:cs typeface="Arial MT"/>
              </a:rPr>
              <a:t>(OCR)</a:t>
            </a:r>
            <a:r>
              <a:rPr sz="1400" b="0" spc="-20" dirty="0">
                <a:solidFill>
                  <a:srgbClr val="A6A6A6"/>
                </a:solidFill>
                <a:latin typeface="Arial MT"/>
                <a:cs typeface="Arial MT"/>
              </a:rPr>
              <a:t> </a:t>
            </a:r>
            <a:r>
              <a:rPr sz="1400" b="0" dirty="0">
                <a:solidFill>
                  <a:srgbClr val="A6A6A6"/>
                </a:solidFill>
                <a:latin typeface="Arial MT"/>
                <a:cs typeface="Arial MT"/>
              </a:rPr>
              <a:t>or</a:t>
            </a:r>
            <a:r>
              <a:rPr sz="1400" b="0" spc="-35" dirty="0">
                <a:solidFill>
                  <a:srgbClr val="A6A6A6"/>
                </a:solidFill>
                <a:latin typeface="Arial MT"/>
                <a:cs typeface="Arial MT"/>
              </a:rPr>
              <a:t> </a:t>
            </a:r>
            <a:r>
              <a:rPr sz="1400" b="0" dirty="0">
                <a:solidFill>
                  <a:srgbClr val="A6A6A6"/>
                </a:solidFill>
                <a:latin typeface="Arial MT"/>
                <a:cs typeface="Arial MT"/>
              </a:rPr>
              <a:t>sequences</a:t>
            </a:r>
            <a:r>
              <a:rPr sz="1400" b="0" spc="-45" dirty="0">
                <a:solidFill>
                  <a:srgbClr val="A6A6A6"/>
                </a:solidFill>
                <a:latin typeface="Arial MT"/>
                <a:cs typeface="Arial MT"/>
              </a:rPr>
              <a:t> </a:t>
            </a:r>
            <a:r>
              <a:rPr sz="1400" b="0" dirty="0">
                <a:solidFill>
                  <a:srgbClr val="A6A6A6"/>
                </a:solidFill>
                <a:latin typeface="Arial MT"/>
                <a:cs typeface="Arial MT"/>
              </a:rPr>
              <a:t>of</a:t>
            </a:r>
            <a:r>
              <a:rPr sz="1400" b="0" spc="-30" dirty="0">
                <a:solidFill>
                  <a:srgbClr val="A6A6A6"/>
                </a:solidFill>
                <a:latin typeface="Arial MT"/>
                <a:cs typeface="Arial MT"/>
              </a:rPr>
              <a:t> </a:t>
            </a:r>
            <a:r>
              <a:rPr sz="1400" b="0" dirty="0">
                <a:solidFill>
                  <a:srgbClr val="A6A6A6"/>
                </a:solidFill>
                <a:latin typeface="Arial MT"/>
                <a:cs typeface="Arial MT"/>
              </a:rPr>
              <a:t>images</a:t>
            </a:r>
            <a:r>
              <a:rPr sz="1400" b="0" spc="-45" dirty="0">
                <a:solidFill>
                  <a:srgbClr val="A6A6A6"/>
                </a:solidFill>
                <a:latin typeface="Arial MT"/>
                <a:cs typeface="Arial MT"/>
              </a:rPr>
              <a:t> </a:t>
            </a:r>
            <a:r>
              <a:rPr sz="1400" b="0" spc="-10" dirty="0">
                <a:solidFill>
                  <a:srgbClr val="A6A6A6"/>
                </a:solidFill>
                <a:latin typeface="Arial MT"/>
                <a:cs typeface="Arial MT"/>
              </a:rPr>
              <a:t>(videos)</a:t>
            </a:r>
            <a:endParaRPr sz="1400">
              <a:latin typeface="Arial MT"/>
              <a:cs typeface="Arial MT"/>
            </a:endParaRPr>
          </a:p>
          <a:p>
            <a:pPr marL="15240" marR="306070">
              <a:lnSpc>
                <a:spcPts val="1680"/>
              </a:lnSpc>
            </a:pPr>
            <a:r>
              <a:rPr sz="1400" b="0" i="1" dirty="0">
                <a:solidFill>
                  <a:srgbClr val="C0504D"/>
                </a:solidFill>
                <a:latin typeface="Arial"/>
                <a:cs typeface="Arial"/>
              </a:rPr>
              <a:t>E.g.</a:t>
            </a:r>
            <a:r>
              <a:rPr sz="1400" b="0" i="1" spc="-10" dirty="0">
                <a:solidFill>
                  <a:srgbClr val="C0504D"/>
                </a:solidFill>
                <a:latin typeface="Arial"/>
                <a:cs typeface="Arial"/>
              </a:rPr>
              <a:t> contract/attachment</a:t>
            </a:r>
            <a:r>
              <a:rPr sz="1400" b="0" i="1" spc="-20" dirty="0">
                <a:solidFill>
                  <a:srgbClr val="C0504D"/>
                </a:solidFill>
                <a:latin typeface="Arial"/>
                <a:cs typeface="Arial"/>
              </a:rPr>
              <a:t> </a:t>
            </a:r>
            <a:r>
              <a:rPr sz="1400" b="0" i="1" dirty="0">
                <a:solidFill>
                  <a:srgbClr val="C0504D"/>
                </a:solidFill>
                <a:latin typeface="Arial"/>
                <a:cs typeface="Arial"/>
              </a:rPr>
              <a:t>scan</a:t>
            </a:r>
            <a:r>
              <a:rPr sz="1400" b="0" i="1" spc="-15" dirty="0">
                <a:solidFill>
                  <a:srgbClr val="C0504D"/>
                </a:solidFill>
                <a:latin typeface="Arial"/>
                <a:cs typeface="Arial"/>
              </a:rPr>
              <a:t> </a:t>
            </a:r>
            <a:r>
              <a:rPr sz="1400" b="0" i="1" dirty="0">
                <a:solidFill>
                  <a:srgbClr val="C0504D"/>
                </a:solidFill>
                <a:latin typeface="Arial"/>
                <a:cs typeface="Arial"/>
              </a:rPr>
              <a:t>analysis</a:t>
            </a:r>
            <a:r>
              <a:rPr sz="1400" b="0" i="1" spc="-15" dirty="0">
                <a:solidFill>
                  <a:srgbClr val="C0504D"/>
                </a:solidFill>
                <a:latin typeface="Arial"/>
                <a:cs typeface="Arial"/>
              </a:rPr>
              <a:t> </a:t>
            </a:r>
            <a:r>
              <a:rPr sz="1400" b="0" i="1" dirty="0">
                <a:solidFill>
                  <a:srgbClr val="C0504D"/>
                </a:solidFill>
                <a:latin typeface="Arial"/>
                <a:cs typeface="Arial"/>
              </a:rPr>
              <a:t>for</a:t>
            </a:r>
            <a:r>
              <a:rPr sz="1400" b="0" i="1" spc="5" dirty="0">
                <a:solidFill>
                  <a:srgbClr val="C0504D"/>
                </a:solidFill>
                <a:latin typeface="Arial"/>
                <a:cs typeface="Arial"/>
              </a:rPr>
              <a:t> </a:t>
            </a:r>
            <a:r>
              <a:rPr sz="1400" b="0" i="1" spc="-10" dirty="0">
                <a:solidFill>
                  <a:srgbClr val="C0504D"/>
                </a:solidFill>
                <a:latin typeface="Arial"/>
                <a:cs typeface="Arial"/>
              </a:rPr>
              <a:t>anomaly detection/fraudulent</a:t>
            </a:r>
            <a:r>
              <a:rPr sz="1400" b="0" i="1" spc="65" dirty="0">
                <a:solidFill>
                  <a:srgbClr val="C0504D"/>
                </a:solidFill>
                <a:latin typeface="Arial"/>
                <a:cs typeface="Arial"/>
              </a:rPr>
              <a:t> </a:t>
            </a:r>
            <a:r>
              <a:rPr sz="1400" b="0" i="1" spc="-10" dirty="0">
                <a:solidFill>
                  <a:srgbClr val="C0504D"/>
                </a:solidFill>
                <a:latin typeface="Arial"/>
                <a:cs typeface="Arial"/>
              </a:rPr>
              <a:t>scheme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65"/>
              </a:spcBef>
            </a:pPr>
            <a:endParaRPr sz="1400">
              <a:latin typeface="Arial"/>
              <a:cs typeface="Arial"/>
            </a:endParaRPr>
          </a:p>
          <a:p>
            <a:pPr marL="12700">
              <a:lnSpc>
                <a:spcPts val="2135"/>
              </a:lnSpc>
            </a:pPr>
            <a:r>
              <a:rPr dirty="0"/>
              <a:t>Natural</a:t>
            </a:r>
            <a:r>
              <a:rPr spc="-15" dirty="0"/>
              <a:t> </a:t>
            </a:r>
            <a:r>
              <a:rPr dirty="0"/>
              <a:t>Language</a:t>
            </a:r>
            <a:r>
              <a:rPr spc="-20" dirty="0"/>
              <a:t> </a:t>
            </a:r>
            <a:r>
              <a:rPr spc="-10" dirty="0"/>
              <a:t>Generation</a:t>
            </a:r>
          </a:p>
          <a:p>
            <a:pPr marL="15240" marR="93980">
              <a:lnSpc>
                <a:spcPts val="1680"/>
              </a:lnSpc>
              <a:spcBef>
                <a:spcPts val="30"/>
              </a:spcBef>
            </a:pPr>
            <a:r>
              <a:rPr sz="1400" b="0" dirty="0">
                <a:solidFill>
                  <a:srgbClr val="A6A6A6"/>
                </a:solidFill>
                <a:latin typeface="Arial MT"/>
                <a:cs typeface="Arial MT"/>
              </a:rPr>
              <a:t>Generate</a:t>
            </a:r>
            <a:r>
              <a:rPr sz="1400" b="0" spc="-60" dirty="0">
                <a:solidFill>
                  <a:srgbClr val="A6A6A6"/>
                </a:solidFill>
                <a:latin typeface="Arial MT"/>
                <a:cs typeface="Arial MT"/>
              </a:rPr>
              <a:t> </a:t>
            </a:r>
            <a:r>
              <a:rPr sz="1400" b="0" dirty="0">
                <a:solidFill>
                  <a:srgbClr val="A6A6A6"/>
                </a:solidFill>
                <a:latin typeface="Arial MT"/>
                <a:cs typeface="Arial MT"/>
              </a:rPr>
              <a:t>textual</a:t>
            </a:r>
            <a:r>
              <a:rPr sz="1400" b="0" spc="-30" dirty="0">
                <a:solidFill>
                  <a:srgbClr val="A6A6A6"/>
                </a:solidFill>
                <a:latin typeface="Arial MT"/>
                <a:cs typeface="Arial MT"/>
              </a:rPr>
              <a:t> </a:t>
            </a:r>
            <a:r>
              <a:rPr sz="1400" b="0" dirty="0">
                <a:solidFill>
                  <a:srgbClr val="A6A6A6"/>
                </a:solidFill>
                <a:latin typeface="Arial MT"/>
                <a:cs typeface="Arial MT"/>
              </a:rPr>
              <a:t>human</a:t>
            </a:r>
            <a:r>
              <a:rPr sz="1400" b="0" spc="-55" dirty="0">
                <a:solidFill>
                  <a:srgbClr val="A6A6A6"/>
                </a:solidFill>
                <a:latin typeface="Arial MT"/>
                <a:cs typeface="Arial MT"/>
              </a:rPr>
              <a:t> </a:t>
            </a:r>
            <a:r>
              <a:rPr sz="1400" b="0" dirty="0">
                <a:solidFill>
                  <a:srgbClr val="A6A6A6"/>
                </a:solidFill>
                <a:latin typeface="Arial MT"/>
                <a:cs typeface="Arial MT"/>
              </a:rPr>
              <a:t>languages</a:t>
            </a:r>
            <a:r>
              <a:rPr sz="1400" b="0" spc="-55" dirty="0">
                <a:solidFill>
                  <a:srgbClr val="A6A6A6"/>
                </a:solidFill>
                <a:latin typeface="Arial MT"/>
                <a:cs typeface="Arial MT"/>
              </a:rPr>
              <a:t> </a:t>
            </a:r>
            <a:r>
              <a:rPr sz="1400" b="0" dirty="0">
                <a:solidFill>
                  <a:srgbClr val="A6A6A6"/>
                </a:solidFill>
                <a:latin typeface="Arial MT"/>
                <a:cs typeface="Arial MT"/>
              </a:rPr>
              <a:t>(Chatbot,</a:t>
            </a:r>
            <a:r>
              <a:rPr sz="1400" b="0" spc="-70" dirty="0">
                <a:solidFill>
                  <a:srgbClr val="A6A6A6"/>
                </a:solidFill>
                <a:latin typeface="Arial MT"/>
                <a:cs typeface="Arial MT"/>
              </a:rPr>
              <a:t> </a:t>
            </a:r>
            <a:r>
              <a:rPr sz="1400" b="0" spc="-10" dirty="0">
                <a:solidFill>
                  <a:srgbClr val="A6A6A6"/>
                </a:solidFill>
                <a:latin typeface="Arial MT"/>
                <a:cs typeface="Arial MT"/>
              </a:rPr>
              <a:t>weather </a:t>
            </a:r>
            <a:r>
              <a:rPr sz="1400" b="0" dirty="0">
                <a:solidFill>
                  <a:srgbClr val="A6A6A6"/>
                </a:solidFill>
                <a:latin typeface="Arial MT"/>
                <a:cs typeface="Arial MT"/>
              </a:rPr>
              <a:t>reports,</a:t>
            </a:r>
            <a:r>
              <a:rPr sz="1400" b="0" spc="-50" dirty="0">
                <a:solidFill>
                  <a:srgbClr val="A6A6A6"/>
                </a:solidFill>
                <a:latin typeface="Arial MT"/>
                <a:cs typeface="Arial MT"/>
              </a:rPr>
              <a:t> </a:t>
            </a:r>
            <a:r>
              <a:rPr sz="1400" b="0" spc="-20" dirty="0">
                <a:solidFill>
                  <a:srgbClr val="A6A6A6"/>
                </a:solidFill>
                <a:latin typeface="Arial MT"/>
                <a:cs typeface="Arial MT"/>
              </a:rPr>
              <a:t>...)</a:t>
            </a:r>
            <a:endParaRPr sz="1400">
              <a:latin typeface="Arial MT"/>
              <a:cs typeface="Arial MT"/>
            </a:endParaRPr>
          </a:p>
          <a:p>
            <a:pPr marL="15240">
              <a:lnSpc>
                <a:spcPts val="1625"/>
              </a:lnSpc>
            </a:pPr>
            <a:r>
              <a:rPr sz="1400" b="0" i="1" dirty="0">
                <a:solidFill>
                  <a:srgbClr val="C0504D"/>
                </a:solidFill>
                <a:latin typeface="Arial"/>
                <a:cs typeface="Arial"/>
              </a:rPr>
              <a:t>Ex:</a:t>
            </a:r>
            <a:r>
              <a:rPr sz="1400" b="0" i="1" spc="-20" dirty="0">
                <a:solidFill>
                  <a:srgbClr val="C0504D"/>
                </a:solidFill>
                <a:latin typeface="Arial"/>
                <a:cs typeface="Arial"/>
              </a:rPr>
              <a:t> </a:t>
            </a:r>
            <a:r>
              <a:rPr sz="1400" b="0" i="1" dirty="0">
                <a:solidFill>
                  <a:srgbClr val="C0504D"/>
                </a:solidFill>
                <a:latin typeface="Arial"/>
                <a:cs typeface="Arial"/>
              </a:rPr>
              <a:t>support</a:t>
            </a:r>
            <a:r>
              <a:rPr sz="1400" b="0" i="1" spc="-45" dirty="0">
                <a:solidFill>
                  <a:srgbClr val="C0504D"/>
                </a:solidFill>
                <a:latin typeface="Arial"/>
                <a:cs typeface="Arial"/>
              </a:rPr>
              <a:t> </a:t>
            </a:r>
            <a:r>
              <a:rPr sz="1400" b="0" i="1" dirty="0">
                <a:solidFill>
                  <a:srgbClr val="C0504D"/>
                </a:solidFill>
                <a:latin typeface="Arial"/>
                <a:cs typeface="Arial"/>
              </a:rPr>
              <a:t>for</a:t>
            </a:r>
            <a:r>
              <a:rPr sz="1400" b="0" i="1" spc="-25" dirty="0">
                <a:solidFill>
                  <a:srgbClr val="C0504D"/>
                </a:solidFill>
                <a:latin typeface="Arial"/>
                <a:cs typeface="Arial"/>
              </a:rPr>
              <a:t> </a:t>
            </a:r>
            <a:r>
              <a:rPr sz="1400" b="0" i="1" dirty="0">
                <a:solidFill>
                  <a:srgbClr val="C0504D"/>
                </a:solidFill>
                <a:latin typeface="Arial"/>
                <a:cs typeface="Arial"/>
              </a:rPr>
              <a:t>new</a:t>
            </a:r>
            <a:r>
              <a:rPr sz="1400" b="0" i="1" spc="-20" dirty="0">
                <a:solidFill>
                  <a:srgbClr val="C0504D"/>
                </a:solidFill>
                <a:latin typeface="Arial"/>
                <a:cs typeface="Arial"/>
              </a:rPr>
              <a:t> </a:t>
            </a:r>
            <a:r>
              <a:rPr sz="1400" b="0" i="1" dirty="0">
                <a:solidFill>
                  <a:srgbClr val="C0504D"/>
                </a:solidFill>
                <a:latin typeface="Arial"/>
                <a:cs typeface="Arial"/>
              </a:rPr>
              <a:t>recruits</a:t>
            </a:r>
            <a:r>
              <a:rPr sz="1400" b="0" i="1" spc="-40" dirty="0">
                <a:solidFill>
                  <a:srgbClr val="C0504D"/>
                </a:solidFill>
                <a:latin typeface="Arial"/>
                <a:cs typeface="Arial"/>
              </a:rPr>
              <a:t> </a:t>
            </a:r>
            <a:r>
              <a:rPr sz="1400" b="0" i="1" dirty="0">
                <a:solidFill>
                  <a:srgbClr val="C0504D"/>
                </a:solidFill>
                <a:latin typeface="Arial"/>
                <a:cs typeface="Arial"/>
              </a:rPr>
              <a:t>/</a:t>
            </a:r>
            <a:r>
              <a:rPr sz="1400" b="0" i="1" spc="-5" dirty="0">
                <a:solidFill>
                  <a:srgbClr val="C0504D"/>
                </a:solidFill>
                <a:latin typeface="Arial"/>
                <a:cs typeface="Arial"/>
              </a:rPr>
              <a:t> </a:t>
            </a:r>
            <a:r>
              <a:rPr sz="1400" b="0" i="1" dirty="0">
                <a:solidFill>
                  <a:srgbClr val="C0504D"/>
                </a:solidFill>
                <a:latin typeface="Arial"/>
                <a:cs typeface="Arial"/>
              </a:rPr>
              <a:t>increased</a:t>
            </a:r>
            <a:r>
              <a:rPr sz="1400" b="0" i="1" spc="-45" dirty="0">
                <a:solidFill>
                  <a:srgbClr val="C0504D"/>
                </a:solidFill>
                <a:latin typeface="Arial"/>
                <a:cs typeface="Arial"/>
              </a:rPr>
              <a:t> </a:t>
            </a:r>
            <a:r>
              <a:rPr sz="1400" b="0" i="1" spc="-10" dirty="0">
                <a:solidFill>
                  <a:srgbClr val="C0504D"/>
                </a:solidFill>
                <a:latin typeface="Arial"/>
                <a:cs typeface="Arial"/>
              </a:rPr>
              <a:t>customer</a:t>
            </a:r>
            <a:endParaRPr sz="1400">
              <a:latin typeface="Arial"/>
              <a:cs typeface="Arial"/>
            </a:endParaRPr>
          </a:p>
          <a:p>
            <a:pPr marL="15240">
              <a:lnSpc>
                <a:spcPct val="100000"/>
              </a:lnSpc>
            </a:pPr>
            <a:r>
              <a:rPr sz="1400" b="0" i="1" spc="-10" dirty="0">
                <a:solidFill>
                  <a:srgbClr val="C0504D"/>
                </a:solidFill>
                <a:latin typeface="Arial"/>
                <a:cs typeface="Arial"/>
              </a:rPr>
              <a:t>relations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23" name="object 23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5009388" y="2624437"/>
            <a:ext cx="858012" cy="731300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5006340" y="5510900"/>
            <a:ext cx="861060" cy="917302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1562588" y="205740"/>
            <a:ext cx="419100" cy="388620"/>
            <a:chOff x="11562588" y="205740"/>
            <a:chExt cx="419100" cy="388620"/>
          </a:xfrm>
        </p:grpSpPr>
        <p:sp>
          <p:nvSpPr>
            <p:cNvPr id="3" name="object 3"/>
            <p:cNvSpPr/>
            <p:nvPr/>
          </p:nvSpPr>
          <p:spPr>
            <a:xfrm>
              <a:off x="11705844" y="367284"/>
              <a:ext cx="276225" cy="227329"/>
            </a:xfrm>
            <a:custGeom>
              <a:avLst/>
              <a:gdLst/>
              <a:ahLst/>
              <a:cxnLst/>
              <a:rect l="l" t="t" r="r" b="b"/>
              <a:pathLst>
                <a:path w="276225" h="227329">
                  <a:moveTo>
                    <a:pt x="206882" y="0"/>
                  </a:moveTo>
                  <a:lnTo>
                    <a:pt x="174115" y="9665"/>
                  </a:lnTo>
                  <a:lnTo>
                    <a:pt x="147530" y="34832"/>
                  </a:lnTo>
                  <a:lnTo>
                    <a:pt x="123828" y="69759"/>
                  </a:lnTo>
                  <a:lnTo>
                    <a:pt x="99711" y="108703"/>
                  </a:lnTo>
                  <a:lnTo>
                    <a:pt x="71881" y="145923"/>
                  </a:lnTo>
                  <a:lnTo>
                    <a:pt x="64775" y="169177"/>
                  </a:lnTo>
                  <a:lnTo>
                    <a:pt x="49133" y="189087"/>
                  </a:lnTo>
                  <a:lnTo>
                    <a:pt x="26894" y="204019"/>
                  </a:lnTo>
                  <a:lnTo>
                    <a:pt x="0" y="212343"/>
                  </a:lnTo>
                  <a:lnTo>
                    <a:pt x="8669" y="218396"/>
                  </a:lnTo>
                  <a:lnTo>
                    <a:pt x="21066" y="223043"/>
                  </a:lnTo>
                  <a:lnTo>
                    <a:pt x="36486" y="226024"/>
                  </a:lnTo>
                  <a:lnTo>
                    <a:pt x="54228" y="227075"/>
                  </a:lnTo>
                  <a:lnTo>
                    <a:pt x="89733" y="224549"/>
                  </a:lnTo>
                  <a:lnTo>
                    <a:pt x="125475" y="216773"/>
                  </a:lnTo>
                  <a:lnTo>
                    <a:pt x="157884" y="203448"/>
                  </a:lnTo>
                  <a:lnTo>
                    <a:pt x="183387" y="184276"/>
                  </a:lnTo>
                  <a:lnTo>
                    <a:pt x="157430" y="180717"/>
                  </a:lnTo>
                  <a:lnTo>
                    <a:pt x="137366" y="168846"/>
                  </a:lnTo>
                  <a:lnTo>
                    <a:pt x="124184" y="150308"/>
                  </a:lnTo>
                  <a:lnTo>
                    <a:pt x="118872" y="126745"/>
                  </a:lnTo>
                  <a:lnTo>
                    <a:pt x="132845" y="140964"/>
                  </a:lnTo>
                  <a:lnTo>
                    <a:pt x="148367" y="150574"/>
                  </a:lnTo>
                  <a:lnTo>
                    <a:pt x="165270" y="156017"/>
                  </a:lnTo>
                  <a:lnTo>
                    <a:pt x="183387" y="157733"/>
                  </a:lnTo>
                  <a:lnTo>
                    <a:pt x="219533" y="150258"/>
                  </a:lnTo>
                  <a:lnTo>
                    <a:pt x="248904" y="129936"/>
                  </a:lnTo>
                  <a:lnTo>
                    <a:pt x="268630" y="99923"/>
                  </a:lnTo>
                  <a:lnTo>
                    <a:pt x="275844" y="63373"/>
                  </a:lnTo>
                  <a:lnTo>
                    <a:pt x="272087" y="44148"/>
                  </a:lnTo>
                  <a:lnTo>
                    <a:pt x="262270" y="23399"/>
                  </a:lnTo>
                  <a:lnTo>
                    <a:pt x="242000" y="6794"/>
                  </a:lnTo>
                  <a:lnTo>
                    <a:pt x="206882" y="0"/>
                  </a:lnTo>
                  <a:close/>
                </a:path>
              </a:pathLst>
            </a:custGeom>
            <a:solidFill>
              <a:srgbClr val="12AB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1562588" y="205740"/>
              <a:ext cx="419100" cy="354330"/>
            </a:xfrm>
            <a:custGeom>
              <a:avLst/>
              <a:gdLst/>
              <a:ahLst/>
              <a:cxnLst/>
              <a:rect l="l" t="t" r="r" b="b"/>
              <a:pathLst>
                <a:path w="419100" h="354330">
                  <a:moveTo>
                    <a:pt x="224154" y="0"/>
                  </a:moveTo>
                  <a:lnTo>
                    <a:pt x="200229" y="22070"/>
                  </a:lnTo>
                  <a:lnTo>
                    <a:pt x="168128" y="43878"/>
                  </a:lnTo>
                  <a:lnTo>
                    <a:pt x="131353" y="66544"/>
                  </a:lnTo>
                  <a:lnTo>
                    <a:pt x="93408" y="91186"/>
                  </a:lnTo>
                  <a:lnTo>
                    <a:pt x="57797" y="118923"/>
                  </a:lnTo>
                  <a:lnTo>
                    <a:pt x="28023" y="150876"/>
                  </a:lnTo>
                  <a:lnTo>
                    <a:pt x="7589" y="188162"/>
                  </a:lnTo>
                  <a:lnTo>
                    <a:pt x="0" y="231901"/>
                  </a:lnTo>
                  <a:lnTo>
                    <a:pt x="5536" y="268354"/>
                  </a:lnTo>
                  <a:lnTo>
                    <a:pt x="45755" y="328021"/>
                  </a:lnTo>
                  <a:lnTo>
                    <a:pt x="97462" y="352139"/>
                  </a:lnTo>
                  <a:lnTo>
                    <a:pt x="117236" y="354234"/>
                  </a:lnTo>
                  <a:lnTo>
                    <a:pt x="137034" y="352758"/>
                  </a:lnTo>
                  <a:lnTo>
                    <a:pt x="173583" y="341018"/>
                  </a:lnTo>
                  <a:lnTo>
                    <a:pt x="215391" y="308228"/>
                  </a:lnTo>
                  <a:lnTo>
                    <a:pt x="243208" y="271124"/>
                  </a:lnTo>
                  <a:lnTo>
                    <a:pt x="267293" y="232343"/>
                  </a:lnTo>
                  <a:lnTo>
                    <a:pt x="290958" y="197586"/>
                  </a:lnTo>
                  <a:lnTo>
                    <a:pt x="317512" y="172552"/>
                  </a:lnTo>
                  <a:lnTo>
                    <a:pt x="350265" y="162940"/>
                  </a:lnTo>
                  <a:lnTo>
                    <a:pt x="407143" y="162940"/>
                  </a:lnTo>
                  <a:lnTo>
                    <a:pt x="399129" y="141763"/>
                  </a:lnTo>
                  <a:lnTo>
                    <a:pt x="376451" y="106425"/>
                  </a:lnTo>
                  <a:lnTo>
                    <a:pt x="347344" y="74802"/>
                  </a:lnTo>
                  <a:lnTo>
                    <a:pt x="294179" y="34671"/>
                  </a:lnTo>
                  <a:lnTo>
                    <a:pt x="234441" y="4444"/>
                  </a:lnTo>
                  <a:lnTo>
                    <a:pt x="231520" y="2920"/>
                  </a:lnTo>
                  <a:lnTo>
                    <a:pt x="228600" y="1524"/>
                  </a:lnTo>
                  <a:lnTo>
                    <a:pt x="224154" y="0"/>
                  </a:lnTo>
                  <a:close/>
                </a:path>
                <a:path w="419100" h="354330">
                  <a:moveTo>
                    <a:pt x="407143" y="162940"/>
                  </a:moveTo>
                  <a:lnTo>
                    <a:pt x="350265" y="162940"/>
                  </a:lnTo>
                  <a:lnTo>
                    <a:pt x="385310" y="169695"/>
                  </a:lnTo>
                  <a:lnTo>
                    <a:pt x="405542" y="186213"/>
                  </a:lnTo>
                  <a:lnTo>
                    <a:pt x="415345" y="206875"/>
                  </a:lnTo>
                  <a:lnTo>
                    <a:pt x="419100" y="226059"/>
                  </a:lnTo>
                  <a:lnTo>
                    <a:pt x="419100" y="223011"/>
                  </a:lnTo>
                  <a:lnTo>
                    <a:pt x="413853" y="180673"/>
                  </a:lnTo>
                  <a:lnTo>
                    <a:pt x="407143" y="162940"/>
                  </a:lnTo>
                  <a:close/>
                </a:path>
              </a:pathLst>
            </a:custGeom>
            <a:solidFill>
              <a:srgbClr val="006F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10264140" y="6572030"/>
            <a:ext cx="1710689" cy="1149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900"/>
              </a:lnSpc>
            </a:pPr>
            <a:r>
              <a:rPr sz="700" spc="-10" dirty="0">
                <a:solidFill>
                  <a:srgbClr val="A6A6A6"/>
                </a:solidFill>
                <a:latin typeface="Microsoft Sans Serif"/>
                <a:cs typeface="Microsoft Sans Serif"/>
              </a:rPr>
              <a:t>Capgemini</a:t>
            </a:r>
            <a:r>
              <a:rPr sz="700" spc="-20" dirty="0">
                <a:solidFill>
                  <a:srgbClr val="A6A6A6"/>
                </a:solidFill>
                <a:latin typeface="Microsoft Sans Serif"/>
                <a:cs typeface="Microsoft Sans Serif"/>
              </a:rPr>
              <a:t> </a:t>
            </a:r>
            <a:r>
              <a:rPr sz="700" dirty="0">
                <a:solidFill>
                  <a:srgbClr val="A6A6A6"/>
                </a:solidFill>
                <a:latin typeface="Microsoft Sans Serif"/>
                <a:cs typeface="Microsoft Sans Serif"/>
              </a:rPr>
              <a:t>2022.</a:t>
            </a:r>
            <a:r>
              <a:rPr sz="700" spc="10" dirty="0">
                <a:solidFill>
                  <a:srgbClr val="A6A6A6"/>
                </a:solidFill>
                <a:latin typeface="Microsoft Sans Serif"/>
                <a:cs typeface="Microsoft Sans Serif"/>
              </a:rPr>
              <a:t> </a:t>
            </a:r>
            <a:r>
              <a:rPr sz="700" dirty="0">
                <a:solidFill>
                  <a:srgbClr val="A6A6A6"/>
                </a:solidFill>
                <a:latin typeface="Microsoft Sans Serif"/>
                <a:cs typeface="Microsoft Sans Serif"/>
              </a:rPr>
              <a:t>All</a:t>
            </a:r>
            <a:r>
              <a:rPr sz="700" spc="-15" dirty="0">
                <a:solidFill>
                  <a:srgbClr val="A6A6A6"/>
                </a:solidFill>
                <a:latin typeface="Microsoft Sans Serif"/>
                <a:cs typeface="Microsoft Sans Serif"/>
              </a:rPr>
              <a:t> </a:t>
            </a:r>
            <a:r>
              <a:rPr sz="700" dirty="0">
                <a:solidFill>
                  <a:srgbClr val="A6A6A6"/>
                </a:solidFill>
                <a:latin typeface="Microsoft Sans Serif"/>
                <a:cs typeface="Microsoft Sans Serif"/>
              </a:rPr>
              <a:t>rights</a:t>
            </a:r>
            <a:r>
              <a:rPr sz="700" spc="5" dirty="0">
                <a:solidFill>
                  <a:srgbClr val="A6A6A6"/>
                </a:solidFill>
                <a:latin typeface="Microsoft Sans Serif"/>
                <a:cs typeface="Microsoft Sans Serif"/>
              </a:rPr>
              <a:t> </a:t>
            </a:r>
            <a:r>
              <a:rPr sz="700" dirty="0">
                <a:solidFill>
                  <a:srgbClr val="A6A6A6"/>
                </a:solidFill>
                <a:latin typeface="Microsoft Sans Serif"/>
                <a:cs typeface="Microsoft Sans Serif"/>
              </a:rPr>
              <a:t>reserved</a:t>
            </a:r>
            <a:r>
              <a:rPr sz="700" spc="215" dirty="0">
                <a:solidFill>
                  <a:srgbClr val="A6A6A6"/>
                </a:solidFill>
                <a:latin typeface="Microsoft Sans Serif"/>
                <a:cs typeface="Microsoft Sans Serif"/>
              </a:rPr>
              <a:t> </a:t>
            </a:r>
            <a:r>
              <a:rPr sz="700" dirty="0">
                <a:solidFill>
                  <a:srgbClr val="A6A6A6"/>
                </a:solidFill>
                <a:latin typeface="Microsoft Sans Serif"/>
                <a:cs typeface="Microsoft Sans Serif"/>
              </a:rPr>
              <a:t>|</a:t>
            </a:r>
            <a:r>
              <a:rPr sz="700" spc="245" dirty="0">
                <a:solidFill>
                  <a:srgbClr val="A6A6A6"/>
                </a:solidFill>
                <a:latin typeface="Microsoft Sans Serif"/>
                <a:cs typeface="Microsoft Sans Serif"/>
              </a:rPr>
              <a:t>  </a:t>
            </a:r>
            <a:r>
              <a:rPr sz="800" spc="-25" dirty="0">
                <a:solidFill>
                  <a:srgbClr val="A6A6A6"/>
                </a:solidFill>
                <a:latin typeface="Microsoft Sans Serif"/>
                <a:cs typeface="Microsoft Sans Serif"/>
              </a:rPr>
              <a:t>31</a:t>
            </a:r>
            <a:endParaRPr sz="8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229055" y="334518"/>
            <a:ext cx="2157730" cy="422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dirty="0">
                <a:solidFill>
                  <a:srgbClr val="272936"/>
                </a:solidFill>
                <a:latin typeface="Microsoft Sans Serif"/>
                <a:cs typeface="Microsoft Sans Serif"/>
              </a:rPr>
              <a:t>Data</a:t>
            </a:r>
            <a:r>
              <a:rPr sz="2600" spc="20" dirty="0">
                <a:solidFill>
                  <a:srgbClr val="272936"/>
                </a:solidFill>
                <a:latin typeface="Microsoft Sans Serif"/>
                <a:cs typeface="Microsoft Sans Serif"/>
              </a:rPr>
              <a:t> </a:t>
            </a:r>
            <a:r>
              <a:rPr sz="2600" spc="-10" dirty="0">
                <a:solidFill>
                  <a:srgbClr val="272936"/>
                </a:solidFill>
                <a:latin typeface="Microsoft Sans Serif"/>
                <a:cs typeface="Microsoft Sans Serif"/>
              </a:rPr>
              <a:t>Engineer</a:t>
            </a:r>
            <a:endParaRPr sz="2600">
              <a:latin typeface="Microsoft Sans Serif"/>
              <a:cs typeface="Microsoft Sans Serif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2432" y="140434"/>
            <a:ext cx="865822" cy="861903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638543" y="47242"/>
            <a:ext cx="5553456" cy="6810754"/>
          </a:xfrm>
          <a:prstGeom prst="rect">
            <a:avLst/>
          </a:prstGeom>
        </p:spPr>
      </p:pic>
      <p:grpSp>
        <p:nvGrpSpPr>
          <p:cNvPr id="9" name="object 9"/>
          <p:cNvGrpSpPr/>
          <p:nvPr/>
        </p:nvGrpSpPr>
        <p:grpSpPr>
          <a:xfrm>
            <a:off x="1507236" y="1199277"/>
            <a:ext cx="4984115" cy="718185"/>
            <a:chOff x="1507236" y="1199277"/>
            <a:chExt cx="4984115" cy="718185"/>
          </a:xfrm>
        </p:grpSpPr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52922" y="1199277"/>
              <a:ext cx="4937827" cy="718024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07236" y="1370037"/>
              <a:ext cx="4085844" cy="422186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566672" y="1213104"/>
              <a:ext cx="4860290" cy="640080"/>
            </a:xfrm>
            <a:custGeom>
              <a:avLst/>
              <a:gdLst/>
              <a:ahLst/>
              <a:cxnLst/>
              <a:rect l="l" t="t" r="r" b="b"/>
              <a:pathLst>
                <a:path w="4860290" h="640080">
                  <a:moveTo>
                    <a:pt x="4828413" y="0"/>
                  </a:moveTo>
                  <a:lnTo>
                    <a:pt x="31622" y="0"/>
                  </a:lnTo>
                  <a:lnTo>
                    <a:pt x="19341" y="2494"/>
                  </a:lnTo>
                  <a:lnTo>
                    <a:pt x="9286" y="9286"/>
                  </a:lnTo>
                  <a:lnTo>
                    <a:pt x="2494" y="19341"/>
                  </a:lnTo>
                  <a:lnTo>
                    <a:pt x="0" y="31623"/>
                  </a:lnTo>
                  <a:lnTo>
                    <a:pt x="0" y="608457"/>
                  </a:lnTo>
                  <a:lnTo>
                    <a:pt x="2494" y="620738"/>
                  </a:lnTo>
                  <a:lnTo>
                    <a:pt x="9286" y="630793"/>
                  </a:lnTo>
                  <a:lnTo>
                    <a:pt x="19341" y="637585"/>
                  </a:lnTo>
                  <a:lnTo>
                    <a:pt x="31622" y="640080"/>
                  </a:lnTo>
                  <a:lnTo>
                    <a:pt x="4828413" y="640080"/>
                  </a:lnTo>
                  <a:lnTo>
                    <a:pt x="4840694" y="637585"/>
                  </a:lnTo>
                  <a:lnTo>
                    <a:pt x="4850749" y="630793"/>
                  </a:lnTo>
                  <a:lnTo>
                    <a:pt x="4857541" y="620738"/>
                  </a:lnTo>
                  <a:lnTo>
                    <a:pt x="4860036" y="608457"/>
                  </a:lnTo>
                  <a:lnTo>
                    <a:pt x="4860036" y="31623"/>
                  </a:lnTo>
                  <a:lnTo>
                    <a:pt x="4857541" y="19341"/>
                  </a:lnTo>
                  <a:lnTo>
                    <a:pt x="4850749" y="9286"/>
                  </a:lnTo>
                  <a:lnTo>
                    <a:pt x="4840694" y="2494"/>
                  </a:lnTo>
                  <a:lnTo>
                    <a:pt x="482841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566672" y="1213104"/>
              <a:ext cx="4860290" cy="640080"/>
            </a:xfrm>
            <a:custGeom>
              <a:avLst/>
              <a:gdLst/>
              <a:ahLst/>
              <a:cxnLst/>
              <a:rect l="l" t="t" r="r" b="b"/>
              <a:pathLst>
                <a:path w="4860290" h="640080">
                  <a:moveTo>
                    <a:pt x="0" y="31623"/>
                  </a:moveTo>
                  <a:lnTo>
                    <a:pt x="2494" y="19341"/>
                  </a:lnTo>
                  <a:lnTo>
                    <a:pt x="9286" y="9286"/>
                  </a:lnTo>
                  <a:lnTo>
                    <a:pt x="19341" y="2494"/>
                  </a:lnTo>
                  <a:lnTo>
                    <a:pt x="31622" y="0"/>
                  </a:lnTo>
                  <a:lnTo>
                    <a:pt x="4828413" y="0"/>
                  </a:lnTo>
                  <a:lnTo>
                    <a:pt x="4840694" y="2494"/>
                  </a:lnTo>
                  <a:lnTo>
                    <a:pt x="4850749" y="9286"/>
                  </a:lnTo>
                  <a:lnTo>
                    <a:pt x="4857541" y="19341"/>
                  </a:lnTo>
                  <a:lnTo>
                    <a:pt x="4860036" y="31623"/>
                  </a:lnTo>
                  <a:lnTo>
                    <a:pt x="4860036" y="608457"/>
                  </a:lnTo>
                  <a:lnTo>
                    <a:pt x="4857541" y="620738"/>
                  </a:lnTo>
                  <a:lnTo>
                    <a:pt x="4850749" y="630793"/>
                  </a:lnTo>
                  <a:lnTo>
                    <a:pt x="4840694" y="637585"/>
                  </a:lnTo>
                  <a:lnTo>
                    <a:pt x="4828413" y="640080"/>
                  </a:lnTo>
                  <a:lnTo>
                    <a:pt x="31622" y="640080"/>
                  </a:lnTo>
                  <a:lnTo>
                    <a:pt x="19341" y="637585"/>
                  </a:lnTo>
                  <a:lnTo>
                    <a:pt x="9286" y="630793"/>
                  </a:lnTo>
                  <a:lnTo>
                    <a:pt x="2494" y="620738"/>
                  </a:lnTo>
                  <a:lnTo>
                    <a:pt x="0" y="608457"/>
                  </a:lnTo>
                  <a:lnTo>
                    <a:pt x="0" y="31623"/>
                  </a:lnTo>
                  <a:close/>
                </a:path>
              </a:pathLst>
            </a:custGeom>
            <a:ln w="12700">
              <a:solidFill>
                <a:srgbClr val="006FA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1606422" y="1422272"/>
            <a:ext cx="793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0" dirty="0">
                <a:latin typeface="Arial MT"/>
                <a:cs typeface="Arial MT"/>
              </a:rPr>
              <a:t>•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778635" y="1425321"/>
            <a:ext cx="366014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Microsoft Sans Serif"/>
                <a:cs typeface="Microsoft Sans Serif"/>
              </a:rPr>
              <a:t>Develops,</a:t>
            </a:r>
            <a:r>
              <a:rPr sz="1200" spc="20" dirty="0">
                <a:latin typeface="Microsoft Sans Serif"/>
                <a:cs typeface="Microsoft Sans Serif"/>
              </a:rPr>
              <a:t> </a:t>
            </a:r>
            <a:r>
              <a:rPr sz="1200" dirty="0">
                <a:latin typeface="Microsoft Sans Serif"/>
                <a:cs typeface="Microsoft Sans Serif"/>
              </a:rPr>
              <a:t>builds,</a:t>
            </a:r>
            <a:r>
              <a:rPr sz="1200" spc="30" dirty="0">
                <a:latin typeface="Microsoft Sans Serif"/>
                <a:cs typeface="Microsoft Sans Serif"/>
              </a:rPr>
              <a:t> </a:t>
            </a:r>
            <a:r>
              <a:rPr sz="1200" dirty="0">
                <a:latin typeface="Microsoft Sans Serif"/>
                <a:cs typeface="Microsoft Sans Serif"/>
              </a:rPr>
              <a:t>tests</a:t>
            </a:r>
            <a:r>
              <a:rPr sz="1200" spc="30" dirty="0">
                <a:latin typeface="Microsoft Sans Serif"/>
                <a:cs typeface="Microsoft Sans Serif"/>
              </a:rPr>
              <a:t> </a:t>
            </a:r>
            <a:r>
              <a:rPr sz="1200" dirty="0">
                <a:latin typeface="Microsoft Sans Serif"/>
                <a:cs typeface="Microsoft Sans Serif"/>
              </a:rPr>
              <a:t>and</a:t>
            </a:r>
            <a:r>
              <a:rPr sz="1200" spc="20" dirty="0">
                <a:latin typeface="Microsoft Sans Serif"/>
                <a:cs typeface="Microsoft Sans Serif"/>
              </a:rPr>
              <a:t> </a:t>
            </a:r>
            <a:r>
              <a:rPr sz="1200" dirty="0">
                <a:latin typeface="Microsoft Sans Serif"/>
                <a:cs typeface="Microsoft Sans Serif"/>
              </a:rPr>
              <a:t>maintains</a:t>
            </a:r>
            <a:r>
              <a:rPr sz="1200" spc="40" dirty="0">
                <a:latin typeface="Microsoft Sans Serif"/>
                <a:cs typeface="Microsoft Sans Serif"/>
              </a:rPr>
              <a:t> </a:t>
            </a:r>
            <a:r>
              <a:rPr sz="1200" dirty="0">
                <a:latin typeface="Microsoft Sans Serif"/>
                <a:cs typeface="Microsoft Sans Serif"/>
              </a:rPr>
              <a:t>an</a:t>
            </a:r>
            <a:r>
              <a:rPr sz="1200" spc="10" dirty="0">
                <a:latin typeface="Microsoft Sans Serif"/>
                <a:cs typeface="Microsoft Sans Serif"/>
              </a:rPr>
              <a:t> </a:t>
            </a:r>
            <a:r>
              <a:rPr sz="1200" spc="-10" dirty="0">
                <a:latin typeface="Microsoft Sans Serif"/>
                <a:cs typeface="Microsoft Sans Serif"/>
              </a:rPr>
              <a:t>architecture</a:t>
            </a:r>
            <a:endParaRPr sz="1200">
              <a:latin typeface="Microsoft Sans Serif"/>
              <a:cs typeface="Microsoft Sans Serif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538771" y="1191729"/>
            <a:ext cx="576580" cy="412115"/>
            <a:chOff x="538771" y="1191729"/>
            <a:chExt cx="576580" cy="412115"/>
          </a:xfrm>
        </p:grpSpPr>
        <p:sp>
          <p:nvSpPr>
            <p:cNvPr id="17" name="object 17"/>
            <p:cNvSpPr/>
            <p:nvPr/>
          </p:nvSpPr>
          <p:spPr>
            <a:xfrm>
              <a:off x="538771" y="1263526"/>
              <a:ext cx="576580" cy="340360"/>
            </a:xfrm>
            <a:custGeom>
              <a:avLst/>
              <a:gdLst/>
              <a:ahLst/>
              <a:cxnLst/>
              <a:rect l="l" t="t" r="r" b="b"/>
              <a:pathLst>
                <a:path w="576580" h="340359">
                  <a:moveTo>
                    <a:pt x="576475" y="0"/>
                  </a:moveTo>
                  <a:lnTo>
                    <a:pt x="0" y="0"/>
                  </a:lnTo>
                  <a:lnTo>
                    <a:pt x="0" y="305337"/>
                  </a:lnTo>
                  <a:lnTo>
                    <a:pt x="2735" y="318923"/>
                  </a:lnTo>
                  <a:lnTo>
                    <a:pt x="10196" y="330019"/>
                  </a:lnTo>
                  <a:lnTo>
                    <a:pt x="21261" y="337500"/>
                  </a:lnTo>
                  <a:lnTo>
                    <a:pt x="34812" y="340244"/>
                  </a:lnTo>
                  <a:lnTo>
                    <a:pt x="541665" y="340244"/>
                  </a:lnTo>
                  <a:lnTo>
                    <a:pt x="555215" y="337500"/>
                  </a:lnTo>
                  <a:lnTo>
                    <a:pt x="566279" y="330019"/>
                  </a:lnTo>
                  <a:lnTo>
                    <a:pt x="573739" y="318923"/>
                  </a:lnTo>
                  <a:lnTo>
                    <a:pt x="576475" y="305337"/>
                  </a:lnTo>
                  <a:lnTo>
                    <a:pt x="576475" y="0"/>
                  </a:lnTo>
                  <a:close/>
                </a:path>
              </a:pathLst>
            </a:custGeom>
            <a:solidFill>
              <a:srgbClr val="A9DB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080455" y="1263526"/>
              <a:ext cx="34925" cy="340360"/>
            </a:xfrm>
            <a:custGeom>
              <a:avLst/>
              <a:gdLst/>
              <a:ahLst/>
              <a:cxnLst/>
              <a:rect l="l" t="t" r="r" b="b"/>
              <a:pathLst>
                <a:path w="34925" h="340359">
                  <a:moveTo>
                    <a:pt x="34791" y="0"/>
                  </a:moveTo>
                  <a:lnTo>
                    <a:pt x="0" y="0"/>
                  </a:lnTo>
                  <a:lnTo>
                    <a:pt x="0" y="340244"/>
                  </a:lnTo>
                  <a:lnTo>
                    <a:pt x="13542" y="337500"/>
                  </a:lnTo>
                  <a:lnTo>
                    <a:pt x="24601" y="330017"/>
                  </a:lnTo>
                  <a:lnTo>
                    <a:pt x="32057" y="318919"/>
                  </a:lnTo>
                  <a:lnTo>
                    <a:pt x="34791" y="305327"/>
                  </a:lnTo>
                  <a:lnTo>
                    <a:pt x="34791" y="0"/>
                  </a:lnTo>
                  <a:close/>
                </a:path>
              </a:pathLst>
            </a:custGeom>
            <a:solidFill>
              <a:srgbClr val="87C3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88204" y="1339717"/>
              <a:ext cx="251695" cy="181318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901826" y="1338278"/>
              <a:ext cx="89535" cy="34925"/>
            </a:xfrm>
            <a:custGeom>
              <a:avLst/>
              <a:gdLst/>
              <a:ahLst/>
              <a:cxnLst/>
              <a:rect l="l" t="t" r="r" b="b"/>
              <a:pathLst>
                <a:path w="89534" h="34925">
                  <a:moveTo>
                    <a:pt x="81517" y="0"/>
                  </a:moveTo>
                  <a:lnTo>
                    <a:pt x="7787" y="0"/>
                  </a:lnTo>
                  <a:lnTo>
                    <a:pt x="0" y="7817"/>
                  </a:lnTo>
                  <a:lnTo>
                    <a:pt x="0" y="27084"/>
                  </a:lnTo>
                  <a:lnTo>
                    <a:pt x="7787" y="34892"/>
                  </a:lnTo>
                  <a:lnTo>
                    <a:pt x="71909" y="34892"/>
                  </a:lnTo>
                  <a:lnTo>
                    <a:pt x="81517" y="34892"/>
                  </a:lnTo>
                  <a:lnTo>
                    <a:pt x="89314" y="27084"/>
                  </a:lnTo>
                  <a:lnTo>
                    <a:pt x="89314" y="7817"/>
                  </a:lnTo>
                  <a:lnTo>
                    <a:pt x="81517" y="0"/>
                  </a:lnTo>
                  <a:close/>
                </a:path>
              </a:pathLst>
            </a:custGeom>
            <a:solidFill>
              <a:srgbClr val="29CE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901826" y="1408062"/>
              <a:ext cx="179070" cy="34925"/>
            </a:xfrm>
            <a:custGeom>
              <a:avLst/>
              <a:gdLst/>
              <a:ahLst/>
              <a:cxnLst/>
              <a:rect l="l" t="t" r="r" b="b"/>
              <a:pathLst>
                <a:path w="179069" h="34925">
                  <a:moveTo>
                    <a:pt x="170832" y="0"/>
                  </a:moveTo>
                  <a:lnTo>
                    <a:pt x="7787" y="0"/>
                  </a:lnTo>
                  <a:lnTo>
                    <a:pt x="0" y="7808"/>
                  </a:lnTo>
                  <a:lnTo>
                    <a:pt x="0" y="27074"/>
                  </a:lnTo>
                  <a:lnTo>
                    <a:pt x="7787" y="34892"/>
                  </a:lnTo>
                  <a:lnTo>
                    <a:pt x="161224" y="34892"/>
                  </a:lnTo>
                  <a:lnTo>
                    <a:pt x="170832" y="34892"/>
                  </a:lnTo>
                  <a:lnTo>
                    <a:pt x="178629" y="27074"/>
                  </a:lnTo>
                  <a:lnTo>
                    <a:pt x="178629" y="7808"/>
                  </a:lnTo>
                  <a:lnTo>
                    <a:pt x="170832" y="0"/>
                  </a:lnTo>
                  <a:close/>
                </a:path>
              </a:pathLst>
            </a:custGeom>
            <a:solidFill>
              <a:srgbClr val="FFC3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901826" y="1477837"/>
              <a:ext cx="136525" cy="34925"/>
            </a:xfrm>
            <a:custGeom>
              <a:avLst/>
              <a:gdLst/>
              <a:ahLst/>
              <a:cxnLst/>
              <a:rect l="l" t="t" r="r" b="b"/>
              <a:pathLst>
                <a:path w="136525" h="34925">
                  <a:moveTo>
                    <a:pt x="128112" y="0"/>
                  </a:moveTo>
                  <a:lnTo>
                    <a:pt x="7787" y="0"/>
                  </a:lnTo>
                  <a:lnTo>
                    <a:pt x="0" y="7808"/>
                  </a:lnTo>
                  <a:lnTo>
                    <a:pt x="0" y="27084"/>
                  </a:lnTo>
                  <a:lnTo>
                    <a:pt x="7787" y="34892"/>
                  </a:lnTo>
                  <a:lnTo>
                    <a:pt x="118504" y="34892"/>
                  </a:lnTo>
                  <a:lnTo>
                    <a:pt x="128112" y="34892"/>
                  </a:lnTo>
                  <a:lnTo>
                    <a:pt x="135900" y="27084"/>
                  </a:lnTo>
                  <a:lnTo>
                    <a:pt x="135900" y="7808"/>
                  </a:lnTo>
                  <a:lnTo>
                    <a:pt x="128112" y="0"/>
                  </a:lnTo>
                  <a:close/>
                </a:path>
              </a:pathLst>
            </a:custGeom>
            <a:solidFill>
              <a:srgbClr val="F78E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538771" y="1191729"/>
              <a:ext cx="576580" cy="83820"/>
            </a:xfrm>
            <a:custGeom>
              <a:avLst/>
              <a:gdLst/>
              <a:ahLst/>
              <a:cxnLst/>
              <a:rect l="l" t="t" r="r" b="b"/>
              <a:pathLst>
                <a:path w="576580" h="83819">
                  <a:moveTo>
                    <a:pt x="541665" y="0"/>
                  </a:moveTo>
                  <a:lnTo>
                    <a:pt x="34812" y="0"/>
                  </a:lnTo>
                  <a:lnTo>
                    <a:pt x="21261" y="2742"/>
                  </a:lnTo>
                  <a:lnTo>
                    <a:pt x="10196" y="10222"/>
                  </a:lnTo>
                  <a:lnTo>
                    <a:pt x="2735" y="21316"/>
                  </a:lnTo>
                  <a:lnTo>
                    <a:pt x="0" y="34901"/>
                  </a:lnTo>
                  <a:lnTo>
                    <a:pt x="0" y="83801"/>
                  </a:lnTo>
                  <a:lnTo>
                    <a:pt x="576475" y="83801"/>
                  </a:lnTo>
                  <a:lnTo>
                    <a:pt x="576475" y="34901"/>
                  </a:lnTo>
                  <a:lnTo>
                    <a:pt x="573739" y="21316"/>
                  </a:lnTo>
                  <a:lnTo>
                    <a:pt x="566279" y="10222"/>
                  </a:lnTo>
                  <a:lnTo>
                    <a:pt x="555215" y="2742"/>
                  </a:lnTo>
                  <a:lnTo>
                    <a:pt x="541665" y="0"/>
                  </a:lnTo>
                  <a:close/>
                </a:path>
              </a:pathLst>
            </a:custGeom>
            <a:solidFill>
              <a:srgbClr val="4380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080455" y="1191729"/>
              <a:ext cx="34925" cy="83820"/>
            </a:xfrm>
            <a:custGeom>
              <a:avLst/>
              <a:gdLst/>
              <a:ahLst/>
              <a:cxnLst/>
              <a:rect l="l" t="t" r="r" b="b"/>
              <a:pathLst>
                <a:path w="34925" h="83819">
                  <a:moveTo>
                    <a:pt x="0" y="0"/>
                  </a:moveTo>
                  <a:lnTo>
                    <a:pt x="0" y="83801"/>
                  </a:lnTo>
                  <a:lnTo>
                    <a:pt x="34791" y="83801"/>
                  </a:lnTo>
                  <a:lnTo>
                    <a:pt x="34791" y="34910"/>
                  </a:lnTo>
                  <a:lnTo>
                    <a:pt x="32057" y="21320"/>
                  </a:lnTo>
                  <a:lnTo>
                    <a:pt x="24601" y="10223"/>
                  </a:lnTo>
                  <a:lnTo>
                    <a:pt x="13542" y="27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9709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577055" y="1216752"/>
              <a:ext cx="34925" cy="34925"/>
            </a:xfrm>
            <a:custGeom>
              <a:avLst/>
              <a:gdLst/>
              <a:ahLst/>
              <a:cxnLst/>
              <a:rect l="l" t="t" r="r" b="b"/>
              <a:pathLst>
                <a:path w="34925" h="34925">
                  <a:moveTo>
                    <a:pt x="27008" y="0"/>
                  </a:moveTo>
                  <a:lnTo>
                    <a:pt x="7789" y="0"/>
                  </a:lnTo>
                  <a:lnTo>
                    <a:pt x="0" y="7817"/>
                  </a:lnTo>
                  <a:lnTo>
                    <a:pt x="0" y="27084"/>
                  </a:lnTo>
                  <a:lnTo>
                    <a:pt x="7789" y="34892"/>
                  </a:lnTo>
                  <a:lnTo>
                    <a:pt x="27008" y="34892"/>
                  </a:lnTo>
                  <a:lnTo>
                    <a:pt x="34797" y="27084"/>
                  </a:lnTo>
                  <a:lnTo>
                    <a:pt x="34797" y="17450"/>
                  </a:lnTo>
                  <a:lnTo>
                    <a:pt x="34797" y="7817"/>
                  </a:lnTo>
                  <a:lnTo>
                    <a:pt x="27008" y="0"/>
                  </a:lnTo>
                  <a:close/>
                </a:path>
              </a:pathLst>
            </a:custGeom>
            <a:solidFill>
              <a:srgbClr val="29CE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644513" y="1216752"/>
              <a:ext cx="34925" cy="34925"/>
            </a:xfrm>
            <a:custGeom>
              <a:avLst/>
              <a:gdLst/>
              <a:ahLst/>
              <a:cxnLst/>
              <a:rect l="l" t="t" r="r" b="b"/>
              <a:pathLst>
                <a:path w="34925" h="34925">
                  <a:moveTo>
                    <a:pt x="27013" y="0"/>
                  </a:moveTo>
                  <a:lnTo>
                    <a:pt x="7797" y="0"/>
                  </a:lnTo>
                  <a:lnTo>
                    <a:pt x="0" y="7817"/>
                  </a:lnTo>
                  <a:lnTo>
                    <a:pt x="0" y="27084"/>
                  </a:lnTo>
                  <a:lnTo>
                    <a:pt x="7797" y="34892"/>
                  </a:lnTo>
                  <a:lnTo>
                    <a:pt x="27013" y="34892"/>
                  </a:lnTo>
                  <a:lnTo>
                    <a:pt x="34800" y="27084"/>
                  </a:lnTo>
                  <a:lnTo>
                    <a:pt x="34800" y="17450"/>
                  </a:lnTo>
                  <a:lnTo>
                    <a:pt x="34800" y="7817"/>
                  </a:lnTo>
                  <a:lnTo>
                    <a:pt x="27013" y="0"/>
                  </a:lnTo>
                  <a:close/>
                </a:path>
              </a:pathLst>
            </a:custGeom>
            <a:solidFill>
              <a:srgbClr val="F3F3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711975" y="1216752"/>
              <a:ext cx="34925" cy="34925"/>
            </a:xfrm>
            <a:custGeom>
              <a:avLst/>
              <a:gdLst/>
              <a:ahLst/>
              <a:cxnLst/>
              <a:rect l="l" t="t" r="r" b="b"/>
              <a:pathLst>
                <a:path w="34925" h="34925">
                  <a:moveTo>
                    <a:pt x="27013" y="0"/>
                  </a:moveTo>
                  <a:lnTo>
                    <a:pt x="7787" y="0"/>
                  </a:lnTo>
                  <a:lnTo>
                    <a:pt x="0" y="7817"/>
                  </a:lnTo>
                  <a:lnTo>
                    <a:pt x="0" y="27084"/>
                  </a:lnTo>
                  <a:lnTo>
                    <a:pt x="7787" y="34892"/>
                  </a:lnTo>
                  <a:lnTo>
                    <a:pt x="27013" y="34892"/>
                  </a:lnTo>
                  <a:lnTo>
                    <a:pt x="34800" y="27084"/>
                  </a:lnTo>
                  <a:lnTo>
                    <a:pt x="34800" y="17450"/>
                  </a:lnTo>
                  <a:lnTo>
                    <a:pt x="34800" y="7817"/>
                  </a:lnTo>
                  <a:lnTo>
                    <a:pt x="27013" y="0"/>
                  </a:lnTo>
                  <a:close/>
                </a:path>
              </a:pathLst>
            </a:custGeom>
            <a:solidFill>
              <a:srgbClr val="F78E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8" name="object 28"/>
          <p:cNvGrpSpPr/>
          <p:nvPr/>
        </p:nvGrpSpPr>
        <p:grpSpPr>
          <a:xfrm>
            <a:off x="1508760" y="3415066"/>
            <a:ext cx="4982210" cy="823594"/>
            <a:chOff x="1508760" y="3415066"/>
            <a:chExt cx="4982210" cy="823594"/>
          </a:xfrm>
        </p:grpSpPr>
        <p:pic>
          <p:nvPicPr>
            <p:cNvPr id="29" name="object 2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52922" y="3415066"/>
              <a:ext cx="4937827" cy="823369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08760" y="3637750"/>
              <a:ext cx="4594860" cy="422186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1566672" y="3429000"/>
              <a:ext cx="4860290" cy="745490"/>
            </a:xfrm>
            <a:custGeom>
              <a:avLst/>
              <a:gdLst/>
              <a:ahLst/>
              <a:cxnLst/>
              <a:rect l="l" t="t" r="r" b="b"/>
              <a:pathLst>
                <a:path w="4860290" h="745489">
                  <a:moveTo>
                    <a:pt x="4823206" y="0"/>
                  </a:moveTo>
                  <a:lnTo>
                    <a:pt x="36830" y="0"/>
                  </a:lnTo>
                  <a:lnTo>
                    <a:pt x="22502" y="2897"/>
                  </a:lnTo>
                  <a:lnTo>
                    <a:pt x="10795" y="10795"/>
                  </a:lnTo>
                  <a:lnTo>
                    <a:pt x="2897" y="22502"/>
                  </a:lnTo>
                  <a:lnTo>
                    <a:pt x="0" y="36829"/>
                  </a:lnTo>
                  <a:lnTo>
                    <a:pt x="0" y="708406"/>
                  </a:lnTo>
                  <a:lnTo>
                    <a:pt x="2897" y="722733"/>
                  </a:lnTo>
                  <a:lnTo>
                    <a:pt x="10794" y="734440"/>
                  </a:lnTo>
                  <a:lnTo>
                    <a:pt x="22502" y="742338"/>
                  </a:lnTo>
                  <a:lnTo>
                    <a:pt x="36830" y="745236"/>
                  </a:lnTo>
                  <a:lnTo>
                    <a:pt x="4823206" y="745236"/>
                  </a:lnTo>
                  <a:lnTo>
                    <a:pt x="4837533" y="742338"/>
                  </a:lnTo>
                  <a:lnTo>
                    <a:pt x="4849241" y="734441"/>
                  </a:lnTo>
                  <a:lnTo>
                    <a:pt x="4857138" y="722733"/>
                  </a:lnTo>
                  <a:lnTo>
                    <a:pt x="4860036" y="708406"/>
                  </a:lnTo>
                  <a:lnTo>
                    <a:pt x="4860036" y="36829"/>
                  </a:lnTo>
                  <a:lnTo>
                    <a:pt x="4857138" y="22502"/>
                  </a:lnTo>
                  <a:lnTo>
                    <a:pt x="4849241" y="10794"/>
                  </a:lnTo>
                  <a:lnTo>
                    <a:pt x="4837533" y="2897"/>
                  </a:lnTo>
                  <a:lnTo>
                    <a:pt x="482320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566672" y="3429000"/>
              <a:ext cx="4860290" cy="745490"/>
            </a:xfrm>
            <a:custGeom>
              <a:avLst/>
              <a:gdLst/>
              <a:ahLst/>
              <a:cxnLst/>
              <a:rect l="l" t="t" r="r" b="b"/>
              <a:pathLst>
                <a:path w="4860290" h="745489">
                  <a:moveTo>
                    <a:pt x="0" y="36829"/>
                  </a:moveTo>
                  <a:lnTo>
                    <a:pt x="2897" y="22502"/>
                  </a:lnTo>
                  <a:lnTo>
                    <a:pt x="10795" y="10795"/>
                  </a:lnTo>
                  <a:lnTo>
                    <a:pt x="22502" y="2897"/>
                  </a:lnTo>
                  <a:lnTo>
                    <a:pt x="36830" y="0"/>
                  </a:lnTo>
                  <a:lnTo>
                    <a:pt x="4823206" y="0"/>
                  </a:lnTo>
                  <a:lnTo>
                    <a:pt x="4837533" y="2897"/>
                  </a:lnTo>
                  <a:lnTo>
                    <a:pt x="4849241" y="10794"/>
                  </a:lnTo>
                  <a:lnTo>
                    <a:pt x="4857138" y="22502"/>
                  </a:lnTo>
                  <a:lnTo>
                    <a:pt x="4860036" y="36829"/>
                  </a:lnTo>
                  <a:lnTo>
                    <a:pt x="4860036" y="708406"/>
                  </a:lnTo>
                  <a:lnTo>
                    <a:pt x="4857138" y="722733"/>
                  </a:lnTo>
                  <a:lnTo>
                    <a:pt x="4849241" y="734441"/>
                  </a:lnTo>
                  <a:lnTo>
                    <a:pt x="4837533" y="742338"/>
                  </a:lnTo>
                  <a:lnTo>
                    <a:pt x="4823206" y="745236"/>
                  </a:lnTo>
                  <a:lnTo>
                    <a:pt x="36830" y="745236"/>
                  </a:lnTo>
                  <a:lnTo>
                    <a:pt x="22502" y="742338"/>
                  </a:lnTo>
                  <a:lnTo>
                    <a:pt x="10794" y="734440"/>
                  </a:lnTo>
                  <a:lnTo>
                    <a:pt x="2897" y="722733"/>
                  </a:lnTo>
                  <a:lnTo>
                    <a:pt x="0" y="708406"/>
                  </a:lnTo>
                  <a:lnTo>
                    <a:pt x="0" y="36829"/>
                  </a:lnTo>
                  <a:close/>
                </a:path>
              </a:pathLst>
            </a:custGeom>
            <a:ln w="12700">
              <a:solidFill>
                <a:srgbClr val="006FA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33" name="object 33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537972" y="3368040"/>
            <a:ext cx="577596" cy="579120"/>
          </a:xfrm>
          <a:prstGeom prst="rect">
            <a:avLst/>
          </a:prstGeom>
        </p:spPr>
      </p:pic>
      <p:grpSp>
        <p:nvGrpSpPr>
          <p:cNvPr id="34" name="object 34"/>
          <p:cNvGrpSpPr/>
          <p:nvPr/>
        </p:nvGrpSpPr>
        <p:grpSpPr>
          <a:xfrm>
            <a:off x="1513332" y="2097011"/>
            <a:ext cx="4977765" cy="1199515"/>
            <a:chOff x="1513332" y="2097011"/>
            <a:chExt cx="4977765" cy="1199515"/>
          </a:xfrm>
        </p:grpSpPr>
        <p:pic>
          <p:nvPicPr>
            <p:cNvPr id="35" name="object 3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52922" y="2098537"/>
              <a:ext cx="4937827" cy="1150654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13332" y="2097011"/>
              <a:ext cx="3579876" cy="1199400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1566672" y="2112264"/>
              <a:ext cx="4860290" cy="1073150"/>
            </a:xfrm>
            <a:custGeom>
              <a:avLst/>
              <a:gdLst/>
              <a:ahLst/>
              <a:cxnLst/>
              <a:rect l="l" t="t" r="r" b="b"/>
              <a:pathLst>
                <a:path w="4860290" h="1073150">
                  <a:moveTo>
                    <a:pt x="4806950" y="0"/>
                  </a:moveTo>
                  <a:lnTo>
                    <a:pt x="53086" y="0"/>
                  </a:lnTo>
                  <a:lnTo>
                    <a:pt x="32414" y="4169"/>
                  </a:lnTo>
                  <a:lnTo>
                    <a:pt x="15541" y="15541"/>
                  </a:lnTo>
                  <a:lnTo>
                    <a:pt x="4169" y="32414"/>
                  </a:lnTo>
                  <a:lnTo>
                    <a:pt x="0" y="53086"/>
                  </a:lnTo>
                  <a:lnTo>
                    <a:pt x="0" y="1019810"/>
                  </a:lnTo>
                  <a:lnTo>
                    <a:pt x="4169" y="1040481"/>
                  </a:lnTo>
                  <a:lnTo>
                    <a:pt x="15541" y="1057354"/>
                  </a:lnTo>
                  <a:lnTo>
                    <a:pt x="32414" y="1068726"/>
                  </a:lnTo>
                  <a:lnTo>
                    <a:pt x="53086" y="1072896"/>
                  </a:lnTo>
                  <a:lnTo>
                    <a:pt x="4806950" y="1072896"/>
                  </a:lnTo>
                  <a:lnTo>
                    <a:pt x="4827621" y="1068726"/>
                  </a:lnTo>
                  <a:lnTo>
                    <a:pt x="4844494" y="1057354"/>
                  </a:lnTo>
                  <a:lnTo>
                    <a:pt x="4855866" y="1040481"/>
                  </a:lnTo>
                  <a:lnTo>
                    <a:pt x="4860036" y="1019810"/>
                  </a:lnTo>
                  <a:lnTo>
                    <a:pt x="4860036" y="53086"/>
                  </a:lnTo>
                  <a:lnTo>
                    <a:pt x="4855866" y="32414"/>
                  </a:lnTo>
                  <a:lnTo>
                    <a:pt x="4844494" y="15541"/>
                  </a:lnTo>
                  <a:lnTo>
                    <a:pt x="4827621" y="4169"/>
                  </a:lnTo>
                  <a:lnTo>
                    <a:pt x="48069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1566672" y="2112264"/>
              <a:ext cx="4860290" cy="1073150"/>
            </a:xfrm>
            <a:custGeom>
              <a:avLst/>
              <a:gdLst/>
              <a:ahLst/>
              <a:cxnLst/>
              <a:rect l="l" t="t" r="r" b="b"/>
              <a:pathLst>
                <a:path w="4860290" h="1073150">
                  <a:moveTo>
                    <a:pt x="0" y="53086"/>
                  </a:moveTo>
                  <a:lnTo>
                    <a:pt x="4169" y="32414"/>
                  </a:lnTo>
                  <a:lnTo>
                    <a:pt x="15541" y="15541"/>
                  </a:lnTo>
                  <a:lnTo>
                    <a:pt x="32414" y="4169"/>
                  </a:lnTo>
                  <a:lnTo>
                    <a:pt x="53086" y="0"/>
                  </a:lnTo>
                  <a:lnTo>
                    <a:pt x="4806950" y="0"/>
                  </a:lnTo>
                  <a:lnTo>
                    <a:pt x="4827621" y="4169"/>
                  </a:lnTo>
                  <a:lnTo>
                    <a:pt x="4844494" y="15541"/>
                  </a:lnTo>
                  <a:lnTo>
                    <a:pt x="4855866" y="32414"/>
                  </a:lnTo>
                  <a:lnTo>
                    <a:pt x="4860036" y="53086"/>
                  </a:lnTo>
                  <a:lnTo>
                    <a:pt x="4860036" y="1019810"/>
                  </a:lnTo>
                  <a:lnTo>
                    <a:pt x="4855866" y="1040481"/>
                  </a:lnTo>
                  <a:lnTo>
                    <a:pt x="4844494" y="1057354"/>
                  </a:lnTo>
                  <a:lnTo>
                    <a:pt x="4827621" y="1068726"/>
                  </a:lnTo>
                  <a:lnTo>
                    <a:pt x="4806950" y="1072896"/>
                  </a:lnTo>
                  <a:lnTo>
                    <a:pt x="53086" y="1072896"/>
                  </a:lnTo>
                  <a:lnTo>
                    <a:pt x="32414" y="1068726"/>
                  </a:lnTo>
                  <a:lnTo>
                    <a:pt x="15541" y="1057354"/>
                  </a:lnTo>
                  <a:lnTo>
                    <a:pt x="4169" y="1040481"/>
                  </a:lnTo>
                  <a:lnTo>
                    <a:pt x="0" y="1019810"/>
                  </a:lnTo>
                  <a:lnTo>
                    <a:pt x="0" y="53086"/>
                  </a:lnTo>
                  <a:close/>
                </a:path>
              </a:pathLst>
            </a:custGeom>
            <a:ln w="12700">
              <a:solidFill>
                <a:srgbClr val="006FA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9" name="object 39"/>
          <p:cNvSpPr txBox="1"/>
          <p:nvPr/>
        </p:nvSpPr>
        <p:spPr>
          <a:xfrm>
            <a:off x="369214" y="1652777"/>
            <a:ext cx="2781300" cy="7080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10" dirty="0">
                <a:solidFill>
                  <a:srgbClr val="006FAC"/>
                </a:solidFill>
                <a:latin typeface="Arial"/>
                <a:cs typeface="Arial"/>
              </a:rPr>
              <a:t>Developer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635"/>
              </a:spcBef>
            </a:pPr>
            <a:endParaRPr sz="1400">
              <a:latin typeface="Arial"/>
              <a:cs typeface="Arial"/>
            </a:endParaRPr>
          </a:p>
          <a:p>
            <a:pPr marL="1429385" indent="-173355">
              <a:lnSpc>
                <a:spcPct val="100000"/>
              </a:lnSpc>
              <a:buFont typeface="Arial MT"/>
              <a:buChar char="•"/>
              <a:tabLst>
                <a:tab pos="1429385" algn="l"/>
              </a:tabLst>
            </a:pPr>
            <a:r>
              <a:rPr sz="1200" spc="-25" dirty="0">
                <a:latin typeface="Microsoft Sans Serif"/>
                <a:cs typeface="Microsoft Sans Serif"/>
              </a:rPr>
              <a:t>Processes</a:t>
            </a:r>
            <a:r>
              <a:rPr sz="1200" spc="-40" dirty="0">
                <a:latin typeface="Microsoft Sans Serif"/>
                <a:cs typeface="Microsoft Sans Serif"/>
              </a:rPr>
              <a:t> </a:t>
            </a:r>
            <a:r>
              <a:rPr sz="1200" spc="55" dirty="0">
                <a:latin typeface="Microsoft Sans Serif"/>
                <a:cs typeface="Microsoft Sans Serif"/>
              </a:rPr>
              <a:t>the</a:t>
            </a:r>
            <a:r>
              <a:rPr sz="1200" spc="-20" dirty="0">
                <a:latin typeface="Microsoft Sans Serif"/>
                <a:cs typeface="Microsoft Sans Serif"/>
              </a:rPr>
              <a:t> </a:t>
            </a:r>
            <a:r>
              <a:rPr sz="1200" spc="-10" dirty="0">
                <a:latin typeface="Microsoft Sans Serif"/>
                <a:cs typeface="Microsoft Sans Serif"/>
              </a:rPr>
              <a:t>data:</a:t>
            </a:r>
            <a:endParaRPr sz="1200">
              <a:latin typeface="Microsoft Sans Serif"/>
              <a:cs typeface="Microsoft Sans Serif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2069973" y="2334895"/>
            <a:ext cx="2869565" cy="80264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86055" indent="-173355">
              <a:lnSpc>
                <a:spcPct val="100000"/>
              </a:lnSpc>
              <a:spcBef>
                <a:spcPts val="700"/>
              </a:spcBef>
              <a:buFont typeface="Arial MT"/>
              <a:buChar char="•"/>
              <a:tabLst>
                <a:tab pos="186055" algn="l"/>
              </a:tabLst>
            </a:pPr>
            <a:r>
              <a:rPr sz="1200" dirty="0">
                <a:latin typeface="Microsoft Sans Serif"/>
                <a:cs typeface="Microsoft Sans Serif"/>
              </a:rPr>
              <a:t>Its</a:t>
            </a:r>
            <a:r>
              <a:rPr sz="1200" spc="20" dirty="0">
                <a:latin typeface="Microsoft Sans Serif"/>
                <a:cs typeface="Microsoft Sans Serif"/>
              </a:rPr>
              <a:t> </a:t>
            </a:r>
            <a:r>
              <a:rPr sz="1200" dirty="0">
                <a:latin typeface="Microsoft Sans Serif"/>
                <a:cs typeface="Microsoft Sans Serif"/>
              </a:rPr>
              <a:t>ingestion</a:t>
            </a:r>
            <a:r>
              <a:rPr sz="1200" spc="40" dirty="0">
                <a:latin typeface="Microsoft Sans Serif"/>
                <a:cs typeface="Microsoft Sans Serif"/>
              </a:rPr>
              <a:t> </a:t>
            </a:r>
            <a:r>
              <a:rPr sz="1200" dirty="0">
                <a:latin typeface="Microsoft Sans Serif"/>
                <a:cs typeface="Microsoft Sans Serif"/>
              </a:rPr>
              <a:t>(Datalake,</a:t>
            </a:r>
            <a:r>
              <a:rPr sz="1200" spc="70" dirty="0">
                <a:latin typeface="Microsoft Sans Serif"/>
                <a:cs typeface="Microsoft Sans Serif"/>
              </a:rPr>
              <a:t> </a:t>
            </a:r>
            <a:r>
              <a:rPr sz="1200" spc="-35" dirty="0">
                <a:latin typeface="Microsoft Sans Serif"/>
                <a:cs typeface="Microsoft Sans Serif"/>
              </a:rPr>
              <a:t>API,</a:t>
            </a:r>
            <a:r>
              <a:rPr sz="1200" spc="20" dirty="0">
                <a:latin typeface="Microsoft Sans Serif"/>
                <a:cs typeface="Microsoft Sans Serif"/>
              </a:rPr>
              <a:t> </a:t>
            </a:r>
            <a:r>
              <a:rPr sz="1200" spc="-20" dirty="0">
                <a:latin typeface="Microsoft Sans Serif"/>
                <a:cs typeface="Microsoft Sans Serif"/>
              </a:rPr>
              <a:t>...)</a:t>
            </a:r>
            <a:endParaRPr sz="1200">
              <a:latin typeface="Microsoft Sans Serif"/>
              <a:cs typeface="Microsoft Sans Serif"/>
            </a:endParaRPr>
          </a:p>
          <a:p>
            <a:pPr marL="186055" indent="-173355">
              <a:lnSpc>
                <a:spcPct val="100000"/>
              </a:lnSpc>
              <a:spcBef>
                <a:spcPts val="600"/>
              </a:spcBef>
              <a:buFont typeface="Arial MT"/>
              <a:buChar char="•"/>
              <a:tabLst>
                <a:tab pos="186055" algn="l"/>
              </a:tabLst>
            </a:pPr>
            <a:r>
              <a:rPr sz="1200" dirty="0">
                <a:latin typeface="Microsoft Sans Serif"/>
                <a:cs typeface="Microsoft Sans Serif"/>
              </a:rPr>
              <a:t>Through</a:t>
            </a:r>
            <a:r>
              <a:rPr sz="1200" spc="-25" dirty="0">
                <a:latin typeface="Microsoft Sans Serif"/>
                <a:cs typeface="Microsoft Sans Serif"/>
              </a:rPr>
              <a:t> </a:t>
            </a:r>
            <a:r>
              <a:rPr sz="1200" dirty="0">
                <a:latin typeface="Microsoft Sans Serif"/>
                <a:cs typeface="Microsoft Sans Serif"/>
              </a:rPr>
              <a:t>its</a:t>
            </a:r>
            <a:r>
              <a:rPr sz="1200" spc="25" dirty="0">
                <a:latin typeface="Microsoft Sans Serif"/>
                <a:cs typeface="Microsoft Sans Serif"/>
              </a:rPr>
              <a:t> </a:t>
            </a:r>
            <a:r>
              <a:rPr sz="1200" spc="55" dirty="0">
                <a:latin typeface="Microsoft Sans Serif"/>
                <a:cs typeface="Microsoft Sans Serif"/>
              </a:rPr>
              <a:t>treatment</a:t>
            </a:r>
            <a:r>
              <a:rPr sz="1200" spc="20" dirty="0">
                <a:latin typeface="Microsoft Sans Serif"/>
                <a:cs typeface="Microsoft Sans Serif"/>
              </a:rPr>
              <a:t> </a:t>
            </a:r>
            <a:r>
              <a:rPr sz="1200" spc="-20" dirty="0">
                <a:latin typeface="Microsoft Sans Serif"/>
                <a:cs typeface="Microsoft Sans Serif"/>
              </a:rPr>
              <a:t>(Spark,</a:t>
            </a:r>
            <a:r>
              <a:rPr sz="1200" spc="20" dirty="0">
                <a:latin typeface="Microsoft Sans Serif"/>
                <a:cs typeface="Microsoft Sans Serif"/>
              </a:rPr>
              <a:t> </a:t>
            </a:r>
            <a:r>
              <a:rPr sz="1200" spc="-50" dirty="0">
                <a:latin typeface="Microsoft Sans Serif"/>
                <a:cs typeface="Microsoft Sans Serif"/>
              </a:rPr>
              <a:t>Scala,</a:t>
            </a:r>
            <a:r>
              <a:rPr sz="1200" dirty="0">
                <a:latin typeface="Microsoft Sans Serif"/>
                <a:cs typeface="Microsoft Sans Serif"/>
              </a:rPr>
              <a:t> </a:t>
            </a:r>
            <a:r>
              <a:rPr sz="1200" spc="-20" dirty="0">
                <a:latin typeface="Microsoft Sans Serif"/>
                <a:cs typeface="Microsoft Sans Serif"/>
              </a:rPr>
              <a:t>...)</a:t>
            </a:r>
            <a:endParaRPr sz="1200">
              <a:latin typeface="Microsoft Sans Serif"/>
              <a:cs typeface="Microsoft Sans Serif"/>
            </a:endParaRPr>
          </a:p>
          <a:p>
            <a:pPr marL="186055" indent="-173355">
              <a:lnSpc>
                <a:spcPct val="100000"/>
              </a:lnSpc>
              <a:spcBef>
                <a:spcPts val="600"/>
              </a:spcBef>
              <a:buFont typeface="Arial MT"/>
              <a:buChar char="•"/>
              <a:tabLst>
                <a:tab pos="186055" algn="l"/>
              </a:tabLst>
            </a:pPr>
            <a:r>
              <a:rPr sz="1200" dirty="0">
                <a:latin typeface="Microsoft Sans Serif"/>
                <a:cs typeface="Microsoft Sans Serif"/>
              </a:rPr>
              <a:t>Until</a:t>
            </a:r>
            <a:r>
              <a:rPr sz="1200" spc="110" dirty="0">
                <a:latin typeface="Microsoft Sans Serif"/>
                <a:cs typeface="Microsoft Sans Serif"/>
              </a:rPr>
              <a:t> </a:t>
            </a:r>
            <a:r>
              <a:rPr sz="1200" dirty="0">
                <a:latin typeface="Microsoft Sans Serif"/>
                <a:cs typeface="Microsoft Sans Serif"/>
              </a:rPr>
              <a:t>its</a:t>
            </a:r>
            <a:r>
              <a:rPr sz="1200" spc="110" dirty="0">
                <a:latin typeface="Microsoft Sans Serif"/>
                <a:cs typeface="Microsoft Sans Serif"/>
              </a:rPr>
              <a:t> </a:t>
            </a:r>
            <a:r>
              <a:rPr sz="1200" dirty="0">
                <a:latin typeface="Microsoft Sans Serif"/>
                <a:cs typeface="Microsoft Sans Serif"/>
              </a:rPr>
              <a:t>final</a:t>
            </a:r>
            <a:r>
              <a:rPr sz="1200" spc="100" dirty="0">
                <a:latin typeface="Microsoft Sans Serif"/>
                <a:cs typeface="Microsoft Sans Serif"/>
              </a:rPr>
              <a:t> </a:t>
            </a:r>
            <a:r>
              <a:rPr sz="1200" dirty="0">
                <a:latin typeface="Microsoft Sans Serif"/>
                <a:cs typeface="Microsoft Sans Serif"/>
              </a:rPr>
              <a:t>return</a:t>
            </a:r>
            <a:r>
              <a:rPr sz="1200" spc="95" dirty="0">
                <a:latin typeface="Microsoft Sans Serif"/>
                <a:cs typeface="Microsoft Sans Serif"/>
              </a:rPr>
              <a:t> </a:t>
            </a:r>
            <a:r>
              <a:rPr sz="1200" spc="-10" dirty="0">
                <a:latin typeface="Microsoft Sans Serif"/>
                <a:cs typeface="Microsoft Sans Serif"/>
              </a:rPr>
              <a:t>(app.,</a:t>
            </a:r>
            <a:r>
              <a:rPr sz="1200" spc="140" dirty="0">
                <a:latin typeface="Microsoft Sans Serif"/>
                <a:cs typeface="Microsoft Sans Serif"/>
              </a:rPr>
              <a:t> </a:t>
            </a:r>
            <a:r>
              <a:rPr sz="1200" spc="-10" dirty="0">
                <a:latin typeface="Microsoft Sans Serif"/>
                <a:cs typeface="Microsoft Sans Serif"/>
              </a:rPr>
              <a:t>storage)</a:t>
            </a:r>
            <a:endParaRPr sz="1200">
              <a:latin typeface="Microsoft Sans Serif"/>
              <a:cs typeface="Microsoft Sans Serif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286308" y="2642107"/>
            <a:ext cx="1062355" cy="4527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59690" marR="5080" indent="-47625">
              <a:lnSpc>
                <a:spcPct val="100000"/>
              </a:lnSpc>
              <a:spcBef>
                <a:spcPts val="105"/>
              </a:spcBef>
            </a:pPr>
            <a:r>
              <a:rPr sz="1400" b="1" spc="-20" dirty="0">
                <a:solidFill>
                  <a:srgbClr val="006FAC"/>
                </a:solidFill>
                <a:latin typeface="Arial"/>
                <a:cs typeface="Arial"/>
              </a:rPr>
              <a:t>Responsible </a:t>
            </a:r>
            <a:r>
              <a:rPr sz="1400" b="1" spc="65" dirty="0">
                <a:solidFill>
                  <a:srgbClr val="006FAC"/>
                </a:solidFill>
                <a:latin typeface="Arial"/>
                <a:cs typeface="Arial"/>
              </a:rPr>
              <a:t>of</a:t>
            </a:r>
            <a:r>
              <a:rPr sz="1400" b="1" spc="-60" dirty="0">
                <a:solidFill>
                  <a:srgbClr val="006FAC"/>
                </a:solidFill>
                <a:latin typeface="Arial"/>
                <a:cs typeface="Arial"/>
              </a:rPr>
              <a:t> </a:t>
            </a:r>
            <a:r>
              <a:rPr sz="1400" b="1" spc="55" dirty="0">
                <a:solidFill>
                  <a:srgbClr val="006FAC"/>
                </a:solidFill>
                <a:latin typeface="Arial"/>
                <a:cs typeface="Arial"/>
              </a:rPr>
              <a:t>the</a:t>
            </a:r>
            <a:r>
              <a:rPr sz="1400" b="1" spc="-55" dirty="0">
                <a:solidFill>
                  <a:srgbClr val="006FAC"/>
                </a:solidFill>
                <a:latin typeface="Arial"/>
                <a:cs typeface="Arial"/>
              </a:rPr>
              <a:t> </a:t>
            </a:r>
            <a:r>
              <a:rPr sz="1400" b="1" spc="-20" dirty="0">
                <a:solidFill>
                  <a:srgbClr val="006FAC"/>
                </a:solidFill>
                <a:latin typeface="Arial"/>
                <a:cs typeface="Arial"/>
              </a:rPr>
              <a:t>data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42" name="object 42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579119" y="2144267"/>
            <a:ext cx="533399" cy="533400"/>
          </a:xfrm>
          <a:prstGeom prst="rect">
            <a:avLst/>
          </a:prstGeom>
        </p:spPr>
      </p:pic>
      <p:grpSp>
        <p:nvGrpSpPr>
          <p:cNvPr id="43" name="object 43"/>
          <p:cNvGrpSpPr/>
          <p:nvPr/>
        </p:nvGrpSpPr>
        <p:grpSpPr>
          <a:xfrm>
            <a:off x="1499616" y="5772911"/>
            <a:ext cx="4991735" cy="788035"/>
            <a:chOff x="1499616" y="5772911"/>
            <a:chExt cx="4991735" cy="788035"/>
          </a:xfrm>
        </p:grpSpPr>
        <p:pic>
          <p:nvPicPr>
            <p:cNvPr id="44" name="object 4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552922" y="5783362"/>
              <a:ext cx="4937827" cy="722835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499616" y="5772911"/>
              <a:ext cx="3236976" cy="787920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1566672" y="5797295"/>
              <a:ext cx="4860290" cy="645160"/>
            </a:xfrm>
            <a:custGeom>
              <a:avLst/>
              <a:gdLst/>
              <a:ahLst/>
              <a:cxnLst/>
              <a:rect l="l" t="t" r="r" b="b"/>
              <a:pathLst>
                <a:path w="4860290" h="645160">
                  <a:moveTo>
                    <a:pt x="4828158" y="0"/>
                  </a:moveTo>
                  <a:lnTo>
                    <a:pt x="31877" y="0"/>
                  </a:lnTo>
                  <a:lnTo>
                    <a:pt x="19448" y="2505"/>
                  </a:lnTo>
                  <a:lnTo>
                    <a:pt x="9318" y="9337"/>
                  </a:lnTo>
                  <a:lnTo>
                    <a:pt x="2498" y="19470"/>
                  </a:lnTo>
                  <a:lnTo>
                    <a:pt x="0" y="31876"/>
                  </a:lnTo>
                  <a:lnTo>
                    <a:pt x="0" y="612774"/>
                  </a:lnTo>
                  <a:lnTo>
                    <a:pt x="2498" y="625181"/>
                  </a:lnTo>
                  <a:lnTo>
                    <a:pt x="9318" y="635314"/>
                  </a:lnTo>
                  <a:lnTo>
                    <a:pt x="19448" y="642146"/>
                  </a:lnTo>
                  <a:lnTo>
                    <a:pt x="31877" y="644651"/>
                  </a:lnTo>
                  <a:lnTo>
                    <a:pt x="4828158" y="644651"/>
                  </a:lnTo>
                  <a:lnTo>
                    <a:pt x="4840587" y="642146"/>
                  </a:lnTo>
                  <a:lnTo>
                    <a:pt x="4850717" y="635314"/>
                  </a:lnTo>
                  <a:lnTo>
                    <a:pt x="4857537" y="625181"/>
                  </a:lnTo>
                  <a:lnTo>
                    <a:pt x="4860036" y="612774"/>
                  </a:lnTo>
                  <a:lnTo>
                    <a:pt x="4860036" y="31876"/>
                  </a:lnTo>
                  <a:lnTo>
                    <a:pt x="4857537" y="19470"/>
                  </a:lnTo>
                  <a:lnTo>
                    <a:pt x="4850717" y="9337"/>
                  </a:lnTo>
                  <a:lnTo>
                    <a:pt x="4840587" y="2505"/>
                  </a:lnTo>
                  <a:lnTo>
                    <a:pt x="482815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1566672" y="5797295"/>
              <a:ext cx="4860290" cy="645160"/>
            </a:xfrm>
            <a:custGeom>
              <a:avLst/>
              <a:gdLst/>
              <a:ahLst/>
              <a:cxnLst/>
              <a:rect l="l" t="t" r="r" b="b"/>
              <a:pathLst>
                <a:path w="4860290" h="645160">
                  <a:moveTo>
                    <a:pt x="0" y="31876"/>
                  </a:moveTo>
                  <a:lnTo>
                    <a:pt x="2498" y="19470"/>
                  </a:lnTo>
                  <a:lnTo>
                    <a:pt x="9318" y="9337"/>
                  </a:lnTo>
                  <a:lnTo>
                    <a:pt x="19448" y="2505"/>
                  </a:lnTo>
                  <a:lnTo>
                    <a:pt x="31877" y="0"/>
                  </a:lnTo>
                  <a:lnTo>
                    <a:pt x="4828158" y="0"/>
                  </a:lnTo>
                  <a:lnTo>
                    <a:pt x="4840587" y="2505"/>
                  </a:lnTo>
                  <a:lnTo>
                    <a:pt x="4850717" y="9337"/>
                  </a:lnTo>
                  <a:lnTo>
                    <a:pt x="4857537" y="19470"/>
                  </a:lnTo>
                  <a:lnTo>
                    <a:pt x="4860036" y="31876"/>
                  </a:lnTo>
                  <a:lnTo>
                    <a:pt x="4860036" y="612774"/>
                  </a:lnTo>
                  <a:lnTo>
                    <a:pt x="4857537" y="625181"/>
                  </a:lnTo>
                  <a:lnTo>
                    <a:pt x="4850717" y="635314"/>
                  </a:lnTo>
                  <a:lnTo>
                    <a:pt x="4840587" y="642146"/>
                  </a:lnTo>
                  <a:lnTo>
                    <a:pt x="4828158" y="644651"/>
                  </a:lnTo>
                  <a:lnTo>
                    <a:pt x="31877" y="644651"/>
                  </a:lnTo>
                  <a:lnTo>
                    <a:pt x="19448" y="642146"/>
                  </a:lnTo>
                  <a:lnTo>
                    <a:pt x="9318" y="635314"/>
                  </a:lnTo>
                  <a:lnTo>
                    <a:pt x="2498" y="625181"/>
                  </a:lnTo>
                  <a:lnTo>
                    <a:pt x="0" y="612774"/>
                  </a:lnTo>
                  <a:lnTo>
                    <a:pt x="0" y="31876"/>
                  </a:lnTo>
                  <a:close/>
                </a:path>
              </a:pathLst>
            </a:custGeom>
            <a:ln w="12700">
              <a:solidFill>
                <a:srgbClr val="006FA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8" name="object 48"/>
          <p:cNvSpPr txBox="1"/>
          <p:nvPr/>
        </p:nvSpPr>
        <p:spPr>
          <a:xfrm>
            <a:off x="1599057" y="5834278"/>
            <a:ext cx="29845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6055" indent="-173355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186055" algn="l"/>
              </a:tabLst>
            </a:pPr>
            <a:r>
              <a:rPr sz="1200" dirty="0">
                <a:latin typeface="Microsoft Sans Serif"/>
                <a:cs typeface="Microsoft Sans Serif"/>
              </a:rPr>
              <a:t>Helps</a:t>
            </a:r>
            <a:r>
              <a:rPr sz="1200" spc="-10" dirty="0">
                <a:latin typeface="Microsoft Sans Serif"/>
                <a:cs typeface="Microsoft Sans Serif"/>
              </a:rPr>
              <a:t> </a:t>
            </a:r>
            <a:r>
              <a:rPr sz="1200" spc="50" dirty="0">
                <a:latin typeface="Microsoft Sans Serif"/>
                <a:cs typeface="Microsoft Sans Serif"/>
              </a:rPr>
              <a:t>the</a:t>
            </a:r>
            <a:r>
              <a:rPr sz="1200" spc="-5" dirty="0">
                <a:latin typeface="Microsoft Sans Serif"/>
                <a:cs typeface="Microsoft Sans Serif"/>
              </a:rPr>
              <a:t> </a:t>
            </a:r>
            <a:r>
              <a:rPr sz="1200" dirty="0">
                <a:latin typeface="Microsoft Sans Serif"/>
                <a:cs typeface="Microsoft Sans Serif"/>
              </a:rPr>
              <a:t>Data Scientist</a:t>
            </a:r>
            <a:r>
              <a:rPr sz="1200" spc="-5" dirty="0">
                <a:latin typeface="Microsoft Sans Serif"/>
                <a:cs typeface="Microsoft Sans Serif"/>
              </a:rPr>
              <a:t> </a:t>
            </a:r>
            <a:r>
              <a:rPr sz="1200" spc="-25" dirty="0">
                <a:latin typeface="Microsoft Sans Serif"/>
                <a:cs typeface="Microsoft Sans Serif"/>
              </a:rPr>
              <a:t>in:</a:t>
            </a:r>
            <a:endParaRPr sz="1200">
              <a:latin typeface="Microsoft Sans Serif"/>
              <a:cs typeface="Microsoft Sans Serif"/>
            </a:endParaRPr>
          </a:p>
          <a:p>
            <a:pPr marL="643255" lvl="1" indent="-173355">
              <a:lnSpc>
                <a:spcPct val="100000"/>
              </a:lnSpc>
              <a:buFont typeface="Arial MT"/>
              <a:buChar char="•"/>
              <a:tabLst>
                <a:tab pos="643255" algn="l"/>
              </a:tabLst>
            </a:pPr>
            <a:r>
              <a:rPr sz="1200" spc="10" dirty="0">
                <a:latin typeface="Microsoft Sans Serif"/>
                <a:cs typeface="Microsoft Sans Serif"/>
              </a:rPr>
              <a:t>data</a:t>
            </a:r>
            <a:r>
              <a:rPr sz="1200" spc="130" dirty="0">
                <a:latin typeface="Microsoft Sans Serif"/>
                <a:cs typeface="Microsoft Sans Serif"/>
              </a:rPr>
              <a:t> </a:t>
            </a:r>
            <a:r>
              <a:rPr sz="1200" spc="10" dirty="0">
                <a:latin typeface="Microsoft Sans Serif"/>
                <a:cs typeface="Microsoft Sans Serif"/>
              </a:rPr>
              <a:t>preparation</a:t>
            </a:r>
            <a:r>
              <a:rPr sz="1200" spc="145" dirty="0">
                <a:latin typeface="Microsoft Sans Serif"/>
                <a:cs typeface="Microsoft Sans Serif"/>
              </a:rPr>
              <a:t> </a:t>
            </a:r>
            <a:r>
              <a:rPr sz="1200" spc="10" dirty="0">
                <a:latin typeface="Microsoft Sans Serif"/>
                <a:cs typeface="Microsoft Sans Serif"/>
              </a:rPr>
              <a:t>(pre-</a:t>
            </a:r>
            <a:r>
              <a:rPr sz="1200" spc="-10" dirty="0">
                <a:latin typeface="Microsoft Sans Serif"/>
                <a:cs typeface="Microsoft Sans Serif"/>
              </a:rPr>
              <a:t>processing)</a:t>
            </a:r>
            <a:endParaRPr sz="1200">
              <a:latin typeface="Microsoft Sans Serif"/>
              <a:cs typeface="Microsoft Sans Serif"/>
            </a:endParaRPr>
          </a:p>
          <a:p>
            <a:pPr marL="643255" lvl="1" indent="-173355">
              <a:lnSpc>
                <a:spcPct val="100000"/>
              </a:lnSpc>
              <a:buFont typeface="Arial MT"/>
              <a:buChar char="•"/>
              <a:tabLst>
                <a:tab pos="643255" algn="l"/>
              </a:tabLst>
            </a:pPr>
            <a:r>
              <a:rPr sz="1200" dirty="0">
                <a:latin typeface="Microsoft Sans Serif"/>
                <a:cs typeface="Microsoft Sans Serif"/>
              </a:rPr>
              <a:t>deploying</a:t>
            </a:r>
            <a:r>
              <a:rPr sz="1200" spc="190" dirty="0">
                <a:latin typeface="Microsoft Sans Serif"/>
                <a:cs typeface="Microsoft Sans Serif"/>
              </a:rPr>
              <a:t> </a:t>
            </a:r>
            <a:r>
              <a:rPr sz="1200" spc="-10" dirty="0">
                <a:latin typeface="Microsoft Sans Serif"/>
                <a:cs typeface="Microsoft Sans Serif"/>
              </a:rPr>
              <a:t>models</a:t>
            </a:r>
            <a:endParaRPr sz="1200">
              <a:latin typeface="Microsoft Sans Serif"/>
              <a:cs typeface="Microsoft Sans Serif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593242" y="6198209"/>
            <a:ext cx="45974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20" dirty="0">
                <a:solidFill>
                  <a:srgbClr val="006FAC"/>
                </a:solidFill>
                <a:latin typeface="Arial"/>
                <a:cs typeface="Arial"/>
              </a:rPr>
              <a:t>Crew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50" name="object 50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579119" y="5766815"/>
            <a:ext cx="533399" cy="533400"/>
          </a:xfrm>
          <a:prstGeom prst="rect">
            <a:avLst/>
          </a:prstGeom>
        </p:spPr>
      </p:pic>
      <p:grpSp>
        <p:nvGrpSpPr>
          <p:cNvPr id="51" name="object 51"/>
          <p:cNvGrpSpPr/>
          <p:nvPr/>
        </p:nvGrpSpPr>
        <p:grpSpPr>
          <a:xfrm>
            <a:off x="631513" y="4644704"/>
            <a:ext cx="393700" cy="450215"/>
            <a:chOff x="631513" y="4644704"/>
            <a:chExt cx="393700" cy="450215"/>
          </a:xfrm>
        </p:grpSpPr>
        <p:pic>
          <p:nvPicPr>
            <p:cNvPr id="52" name="object 52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71013" y="4657583"/>
              <a:ext cx="101429" cy="150120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60624" y="4845830"/>
              <a:ext cx="126932" cy="91382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34786" y="4644704"/>
              <a:ext cx="80436" cy="93140"/>
            </a:xfrm>
            <a:prstGeom prst="rect">
              <a:avLst/>
            </a:prstGeom>
          </p:spPr>
        </p:pic>
        <p:sp>
          <p:nvSpPr>
            <p:cNvPr id="55" name="object 55"/>
            <p:cNvSpPr/>
            <p:nvPr/>
          </p:nvSpPr>
          <p:spPr>
            <a:xfrm>
              <a:off x="638961" y="4732893"/>
              <a:ext cx="182880" cy="318135"/>
            </a:xfrm>
            <a:custGeom>
              <a:avLst/>
              <a:gdLst/>
              <a:ahLst/>
              <a:cxnLst/>
              <a:rect l="l" t="t" r="r" b="b"/>
              <a:pathLst>
                <a:path w="182880" h="318135">
                  <a:moveTo>
                    <a:pt x="132718" y="0"/>
                  </a:moveTo>
                  <a:lnTo>
                    <a:pt x="30113" y="38733"/>
                  </a:lnTo>
                  <a:lnTo>
                    <a:pt x="11377" y="86818"/>
                  </a:lnTo>
                  <a:lnTo>
                    <a:pt x="0" y="145290"/>
                  </a:lnTo>
                  <a:lnTo>
                    <a:pt x="1543" y="191284"/>
                  </a:lnTo>
                  <a:lnTo>
                    <a:pt x="9429" y="233789"/>
                  </a:lnTo>
                  <a:lnTo>
                    <a:pt x="24485" y="275124"/>
                  </a:lnTo>
                  <a:lnTo>
                    <a:pt x="47541" y="317607"/>
                  </a:lnTo>
                  <a:lnTo>
                    <a:pt x="116020" y="282472"/>
                  </a:lnTo>
                  <a:lnTo>
                    <a:pt x="100913" y="257012"/>
                  </a:lnTo>
                  <a:lnTo>
                    <a:pt x="89811" y="233005"/>
                  </a:lnTo>
                  <a:lnTo>
                    <a:pt x="82317" y="209383"/>
                  </a:lnTo>
                  <a:lnTo>
                    <a:pt x="78037" y="185075"/>
                  </a:lnTo>
                  <a:lnTo>
                    <a:pt x="77850" y="183323"/>
                  </a:lnTo>
                  <a:lnTo>
                    <a:pt x="78993" y="181692"/>
                  </a:lnTo>
                  <a:lnTo>
                    <a:pt x="125992" y="169643"/>
                  </a:lnTo>
                  <a:lnTo>
                    <a:pt x="148482" y="163678"/>
                  </a:lnTo>
                  <a:lnTo>
                    <a:pt x="153079" y="159949"/>
                  </a:lnTo>
                  <a:lnTo>
                    <a:pt x="167545" y="131956"/>
                  </a:lnTo>
                  <a:lnTo>
                    <a:pt x="174237" y="118414"/>
                  </a:lnTo>
                  <a:lnTo>
                    <a:pt x="182252" y="101079"/>
                  </a:lnTo>
                  <a:lnTo>
                    <a:pt x="159077" y="97674"/>
                  </a:lnTo>
                  <a:lnTo>
                    <a:pt x="144281" y="105254"/>
                  </a:lnTo>
                  <a:lnTo>
                    <a:pt x="135064" y="117110"/>
                  </a:lnTo>
                  <a:lnTo>
                    <a:pt x="128626" y="126535"/>
                  </a:lnTo>
                  <a:lnTo>
                    <a:pt x="120712" y="130389"/>
                  </a:lnTo>
                  <a:lnTo>
                    <a:pt x="85173" y="109679"/>
                  </a:lnTo>
                  <a:lnTo>
                    <a:pt x="83951" y="94714"/>
                  </a:lnTo>
                  <a:lnTo>
                    <a:pt x="86320" y="80628"/>
                  </a:lnTo>
                  <a:lnTo>
                    <a:pt x="116713" y="49034"/>
                  </a:lnTo>
                  <a:lnTo>
                    <a:pt x="125599" y="41792"/>
                  </a:lnTo>
                  <a:lnTo>
                    <a:pt x="128170" y="42215"/>
                  </a:lnTo>
                  <a:lnTo>
                    <a:pt x="140265" y="61228"/>
                  </a:lnTo>
                  <a:lnTo>
                    <a:pt x="145374" y="66838"/>
                  </a:lnTo>
                  <a:lnTo>
                    <a:pt x="151890" y="70314"/>
                  </a:lnTo>
                  <a:lnTo>
                    <a:pt x="159189" y="71450"/>
                  </a:lnTo>
                  <a:lnTo>
                    <a:pt x="166647" y="70038"/>
                  </a:lnTo>
                  <a:lnTo>
                    <a:pt x="175391" y="66753"/>
                  </a:lnTo>
                  <a:lnTo>
                    <a:pt x="177039" y="62310"/>
                  </a:lnTo>
                  <a:lnTo>
                    <a:pt x="147834" y="8916"/>
                  </a:lnTo>
                  <a:lnTo>
                    <a:pt x="143903" y="4081"/>
                  </a:lnTo>
                  <a:lnTo>
                    <a:pt x="138675" y="1040"/>
                  </a:lnTo>
                  <a:lnTo>
                    <a:pt x="132718" y="0"/>
                  </a:lnTo>
                  <a:close/>
                </a:path>
              </a:pathLst>
            </a:custGeom>
            <a:solidFill>
              <a:srgbClr val="FFC8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6" name="object 56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75088" y="4829837"/>
              <a:ext cx="146124" cy="220663"/>
            </a:xfrm>
            <a:prstGeom prst="rect">
              <a:avLst/>
            </a:prstGeom>
          </p:spPr>
        </p:pic>
        <p:sp>
          <p:nvSpPr>
            <p:cNvPr id="57" name="object 57"/>
            <p:cNvSpPr/>
            <p:nvPr/>
          </p:nvSpPr>
          <p:spPr>
            <a:xfrm>
              <a:off x="749334" y="4691063"/>
              <a:ext cx="275590" cy="158115"/>
            </a:xfrm>
            <a:custGeom>
              <a:avLst/>
              <a:gdLst/>
              <a:ahLst/>
              <a:cxnLst/>
              <a:rect l="l" t="t" r="r" b="b"/>
              <a:pathLst>
                <a:path w="275590" h="158114">
                  <a:moveTo>
                    <a:pt x="263675" y="0"/>
                  </a:moveTo>
                  <a:lnTo>
                    <a:pt x="1938" y="137851"/>
                  </a:lnTo>
                  <a:lnTo>
                    <a:pt x="0" y="144140"/>
                  </a:lnTo>
                  <a:lnTo>
                    <a:pt x="2691" y="149209"/>
                  </a:lnTo>
                  <a:lnTo>
                    <a:pt x="6399" y="156178"/>
                  </a:lnTo>
                  <a:lnTo>
                    <a:pt x="12693" y="158089"/>
                  </a:lnTo>
                  <a:lnTo>
                    <a:pt x="273386" y="18261"/>
                  </a:lnTo>
                  <a:lnTo>
                    <a:pt x="275287" y="12005"/>
                  </a:lnTo>
                  <a:lnTo>
                    <a:pt x="269926" y="1927"/>
                  </a:lnTo>
                  <a:lnTo>
                    <a:pt x="263675" y="0"/>
                  </a:lnTo>
                  <a:close/>
                </a:path>
              </a:pathLst>
            </a:custGeom>
            <a:solidFill>
              <a:srgbClr val="4949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8" name="object 58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31513" y="4929941"/>
              <a:ext cx="148696" cy="164491"/>
            </a:xfrm>
            <a:prstGeom prst="rect">
              <a:avLst/>
            </a:prstGeom>
          </p:spPr>
        </p:pic>
      </p:grpSp>
      <p:grpSp>
        <p:nvGrpSpPr>
          <p:cNvPr id="59" name="object 59"/>
          <p:cNvGrpSpPr/>
          <p:nvPr/>
        </p:nvGrpSpPr>
        <p:grpSpPr>
          <a:xfrm>
            <a:off x="1507236" y="4357090"/>
            <a:ext cx="4984115" cy="1289685"/>
            <a:chOff x="1507236" y="4357090"/>
            <a:chExt cx="4984115" cy="1289685"/>
          </a:xfrm>
        </p:grpSpPr>
        <p:pic>
          <p:nvPicPr>
            <p:cNvPr id="60" name="object 60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552922" y="4361624"/>
              <a:ext cx="4937827" cy="1284858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507236" y="4357090"/>
              <a:ext cx="4463796" cy="605053"/>
            </a:xfrm>
            <a:prstGeom prst="rect">
              <a:avLst/>
            </a:prstGeom>
          </p:spPr>
        </p:pic>
        <p:sp>
          <p:nvSpPr>
            <p:cNvPr id="62" name="object 62"/>
            <p:cNvSpPr/>
            <p:nvPr/>
          </p:nvSpPr>
          <p:spPr>
            <a:xfrm>
              <a:off x="1566672" y="4375404"/>
              <a:ext cx="4860290" cy="1207135"/>
            </a:xfrm>
            <a:custGeom>
              <a:avLst/>
              <a:gdLst/>
              <a:ahLst/>
              <a:cxnLst/>
              <a:rect l="l" t="t" r="r" b="b"/>
              <a:pathLst>
                <a:path w="4860290" h="1207135">
                  <a:moveTo>
                    <a:pt x="4800345" y="0"/>
                  </a:moveTo>
                  <a:lnTo>
                    <a:pt x="59690" y="0"/>
                  </a:lnTo>
                  <a:lnTo>
                    <a:pt x="36433" y="4683"/>
                  </a:lnTo>
                  <a:lnTo>
                    <a:pt x="17462" y="17462"/>
                  </a:lnTo>
                  <a:lnTo>
                    <a:pt x="4683" y="36433"/>
                  </a:lnTo>
                  <a:lnTo>
                    <a:pt x="0" y="59690"/>
                  </a:lnTo>
                  <a:lnTo>
                    <a:pt x="0" y="1147318"/>
                  </a:lnTo>
                  <a:lnTo>
                    <a:pt x="4683" y="1170574"/>
                  </a:lnTo>
                  <a:lnTo>
                    <a:pt x="17462" y="1189545"/>
                  </a:lnTo>
                  <a:lnTo>
                    <a:pt x="36433" y="1202324"/>
                  </a:lnTo>
                  <a:lnTo>
                    <a:pt x="59690" y="1207008"/>
                  </a:lnTo>
                  <a:lnTo>
                    <a:pt x="4800345" y="1207008"/>
                  </a:lnTo>
                  <a:lnTo>
                    <a:pt x="4823602" y="1202324"/>
                  </a:lnTo>
                  <a:lnTo>
                    <a:pt x="4842573" y="1189545"/>
                  </a:lnTo>
                  <a:lnTo>
                    <a:pt x="4855352" y="1170574"/>
                  </a:lnTo>
                  <a:lnTo>
                    <a:pt x="4860036" y="1147318"/>
                  </a:lnTo>
                  <a:lnTo>
                    <a:pt x="4860036" y="59690"/>
                  </a:lnTo>
                  <a:lnTo>
                    <a:pt x="4855352" y="36433"/>
                  </a:lnTo>
                  <a:lnTo>
                    <a:pt x="4842573" y="17462"/>
                  </a:lnTo>
                  <a:lnTo>
                    <a:pt x="4823602" y="4683"/>
                  </a:lnTo>
                  <a:lnTo>
                    <a:pt x="480034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1566672" y="4375404"/>
              <a:ext cx="4860290" cy="1207135"/>
            </a:xfrm>
            <a:custGeom>
              <a:avLst/>
              <a:gdLst/>
              <a:ahLst/>
              <a:cxnLst/>
              <a:rect l="l" t="t" r="r" b="b"/>
              <a:pathLst>
                <a:path w="4860290" h="1207135">
                  <a:moveTo>
                    <a:pt x="0" y="59690"/>
                  </a:moveTo>
                  <a:lnTo>
                    <a:pt x="4683" y="36433"/>
                  </a:lnTo>
                  <a:lnTo>
                    <a:pt x="17462" y="17462"/>
                  </a:lnTo>
                  <a:lnTo>
                    <a:pt x="36433" y="4683"/>
                  </a:lnTo>
                  <a:lnTo>
                    <a:pt x="59690" y="0"/>
                  </a:lnTo>
                  <a:lnTo>
                    <a:pt x="4800345" y="0"/>
                  </a:lnTo>
                  <a:lnTo>
                    <a:pt x="4823602" y="4683"/>
                  </a:lnTo>
                  <a:lnTo>
                    <a:pt x="4842573" y="17462"/>
                  </a:lnTo>
                  <a:lnTo>
                    <a:pt x="4855352" y="36433"/>
                  </a:lnTo>
                  <a:lnTo>
                    <a:pt x="4860036" y="59690"/>
                  </a:lnTo>
                  <a:lnTo>
                    <a:pt x="4860036" y="1147318"/>
                  </a:lnTo>
                  <a:lnTo>
                    <a:pt x="4855352" y="1170574"/>
                  </a:lnTo>
                  <a:lnTo>
                    <a:pt x="4842573" y="1189545"/>
                  </a:lnTo>
                  <a:lnTo>
                    <a:pt x="4823602" y="1202324"/>
                  </a:lnTo>
                  <a:lnTo>
                    <a:pt x="4800345" y="1207008"/>
                  </a:lnTo>
                  <a:lnTo>
                    <a:pt x="59690" y="1207008"/>
                  </a:lnTo>
                  <a:lnTo>
                    <a:pt x="36433" y="1202324"/>
                  </a:lnTo>
                  <a:lnTo>
                    <a:pt x="17462" y="1189545"/>
                  </a:lnTo>
                  <a:lnTo>
                    <a:pt x="4683" y="1170574"/>
                  </a:lnTo>
                  <a:lnTo>
                    <a:pt x="0" y="1147318"/>
                  </a:lnTo>
                  <a:lnTo>
                    <a:pt x="0" y="59690"/>
                  </a:lnTo>
                  <a:close/>
                </a:path>
              </a:pathLst>
            </a:custGeom>
            <a:ln w="12700">
              <a:solidFill>
                <a:srgbClr val="006FA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4" name="object 64"/>
          <p:cNvSpPr txBox="1"/>
          <p:nvPr/>
        </p:nvSpPr>
        <p:spPr>
          <a:xfrm>
            <a:off x="152501" y="3660272"/>
            <a:ext cx="5798185" cy="1724660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1641475" indent="-173355">
              <a:lnSpc>
                <a:spcPct val="100000"/>
              </a:lnSpc>
              <a:spcBef>
                <a:spcPts val="365"/>
              </a:spcBef>
              <a:buFont typeface="Arial MT"/>
              <a:buChar char="•"/>
              <a:tabLst>
                <a:tab pos="1641475" algn="l"/>
              </a:tabLst>
            </a:pPr>
            <a:r>
              <a:rPr sz="1200" spc="10" dirty="0">
                <a:latin typeface="Microsoft Sans Serif"/>
                <a:cs typeface="Microsoft Sans Serif"/>
              </a:rPr>
              <a:t>Builds</a:t>
            </a:r>
            <a:r>
              <a:rPr sz="1200" spc="15" dirty="0">
                <a:latin typeface="Microsoft Sans Serif"/>
                <a:cs typeface="Microsoft Sans Serif"/>
              </a:rPr>
              <a:t> </a:t>
            </a:r>
            <a:r>
              <a:rPr sz="1200" spc="55" dirty="0">
                <a:latin typeface="Microsoft Sans Serif"/>
                <a:cs typeface="Microsoft Sans Serif"/>
              </a:rPr>
              <a:t>the</a:t>
            </a:r>
            <a:r>
              <a:rPr sz="1200" spc="5" dirty="0">
                <a:latin typeface="Microsoft Sans Serif"/>
                <a:cs typeface="Microsoft Sans Serif"/>
              </a:rPr>
              <a:t> </a:t>
            </a:r>
            <a:r>
              <a:rPr sz="1200" spc="10" dirty="0">
                <a:latin typeface="Microsoft Sans Serif"/>
                <a:cs typeface="Microsoft Sans Serif"/>
              </a:rPr>
              <a:t>data</a:t>
            </a:r>
            <a:r>
              <a:rPr sz="1200" spc="5" dirty="0">
                <a:latin typeface="Microsoft Sans Serif"/>
                <a:cs typeface="Microsoft Sans Serif"/>
              </a:rPr>
              <a:t> </a:t>
            </a:r>
            <a:r>
              <a:rPr sz="1200" spc="10" dirty="0">
                <a:latin typeface="Microsoft Sans Serif"/>
                <a:cs typeface="Microsoft Sans Serif"/>
              </a:rPr>
              <a:t>model </a:t>
            </a:r>
            <a:r>
              <a:rPr sz="1200" spc="95" dirty="0">
                <a:latin typeface="Microsoft Sans Serif"/>
                <a:cs typeface="Microsoft Sans Serif"/>
              </a:rPr>
              <a:t>to</a:t>
            </a:r>
            <a:r>
              <a:rPr sz="1200" spc="10" dirty="0">
                <a:latin typeface="Microsoft Sans Serif"/>
                <a:cs typeface="Microsoft Sans Serif"/>
              </a:rPr>
              <a:t> be</a:t>
            </a:r>
            <a:r>
              <a:rPr sz="1200" spc="-5" dirty="0">
                <a:latin typeface="Microsoft Sans Serif"/>
                <a:cs typeface="Microsoft Sans Serif"/>
              </a:rPr>
              <a:t> </a:t>
            </a:r>
            <a:r>
              <a:rPr sz="1200" spc="10" dirty="0">
                <a:latin typeface="Microsoft Sans Serif"/>
                <a:cs typeface="Microsoft Sans Serif"/>
              </a:rPr>
              <a:t>used/rendered</a:t>
            </a:r>
            <a:r>
              <a:rPr sz="1200" spc="30" dirty="0">
                <a:latin typeface="Microsoft Sans Serif"/>
                <a:cs typeface="Microsoft Sans Serif"/>
              </a:rPr>
              <a:t> </a:t>
            </a:r>
            <a:r>
              <a:rPr sz="1200" spc="10" dirty="0">
                <a:latin typeface="Microsoft Sans Serif"/>
                <a:cs typeface="Microsoft Sans Serif"/>
              </a:rPr>
              <a:t>in</a:t>
            </a:r>
            <a:r>
              <a:rPr sz="1200" spc="-10" dirty="0">
                <a:latin typeface="Microsoft Sans Serif"/>
                <a:cs typeface="Microsoft Sans Serif"/>
              </a:rPr>
              <a:t> </a:t>
            </a:r>
            <a:r>
              <a:rPr sz="1200" dirty="0">
                <a:latin typeface="Microsoft Sans Serif"/>
                <a:cs typeface="Microsoft Sans Serif"/>
              </a:rPr>
              <a:t>an </a:t>
            </a:r>
            <a:r>
              <a:rPr sz="1200" spc="-10" dirty="0">
                <a:latin typeface="Microsoft Sans Serif"/>
                <a:cs typeface="Microsoft Sans Serif"/>
              </a:rPr>
              <a:t>application</a:t>
            </a:r>
            <a:endParaRPr sz="1200">
              <a:latin typeface="Microsoft Sans Serif"/>
              <a:cs typeface="Microsoft Sans Serif"/>
            </a:endParaRPr>
          </a:p>
          <a:p>
            <a:pPr marR="4717415" algn="r">
              <a:lnSpc>
                <a:spcPct val="100000"/>
              </a:lnSpc>
              <a:spcBef>
                <a:spcPts val="310"/>
              </a:spcBef>
            </a:pPr>
            <a:r>
              <a:rPr sz="1400" b="1" spc="-10" dirty="0">
                <a:solidFill>
                  <a:srgbClr val="006FAC"/>
                </a:solidFill>
                <a:latin typeface="Arial"/>
                <a:cs typeface="Arial"/>
              </a:rPr>
              <a:t>Architect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655"/>
              </a:spcBef>
            </a:pPr>
            <a:endParaRPr sz="1400">
              <a:latin typeface="Arial"/>
              <a:cs typeface="Arial"/>
            </a:endParaRPr>
          </a:p>
          <a:p>
            <a:pPr marL="1638935" marR="172720" indent="-172720">
              <a:lnSpc>
                <a:spcPct val="100000"/>
              </a:lnSpc>
              <a:buFont typeface="Arial MT"/>
              <a:buChar char="•"/>
              <a:tabLst>
                <a:tab pos="1638935" algn="l"/>
              </a:tabLst>
            </a:pPr>
            <a:r>
              <a:rPr sz="1200" dirty="0">
                <a:latin typeface="Microsoft Sans Serif"/>
                <a:cs typeface="Microsoft Sans Serif"/>
              </a:rPr>
              <a:t>Guarantees</a:t>
            </a:r>
            <a:r>
              <a:rPr sz="1200" spc="65" dirty="0">
                <a:latin typeface="Microsoft Sans Serif"/>
                <a:cs typeface="Microsoft Sans Serif"/>
              </a:rPr>
              <a:t> </a:t>
            </a:r>
            <a:r>
              <a:rPr sz="1200" spc="55" dirty="0">
                <a:latin typeface="Microsoft Sans Serif"/>
                <a:cs typeface="Microsoft Sans Serif"/>
              </a:rPr>
              <a:t>the</a:t>
            </a:r>
            <a:r>
              <a:rPr sz="1200" spc="40" dirty="0">
                <a:latin typeface="Microsoft Sans Serif"/>
                <a:cs typeface="Microsoft Sans Serif"/>
              </a:rPr>
              <a:t> </a:t>
            </a:r>
            <a:r>
              <a:rPr sz="1200" spc="10" dirty="0">
                <a:latin typeface="Microsoft Sans Serif"/>
                <a:cs typeface="Microsoft Sans Serif"/>
              </a:rPr>
              <a:t>data</a:t>
            </a:r>
            <a:r>
              <a:rPr sz="1200" spc="40" dirty="0">
                <a:latin typeface="Microsoft Sans Serif"/>
                <a:cs typeface="Microsoft Sans Serif"/>
              </a:rPr>
              <a:t> </a:t>
            </a:r>
            <a:r>
              <a:rPr sz="1200" spc="70" dirty="0">
                <a:latin typeface="Microsoft Sans Serif"/>
                <a:cs typeface="Microsoft Sans Serif"/>
              </a:rPr>
              <a:t>flow</a:t>
            </a:r>
            <a:r>
              <a:rPr sz="1200" spc="30" dirty="0">
                <a:latin typeface="Microsoft Sans Serif"/>
                <a:cs typeface="Microsoft Sans Serif"/>
              </a:rPr>
              <a:t> </a:t>
            </a:r>
            <a:r>
              <a:rPr sz="1200" spc="10" dirty="0">
                <a:latin typeface="Microsoft Sans Serif"/>
                <a:cs typeface="Microsoft Sans Serif"/>
              </a:rPr>
              <a:t>(dataflow),</a:t>
            </a:r>
            <a:r>
              <a:rPr sz="1200" spc="60" dirty="0">
                <a:latin typeface="Microsoft Sans Serif"/>
                <a:cs typeface="Microsoft Sans Serif"/>
              </a:rPr>
              <a:t> </a:t>
            </a:r>
            <a:r>
              <a:rPr sz="1200" spc="55" dirty="0">
                <a:latin typeface="Microsoft Sans Serif"/>
                <a:cs typeface="Microsoft Sans Serif"/>
              </a:rPr>
              <a:t>the</a:t>
            </a:r>
            <a:r>
              <a:rPr sz="1200" spc="40" dirty="0">
                <a:latin typeface="Microsoft Sans Serif"/>
                <a:cs typeface="Microsoft Sans Serif"/>
              </a:rPr>
              <a:t> </a:t>
            </a:r>
            <a:r>
              <a:rPr sz="1200" spc="10" dirty="0">
                <a:latin typeface="Microsoft Sans Serif"/>
                <a:cs typeface="Microsoft Sans Serif"/>
              </a:rPr>
              <a:t>orchestration</a:t>
            </a:r>
            <a:r>
              <a:rPr sz="1200" spc="55" dirty="0">
                <a:latin typeface="Microsoft Sans Serif"/>
                <a:cs typeface="Microsoft Sans Serif"/>
              </a:rPr>
              <a:t> </a:t>
            </a:r>
            <a:r>
              <a:rPr sz="1200" spc="60" dirty="0">
                <a:latin typeface="Microsoft Sans Serif"/>
                <a:cs typeface="Microsoft Sans Serif"/>
              </a:rPr>
              <a:t>of </a:t>
            </a:r>
            <a:r>
              <a:rPr sz="1200" dirty="0">
                <a:latin typeface="Microsoft Sans Serif"/>
                <a:cs typeface="Microsoft Sans Serif"/>
              </a:rPr>
              <a:t>programs</a:t>
            </a:r>
            <a:r>
              <a:rPr sz="1200" spc="105" dirty="0">
                <a:latin typeface="Microsoft Sans Serif"/>
                <a:cs typeface="Microsoft Sans Serif"/>
              </a:rPr>
              <a:t> </a:t>
            </a:r>
            <a:r>
              <a:rPr sz="1200" spc="-10" dirty="0">
                <a:latin typeface="Microsoft Sans Serif"/>
                <a:cs typeface="Microsoft Sans Serif"/>
              </a:rPr>
              <a:t>/scripts</a:t>
            </a:r>
            <a:endParaRPr sz="12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</a:pPr>
            <a:endParaRPr sz="12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140"/>
              </a:spcBef>
            </a:pPr>
            <a:endParaRPr sz="1200">
              <a:latin typeface="Microsoft Sans Serif"/>
              <a:cs typeface="Microsoft Sans Serif"/>
            </a:endParaRPr>
          </a:p>
          <a:p>
            <a:pPr marR="4661535" algn="r">
              <a:lnSpc>
                <a:spcPct val="100000"/>
              </a:lnSpc>
            </a:pPr>
            <a:r>
              <a:rPr sz="1400" b="1" spc="-10" dirty="0">
                <a:solidFill>
                  <a:srgbClr val="006FAC"/>
                </a:solidFill>
                <a:latin typeface="Arial"/>
                <a:cs typeface="Arial"/>
              </a:rPr>
              <a:t>Orchestrator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65" name="object 65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3313176" y="4692396"/>
            <a:ext cx="2903220" cy="839724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792839" y="6396329"/>
            <a:ext cx="214629" cy="2286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300" spc="-25" dirty="0">
                <a:solidFill>
                  <a:srgbClr val="00396F"/>
                </a:solidFill>
                <a:latin typeface="Arial MT"/>
                <a:cs typeface="Arial MT"/>
              </a:rPr>
              <a:t>32</a:t>
            </a:r>
            <a:endParaRPr sz="1300">
              <a:latin typeface="Arial MT"/>
              <a:cs typeface="Arial MT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609600" y="6181342"/>
            <a:ext cx="7370445" cy="623570"/>
            <a:chOff x="609600" y="6181342"/>
            <a:chExt cx="7370445" cy="623570"/>
          </a:xfrm>
        </p:grpSpPr>
        <p:sp>
          <p:nvSpPr>
            <p:cNvPr id="4" name="object 4"/>
            <p:cNvSpPr/>
            <p:nvPr/>
          </p:nvSpPr>
          <p:spPr>
            <a:xfrm>
              <a:off x="1411033" y="6502165"/>
              <a:ext cx="5868035" cy="0"/>
            </a:xfrm>
            <a:custGeom>
              <a:avLst/>
              <a:gdLst/>
              <a:ahLst/>
              <a:cxnLst/>
              <a:rect l="l" t="t" r="r" b="b"/>
              <a:pathLst>
                <a:path w="5868034">
                  <a:moveTo>
                    <a:pt x="0" y="0"/>
                  </a:moveTo>
                  <a:lnTo>
                    <a:pt x="5867590" y="0"/>
                  </a:lnTo>
                </a:path>
              </a:pathLst>
            </a:custGeom>
            <a:ln w="26327">
              <a:solidFill>
                <a:srgbClr val="00396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9600" y="6181342"/>
              <a:ext cx="946404" cy="62331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315274" y="6352436"/>
              <a:ext cx="664287" cy="299566"/>
            </a:xfrm>
            <a:prstGeom prst="rect">
              <a:avLst/>
            </a:prstGeom>
          </p:spPr>
        </p:pic>
      </p:grpSp>
      <p:grpSp>
        <p:nvGrpSpPr>
          <p:cNvPr id="7" name="object 7"/>
          <p:cNvGrpSpPr/>
          <p:nvPr/>
        </p:nvGrpSpPr>
        <p:grpSpPr>
          <a:xfrm>
            <a:off x="8029956" y="6193534"/>
            <a:ext cx="3312160" cy="599440"/>
            <a:chOff x="8029956" y="6193534"/>
            <a:chExt cx="3312160" cy="599440"/>
          </a:xfrm>
        </p:grpSpPr>
        <p:sp>
          <p:nvSpPr>
            <p:cNvPr id="8" name="object 8"/>
            <p:cNvSpPr/>
            <p:nvPr/>
          </p:nvSpPr>
          <p:spPr>
            <a:xfrm>
              <a:off x="8029956" y="6502165"/>
              <a:ext cx="3057525" cy="0"/>
            </a:xfrm>
            <a:custGeom>
              <a:avLst/>
              <a:gdLst/>
              <a:ahLst/>
              <a:cxnLst/>
              <a:rect l="l" t="t" r="r" b="b"/>
              <a:pathLst>
                <a:path w="3057525">
                  <a:moveTo>
                    <a:pt x="0" y="0"/>
                  </a:moveTo>
                  <a:lnTo>
                    <a:pt x="3056953" y="0"/>
                  </a:lnTo>
                </a:path>
              </a:pathLst>
            </a:custGeom>
            <a:ln w="26327">
              <a:solidFill>
                <a:srgbClr val="00396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289036" y="6193534"/>
              <a:ext cx="1700783" cy="59893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248900" y="6301740"/>
              <a:ext cx="1092707" cy="382523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/>
              <a:t>The</a:t>
            </a:r>
            <a:r>
              <a:rPr spc="-15" dirty="0"/>
              <a:t> </a:t>
            </a:r>
            <a:r>
              <a:rPr dirty="0"/>
              <a:t>specializations</a:t>
            </a:r>
            <a:r>
              <a:rPr spc="30" dirty="0"/>
              <a:t> </a:t>
            </a:r>
            <a:r>
              <a:rPr dirty="0"/>
              <a:t>of</a:t>
            </a:r>
            <a:r>
              <a:rPr spc="-25" dirty="0"/>
              <a:t> </a:t>
            </a:r>
            <a:r>
              <a:rPr dirty="0"/>
              <a:t>a</a:t>
            </a:r>
            <a:r>
              <a:rPr spc="-20" dirty="0"/>
              <a:t> </a:t>
            </a:r>
            <a:r>
              <a:rPr spc="-25" dirty="0"/>
              <a:t>DE</a:t>
            </a:r>
          </a:p>
        </p:txBody>
      </p:sp>
      <p:sp>
        <p:nvSpPr>
          <p:cNvPr id="12" name="object 12"/>
          <p:cNvSpPr/>
          <p:nvPr/>
        </p:nvSpPr>
        <p:spPr>
          <a:xfrm>
            <a:off x="406145" y="1043177"/>
            <a:ext cx="2611755" cy="0"/>
          </a:xfrm>
          <a:custGeom>
            <a:avLst/>
            <a:gdLst/>
            <a:ahLst/>
            <a:cxnLst/>
            <a:rect l="l" t="t" r="r" b="b"/>
            <a:pathLst>
              <a:path w="2611755">
                <a:moveTo>
                  <a:pt x="0" y="0"/>
                </a:moveTo>
                <a:lnTo>
                  <a:pt x="2611374" y="0"/>
                </a:lnTo>
              </a:path>
            </a:pathLst>
          </a:custGeom>
          <a:ln w="19050">
            <a:solidFill>
              <a:srgbClr val="4F81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849868" y="1043177"/>
            <a:ext cx="2613660" cy="0"/>
          </a:xfrm>
          <a:custGeom>
            <a:avLst/>
            <a:gdLst/>
            <a:ahLst/>
            <a:cxnLst/>
            <a:rect l="l" t="t" r="r" b="b"/>
            <a:pathLst>
              <a:path w="2613659">
                <a:moveTo>
                  <a:pt x="0" y="0"/>
                </a:moveTo>
                <a:lnTo>
                  <a:pt x="2613279" y="0"/>
                </a:lnTo>
              </a:path>
            </a:pathLst>
          </a:custGeom>
          <a:ln w="19050">
            <a:solidFill>
              <a:srgbClr val="4F81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4033520" y="884682"/>
            <a:ext cx="38004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4F81BC"/>
                </a:solidFill>
                <a:latin typeface="Arial"/>
                <a:cs typeface="Arial"/>
              </a:rPr>
              <a:t>A</a:t>
            </a:r>
            <a:r>
              <a:rPr sz="1800" b="1" spc="-90" dirty="0">
                <a:solidFill>
                  <a:srgbClr val="4F81BC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4F81BC"/>
                </a:solidFill>
                <a:latin typeface="Arial"/>
                <a:cs typeface="Arial"/>
              </a:rPr>
              <a:t>DE</a:t>
            </a:r>
            <a:r>
              <a:rPr sz="1800" b="1" spc="-20" dirty="0">
                <a:solidFill>
                  <a:srgbClr val="4F81BC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4F81BC"/>
                </a:solidFill>
                <a:latin typeface="Arial"/>
                <a:cs typeface="Arial"/>
              </a:rPr>
              <a:t>differs</a:t>
            </a:r>
            <a:r>
              <a:rPr sz="1800" b="1" spc="-15" dirty="0">
                <a:solidFill>
                  <a:srgbClr val="4F81BC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4F81BC"/>
                </a:solidFill>
                <a:latin typeface="Arial"/>
                <a:cs typeface="Arial"/>
              </a:rPr>
              <a:t>in</a:t>
            </a:r>
            <a:r>
              <a:rPr sz="1800" b="1" spc="-20" dirty="0">
                <a:solidFill>
                  <a:srgbClr val="4F81BC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4F81BC"/>
                </a:solidFill>
                <a:latin typeface="Arial"/>
                <a:cs typeface="Arial"/>
              </a:rPr>
              <a:t>the</a:t>
            </a:r>
            <a:r>
              <a:rPr sz="1800" b="1" spc="-20" dirty="0">
                <a:solidFill>
                  <a:srgbClr val="4F81BC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4F81BC"/>
                </a:solidFill>
                <a:latin typeface="Arial"/>
                <a:cs typeface="Arial"/>
              </a:rPr>
              <a:t>areas it</a:t>
            </a:r>
            <a:r>
              <a:rPr sz="1800" b="1" spc="-20" dirty="0">
                <a:solidFill>
                  <a:srgbClr val="4F81BC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4F81BC"/>
                </a:solidFill>
                <a:latin typeface="Arial"/>
                <a:cs typeface="Arial"/>
              </a:rPr>
              <a:t>masters</a:t>
            </a:r>
            <a:endParaRPr sz="180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406145" y="3621785"/>
            <a:ext cx="2773045" cy="0"/>
          </a:xfrm>
          <a:custGeom>
            <a:avLst/>
            <a:gdLst/>
            <a:ahLst/>
            <a:cxnLst/>
            <a:rect l="l" t="t" r="r" b="b"/>
            <a:pathLst>
              <a:path w="2773045">
                <a:moveTo>
                  <a:pt x="0" y="0"/>
                </a:moveTo>
                <a:lnTo>
                  <a:pt x="2772918" y="0"/>
                </a:lnTo>
              </a:path>
            </a:pathLst>
          </a:custGeom>
          <a:ln w="19050">
            <a:solidFill>
              <a:srgbClr val="4F81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9012935" y="3621785"/>
            <a:ext cx="2450465" cy="0"/>
          </a:xfrm>
          <a:custGeom>
            <a:avLst/>
            <a:gdLst/>
            <a:ahLst/>
            <a:cxnLst/>
            <a:rect l="l" t="t" r="r" b="b"/>
            <a:pathLst>
              <a:path w="2450465">
                <a:moveTo>
                  <a:pt x="0" y="0"/>
                </a:moveTo>
                <a:lnTo>
                  <a:pt x="2450210" y="0"/>
                </a:lnTo>
              </a:path>
            </a:pathLst>
          </a:custGeom>
          <a:ln w="19050">
            <a:solidFill>
              <a:srgbClr val="4F81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3848861" y="3464432"/>
            <a:ext cx="44951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4F81BC"/>
                </a:solidFill>
                <a:latin typeface="Arial"/>
                <a:cs typeface="Arial"/>
              </a:rPr>
              <a:t>An</a:t>
            </a:r>
            <a:r>
              <a:rPr sz="1800" b="1" spc="20" dirty="0">
                <a:solidFill>
                  <a:srgbClr val="4F81BC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4F81BC"/>
                </a:solidFill>
                <a:latin typeface="Arial"/>
                <a:cs typeface="Arial"/>
              </a:rPr>
              <a:t>DE</a:t>
            </a:r>
            <a:r>
              <a:rPr sz="1800" b="1" spc="-25" dirty="0">
                <a:solidFill>
                  <a:srgbClr val="4F81BC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4F81BC"/>
                </a:solidFill>
                <a:latin typeface="Arial"/>
                <a:cs typeface="Arial"/>
              </a:rPr>
              <a:t>can</a:t>
            </a:r>
            <a:r>
              <a:rPr sz="1800" b="1" spc="-30" dirty="0">
                <a:solidFill>
                  <a:srgbClr val="4F81BC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4F81BC"/>
                </a:solidFill>
                <a:latin typeface="Arial"/>
                <a:cs typeface="Arial"/>
              </a:rPr>
              <a:t>specialize</a:t>
            </a:r>
            <a:r>
              <a:rPr sz="1800" b="1" spc="-25" dirty="0">
                <a:solidFill>
                  <a:srgbClr val="4F81BC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4F81BC"/>
                </a:solidFill>
                <a:latin typeface="Arial"/>
                <a:cs typeface="Arial"/>
              </a:rPr>
              <a:t>on</a:t>
            </a:r>
            <a:r>
              <a:rPr sz="1800" b="1" spc="-30" dirty="0">
                <a:solidFill>
                  <a:srgbClr val="4F81BC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4F81BC"/>
                </a:solidFill>
                <a:latin typeface="Arial"/>
                <a:cs typeface="Arial"/>
              </a:rPr>
              <a:t>a</a:t>
            </a:r>
            <a:r>
              <a:rPr sz="1800" b="1" spc="-25" dirty="0">
                <a:solidFill>
                  <a:srgbClr val="4F81BC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4F81BC"/>
                </a:solidFill>
                <a:latin typeface="Arial"/>
                <a:cs typeface="Arial"/>
              </a:rPr>
              <a:t>cloud</a:t>
            </a:r>
            <a:r>
              <a:rPr sz="1800" b="1" spc="-40" dirty="0">
                <a:solidFill>
                  <a:srgbClr val="4F81BC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4F81BC"/>
                </a:solidFill>
                <a:latin typeface="Arial"/>
                <a:cs typeface="Arial"/>
              </a:rPr>
              <a:t>platform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972285" y="4762410"/>
            <a:ext cx="1559560" cy="1327785"/>
            <a:chOff x="972285" y="4762410"/>
            <a:chExt cx="1559560" cy="1327785"/>
          </a:xfrm>
        </p:grpSpPr>
        <p:pic>
          <p:nvPicPr>
            <p:cNvPr id="19" name="object 1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72285" y="4762410"/>
              <a:ext cx="1559104" cy="1327557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991362" y="4810506"/>
              <a:ext cx="1449705" cy="1226820"/>
            </a:xfrm>
            <a:custGeom>
              <a:avLst/>
              <a:gdLst/>
              <a:ahLst/>
              <a:cxnLst/>
              <a:rect l="l" t="t" r="r" b="b"/>
              <a:pathLst>
                <a:path w="1449705" h="1226820">
                  <a:moveTo>
                    <a:pt x="1449324" y="0"/>
                  </a:moveTo>
                  <a:lnTo>
                    <a:pt x="0" y="0"/>
                  </a:lnTo>
                  <a:lnTo>
                    <a:pt x="0" y="1226820"/>
                  </a:lnTo>
                  <a:lnTo>
                    <a:pt x="1449324" y="1226820"/>
                  </a:lnTo>
                  <a:lnTo>
                    <a:pt x="144932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991362" y="4810506"/>
              <a:ext cx="1449705" cy="1226820"/>
            </a:xfrm>
            <a:custGeom>
              <a:avLst/>
              <a:gdLst/>
              <a:ahLst/>
              <a:cxnLst/>
              <a:rect l="l" t="t" r="r" b="b"/>
              <a:pathLst>
                <a:path w="1449705" h="1226820">
                  <a:moveTo>
                    <a:pt x="0" y="1226820"/>
                  </a:moveTo>
                  <a:lnTo>
                    <a:pt x="1449324" y="1226820"/>
                  </a:lnTo>
                  <a:lnTo>
                    <a:pt x="1449324" y="0"/>
                  </a:lnTo>
                  <a:lnTo>
                    <a:pt x="0" y="0"/>
                  </a:lnTo>
                  <a:lnTo>
                    <a:pt x="0" y="122682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33272" y="4864608"/>
              <a:ext cx="1376172" cy="1159763"/>
            </a:xfrm>
            <a:prstGeom prst="rect">
              <a:avLst/>
            </a:prstGeom>
          </p:spPr>
        </p:pic>
      </p:grpSp>
      <p:pic>
        <p:nvPicPr>
          <p:cNvPr id="23" name="object 23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360932" y="3959352"/>
            <a:ext cx="708659" cy="423672"/>
          </a:xfrm>
          <a:prstGeom prst="rect">
            <a:avLst/>
          </a:prstGeom>
        </p:spPr>
      </p:pic>
      <p:sp>
        <p:nvSpPr>
          <p:cNvPr id="24" name="object 24"/>
          <p:cNvSpPr txBox="1"/>
          <p:nvPr/>
        </p:nvSpPr>
        <p:spPr>
          <a:xfrm>
            <a:off x="488695" y="4447158"/>
            <a:ext cx="24536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C0504D"/>
                </a:solidFill>
                <a:latin typeface="Arial"/>
                <a:cs typeface="Arial"/>
              </a:rPr>
              <a:t>Amazon</a:t>
            </a:r>
            <a:r>
              <a:rPr sz="1800" b="1" spc="-35" dirty="0">
                <a:solidFill>
                  <a:srgbClr val="C0504D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C0504D"/>
                </a:solidFill>
                <a:latin typeface="Arial"/>
                <a:cs typeface="Arial"/>
              </a:rPr>
              <a:t>Web</a:t>
            </a:r>
            <a:r>
              <a:rPr sz="1800" b="1" spc="-80" dirty="0">
                <a:solidFill>
                  <a:srgbClr val="C0504D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C0504D"/>
                </a:solidFill>
                <a:latin typeface="Arial"/>
                <a:cs typeface="Arial"/>
              </a:rPr>
              <a:t>Services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3192760" y="4776134"/>
            <a:ext cx="2144395" cy="1329055"/>
            <a:chOff x="3192760" y="4776134"/>
            <a:chExt cx="2144395" cy="1329055"/>
          </a:xfrm>
        </p:grpSpPr>
        <p:pic>
          <p:nvPicPr>
            <p:cNvPr id="26" name="object 2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192760" y="4776134"/>
              <a:ext cx="2144306" cy="1329050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3211830" y="4824221"/>
              <a:ext cx="2034539" cy="1228725"/>
            </a:xfrm>
            <a:custGeom>
              <a:avLst/>
              <a:gdLst/>
              <a:ahLst/>
              <a:cxnLst/>
              <a:rect l="l" t="t" r="r" b="b"/>
              <a:pathLst>
                <a:path w="2034539" h="1228725">
                  <a:moveTo>
                    <a:pt x="2034540" y="0"/>
                  </a:moveTo>
                  <a:lnTo>
                    <a:pt x="0" y="0"/>
                  </a:lnTo>
                  <a:lnTo>
                    <a:pt x="0" y="1228343"/>
                  </a:lnTo>
                  <a:lnTo>
                    <a:pt x="2034540" y="1228343"/>
                  </a:lnTo>
                  <a:lnTo>
                    <a:pt x="203454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3211830" y="4824221"/>
              <a:ext cx="2034539" cy="1228725"/>
            </a:xfrm>
            <a:custGeom>
              <a:avLst/>
              <a:gdLst/>
              <a:ahLst/>
              <a:cxnLst/>
              <a:rect l="l" t="t" r="r" b="b"/>
              <a:pathLst>
                <a:path w="2034539" h="1228725">
                  <a:moveTo>
                    <a:pt x="0" y="1228343"/>
                  </a:moveTo>
                  <a:lnTo>
                    <a:pt x="2034540" y="1228343"/>
                  </a:lnTo>
                  <a:lnTo>
                    <a:pt x="2034540" y="0"/>
                  </a:lnTo>
                  <a:lnTo>
                    <a:pt x="0" y="0"/>
                  </a:lnTo>
                  <a:lnTo>
                    <a:pt x="0" y="1228343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261360" y="4956047"/>
              <a:ext cx="1994915" cy="1001267"/>
            </a:xfrm>
            <a:prstGeom prst="rect">
              <a:avLst/>
            </a:prstGeom>
          </p:spPr>
        </p:pic>
      </p:grpSp>
      <p:pic>
        <p:nvPicPr>
          <p:cNvPr id="30" name="object 30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3996913" y="3916770"/>
            <a:ext cx="473517" cy="447874"/>
          </a:xfrm>
          <a:prstGeom prst="rect">
            <a:avLst/>
          </a:prstGeom>
        </p:spPr>
      </p:pic>
      <p:sp>
        <p:nvSpPr>
          <p:cNvPr id="31" name="object 31"/>
          <p:cNvSpPr txBox="1"/>
          <p:nvPr/>
        </p:nvSpPr>
        <p:spPr>
          <a:xfrm>
            <a:off x="3365119" y="4447158"/>
            <a:ext cx="17373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C0504D"/>
                </a:solidFill>
                <a:latin typeface="Arial"/>
                <a:cs typeface="Arial"/>
              </a:rPr>
              <a:t>Microsoft</a:t>
            </a:r>
            <a:r>
              <a:rPr sz="1800" b="1" spc="-125" dirty="0">
                <a:solidFill>
                  <a:srgbClr val="C0504D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C0504D"/>
                </a:solidFill>
                <a:latin typeface="Arial"/>
                <a:cs typeface="Arial"/>
              </a:rPr>
              <a:t>Azure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5710408" y="4776134"/>
            <a:ext cx="2144395" cy="1329055"/>
            <a:chOff x="5710408" y="4776134"/>
            <a:chExt cx="2144395" cy="1329055"/>
          </a:xfrm>
        </p:grpSpPr>
        <p:pic>
          <p:nvPicPr>
            <p:cNvPr id="33" name="object 3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710408" y="4776134"/>
              <a:ext cx="2144306" cy="1329050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5729478" y="4824221"/>
              <a:ext cx="2034539" cy="1228725"/>
            </a:xfrm>
            <a:custGeom>
              <a:avLst/>
              <a:gdLst/>
              <a:ahLst/>
              <a:cxnLst/>
              <a:rect l="l" t="t" r="r" b="b"/>
              <a:pathLst>
                <a:path w="2034540" h="1228725">
                  <a:moveTo>
                    <a:pt x="2034539" y="0"/>
                  </a:moveTo>
                  <a:lnTo>
                    <a:pt x="0" y="0"/>
                  </a:lnTo>
                  <a:lnTo>
                    <a:pt x="0" y="1228343"/>
                  </a:lnTo>
                  <a:lnTo>
                    <a:pt x="2034539" y="1228343"/>
                  </a:lnTo>
                  <a:lnTo>
                    <a:pt x="203453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5729478" y="4824221"/>
              <a:ext cx="2034539" cy="1228725"/>
            </a:xfrm>
            <a:custGeom>
              <a:avLst/>
              <a:gdLst/>
              <a:ahLst/>
              <a:cxnLst/>
              <a:rect l="l" t="t" r="r" b="b"/>
              <a:pathLst>
                <a:path w="2034540" h="1228725">
                  <a:moveTo>
                    <a:pt x="0" y="1228343"/>
                  </a:moveTo>
                  <a:lnTo>
                    <a:pt x="2034539" y="1228343"/>
                  </a:lnTo>
                  <a:lnTo>
                    <a:pt x="2034539" y="0"/>
                  </a:lnTo>
                  <a:lnTo>
                    <a:pt x="0" y="0"/>
                  </a:lnTo>
                  <a:lnTo>
                    <a:pt x="0" y="1228343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6" name="object 3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759196" y="5149595"/>
              <a:ext cx="1979676" cy="614171"/>
            </a:xfrm>
            <a:prstGeom prst="rect">
              <a:avLst/>
            </a:prstGeom>
          </p:spPr>
        </p:pic>
      </p:grpSp>
      <p:pic>
        <p:nvPicPr>
          <p:cNvPr id="37" name="object 37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6494199" y="3934967"/>
            <a:ext cx="505097" cy="452627"/>
          </a:xfrm>
          <a:prstGeom prst="rect">
            <a:avLst/>
          </a:prstGeom>
        </p:spPr>
      </p:pic>
      <p:sp>
        <p:nvSpPr>
          <p:cNvPr id="38" name="object 38"/>
          <p:cNvSpPr txBox="1"/>
          <p:nvPr/>
        </p:nvSpPr>
        <p:spPr>
          <a:xfrm>
            <a:off x="5489194" y="4447158"/>
            <a:ext cx="25146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C0504D"/>
                </a:solidFill>
                <a:latin typeface="Arial"/>
                <a:cs typeface="Arial"/>
              </a:rPr>
              <a:t>Google</a:t>
            </a:r>
            <a:r>
              <a:rPr sz="1800" b="1" spc="-70" dirty="0">
                <a:solidFill>
                  <a:srgbClr val="C0504D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C0504D"/>
                </a:solidFill>
                <a:latin typeface="Arial"/>
                <a:cs typeface="Arial"/>
              </a:rPr>
              <a:t>Cloud</a:t>
            </a:r>
            <a:r>
              <a:rPr sz="1800" b="1" spc="-45" dirty="0">
                <a:solidFill>
                  <a:srgbClr val="C0504D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C0504D"/>
                </a:solidFill>
                <a:latin typeface="Arial"/>
                <a:cs typeface="Arial"/>
              </a:rPr>
              <a:t>Platform</a:t>
            </a:r>
            <a:endParaRPr sz="1800">
              <a:latin typeface="Arial"/>
              <a:cs typeface="Aria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10552303" y="5237226"/>
            <a:ext cx="121285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i="1" dirty="0">
                <a:latin typeface="Arial"/>
                <a:cs typeface="Arial"/>
              </a:rPr>
              <a:t>and</a:t>
            </a:r>
            <a:r>
              <a:rPr sz="1600" i="1" spc="-3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others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spc="-25" dirty="0">
                <a:latin typeface="Arial"/>
                <a:cs typeface="Arial"/>
              </a:rPr>
              <a:t>...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40" name="object 40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9221723" y="3913632"/>
            <a:ext cx="358140" cy="454151"/>
          </a:xfrm>
          <a:prstGeom prst="rect">
            <a:avLst/>
          </a:prstGeom>
        </p:spPr>
      </p:pic>
      <p:sp>
        <p:nvSpPr>
          <p:cNvPr id="41" name="object 41"/>
          <p:cNvSpPr txBox="1"/>
          <p:nvPr/>
        </p:nvSpPr>
        <p:spPr>
          <a:xfrm>
            <a:off x="8480806" y="4447158"/>
            <a:ext cx="184403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C0504D"/>
                </a:solidFill>
                <a:latin typeface="Arial"/>
                <a:cs typeface="Arial"/>
              </a:rPr>
              <a:t>Palantir</a:t>
            </a:r>
            <a:r>
              <a:rPr sz="1800" b="1" spc="-10" dirty="0">
                <a:solidFill>
                  <a:srgbClr val="C0504D"/>
                </a:solidFill>
                <a:latin typeface="Arial"/>
                <a:cs typeface="Arial"/>
              </a:rPr>
              <a:t> Foundry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42" name="object 42"/>
          <p:cNvGrpSpPr/>
          <p:nvPr/>
        </p:nvGrpSpPr>
        <p:grpSpPr>
          <a:xfrm>
            <a:off x="8671542" y="4776134"/>
            <a:ext cx="1533525" cy="1329055"/>
            <a:chOff x="8671542" y="4776134"/>
            <a:chExt cx="1533525" cy="1329055"/>
          </a:xfrm>
        </p:grpSpPr>
        <p:pic>
          <p:nvPicPr>
            <p:cNvPr id="43" name="object 4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671542" y="4776134"/>
              <a:ext cx="1533179" cy="1329050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8690609" y="4824221"/>
              <a:ext cx="1423670" cy="1228725"/>
            </a:xfrm>
            <a:custGeom>
              <a:avLst/>
              <a:gdLst/>
              <a:ahLst/>
              <a:cxnLst/>
              <a:rect l="l" t="t" r="r" b="b"/>
              <a:pathLst>
                <a:path w="1423670" h="1228725">
                  <a:moveTo>
                    <a:pt x="1423416" y="0"/>
                  </a:moveTo>
                  <a:lnTo>
                    <a:pt x="0" y="0"/>
                  </a:lnTo>
                  <a:lnTo>
                    <a:pt x="0" y="1228343"/>
                  </a:lnTo>
                  <a:lnTo>
                    <a:pt x="1423416" y="1228343"/>
                  </a:lnTo>
                  <a:lnTo>
                    <a:pt x="14234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8690609" y="4824221"/>
              <a:ext cx="1423670" cy="1228725"/>
            </a:xfrm>
            <a:custGeom>
              <a:avLst/>
              <a:gdLst/>
              <a:ahLst/>
              <a:cxnLst/>
              <a:rect l="l" t="t" r="r" b="b"/>
              <a:pathLst>
                <a:path w="1423670" h="1228725">
                  <a:moveTo>
                    <a:pt x="0" y="1228343"/>
                  </a:moveTo>
                  <a:lnTo>
                    <a:pt x="1423416" y="1228343"/>
                  </a:lnTo>
                  <a:lnTo>
                    <a:pt x="1423416" y="0"/>
                  </a:lnTo>
                  <a:lnTo>
                    <a:pt x="0" y="0"/>
                  </a:lnTo>
                  <a:lnTo>
                    <a:pt x="0" y="1228343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6" name="object 46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808719" y="4832603"/>
              <a:ext cx="1185672" cy="1210056"/>
            </a:xfrm>
            <a:prstGeom prst="rect">
              <a:avLst/>
            </a:prstGeom>
          </p:spPr>
        </p:pic>
      </p:grpSp>
      <p:sp>
        <p:nvSpPr>
          <p:cNvPr id="47" name="object 47"/>
          <p:cNvSpPr/>
          <p:nvPr/>
        </p:nvSpPr>
        <p:spPr>
          <a:xfrm>
            <a:off x="2696717" y="1858517"/>
            <a:ext cx="2243455" cy="1411605"/>
          </a:xfrm>
          <a:custGeom>
            <a:avLst/>
            <a:gdLst/>
            <a:ahLst/>
            <a:cxnLst/>
            <a:rect l="l" t="t" r="r" b="b"/>
            <a:pathLst>
              <a:path w="2243454" h="1411604">
                <a:moveTo>
                  <a:pt x="0" y="235204"/>
                </a:moveTo>
                <a:lnTo>
                  <a:pt x="4777" y="187796"/>
                </a:lnTo>
                <a:lnTo>
                  <a:pt x="18480" y="143642"/>
                </a:lnTo>
                <a:lnTo>
                  <a:pt x="40163" y="103689"/>
                </a:lnTo>
                <a:lnTo>
                  <a:pt x="68881" y="68881"/>
                </a:lnTo>
                <a:lnTo>
                  <a:pt x="103689" y="40163"/>
                </a:lnTo>
                <a:lnTo>
                  <a:pt x="143642" y="18480"/>
                </a:lnTo>
                <a:lnTo>
                  <a:pt x="187796" y="4777"/>
                </a:lnTo>
                <a:lnTo>
                  <a:pt x="235204" y="0"/>
                </a:lnTo>
                <a:lnTo>
                  <a:pt x="2008123" y="0"/>
                </a:lnTo>
                <a:lnTo>
                  <a:pt x="2055531" y="4777"/>
                </a:lnTo>
                <a:lnTo>
                  <a:pt x="2099685" y="18480"/>
                </a:lnTo>
                <a:lnTo>
                  <a:pt x="2139638" y="40163"/>
                </a:lnTo>
                <a:lnTo>
                  <a:pt x="2174446" y="68881"/>
                </a:lnTo>
                <a:lnTo>
                  <a:pt x="2203164" y="103689"/>
                </a:lnTo>
                <a:lnTo>
                  <a:pt x="2224847" y="143642"/>
                </a:lnTo>
                <a:lnTo>
                  <a:pt x="2238550" y="187796"/>
                </a:lnTo>
                <a:lnTo>
                  <a:pt x="2243328" y="235204"/>
                </a:lnTo>
                <a:lnTo>
                  <a:pt x="2243328" y="1176020"/>
                </a:lnTo>
                <a:lnTo>
                  <a:pt x="2238550" y="1223427"/>
                </a:lnTo>
                <a:lnTo>
                  <a:pt x="2224847" y="1267581"/>
                </a:lnTo>
                <a:lnTo>
                  <a:pt x="2203164" y="1307534"/>
                </a:lnTo>
                <a:lnTo>
                  <a:pt x="2174446" y="1342342"/>
                </a:lnTo>
                <a:lnTo>
                  <a:pt x="2139638" y="1371060"/>
                </a:lnTo>
                <a:lnTo>
                  <a:pt x="2099685" y="1392743"/>
                </a:lnTo>
                <a:lnTo>
                  <a:pt x="2055531" y="1406446"/>
                </a:lnTo>
                <a:lnTo>
                  <a:pt x="2008123" y="1411224"/>
                </a:lnTo>
                <a:lnTo>
                  <a:pt x="235204" y="1411224"/>
                </a:lnTo>
                <a:lnTo>
                  <a:pt x="187796" y="1406446"/>
                </a:lnTo>
                <a:lnTo>
                  <a:pt x="143642" y="1392743"/>
                </a:lnTo>
                <a:lnTo>
                  <a:pt x="103689" y="1371060"/>
                </a:lnTo>
                <a:lnTo>
                  <a:pt x="68881" y="1342342"/>
                </a:lnTo>
                <a:lnTo>
                  <a:pt x="40163" y="1307534"/>
                </a:lnTo>
                <a:lnTo>
                  <a:pt x="18480" y="1267581"/>
                </a:lnTo>
                <a:lnTo>
                  <a:pt x="4777" y="1223427"/>
                </a:lnTo>
                <a:lnTo>
                  <a:pt x="0" y="1176020"/>
                </a:lnTo>
                <a:lnTo>
                  <a:pt x="0" y="235204"/>
                </a:lnTo>
                <a:close/>
              </a:path>
            </a:pathLst>
          </a:custGeom>
          <a:ln w="19050">
            <a:solidFill>
              <a:srgbClr val="C0504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 txBox="1"/>
          <p:nvPr/>
        </p:nvSpPr>
        <p:spPr>
          <a:xfrm>
            <a:off x="2789301" y="1982470"/>
            <a:ext cx="1929764" cy="7956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2405" marR="80645" indent="-180340">
              <a:lnSpc>
                <a:spcPct val="100000"/>
              </a:lnSpc>
              <a:spcBef>
                <a:spcPts val="100"/>
              </a:spcBef>
              <a:buChar char="•"/>
              <a:tabLst>
                <a:tab pos="192405" algn="l"/>
              </a:tabLst>
            </a:pPr>
            <a:r>
              <a:rPr sz="1200" dirty="0">
                <a:latin typeface="Arial MT"/>
                <a:cs typeface="Arial MT"/>
              </a:rPr>
              <a:t>Creating</a:t>
            </a:r>
            <a:r>
              <a:rPr sz="1200" spc="-3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the</a:t>
            </a:r>
            <a:r>
              <a:rPr sz="1200" spc="-1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Data</a:t>
            </a:r>
            <a:r>
              <a:rPr sz="1200" spc="-25" dirty="0">
                <a:latin typeface="Arial MT"/>
                <a:cs typeface="Arial MT"/>
              </a:rPr>
              <a:t> </a:t>
            </a:r>
            <a:r>
              <a:rPr sz="1200" spc="-10" dirty="0">
                <a:latin typeface="Arial MT"/>
                <a:cs typeface="Arial MT"/>
              </a:rPr>
              <a:t>Model </a:t>
            </a:r>
            <a:r>
              <a:rPr sz="1200" dirty="0">
                <a:latin typeface="Arial MT"/>
                <a:cs typeface="Arial MT"/>
              </a:rPr>
              <a:t>from</a:t>
            </a:r>
            <a:r>
              <a:rPr sz="1200" spc="-1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the</a:t>
            </a:r>
            <a:r>
              <a:rPr sz="1200" spc="-5" dirty="0">
                <a:latin typeface="Arial MT"/>
                <a:cs typeface="Arial MT"/>
              </a:rPr>
              <a:t> </a:t>
            </a:r>
            <a:r>
              <a:rPr sz="1200" spc="-20" dirty="0">
                <a:latin typeface="Arial MT"/>
                <a:cs typeface="Arial MT"/>
              </a:rPr>
              <a:t>need</a:t>
            </a:r>
            <a:endParaRPr sz="1200">
              <a:latin typeface="Arial MT"/>
              <a:cs typeface="Arial MT"/>
            </a:endParaRPr>
          </a:p>
          <a:p>
            <a:pPr marL="192405" marR="5080" indent="-180340">
              <a:lnSpc>
                <a:spcPct val="100000"/>
              </a:lnSpc>
              <a:spcBef>
                <a:spcPts val="300"/>
              </a:spcBef>
              <a:buChar char="•"/>
              <a:tabLst>
                <a:tab pos="192405" algn="l"/>
              </a:tabLst>
            </a:pPr>
            <a:r>
              <a:rPr sz="1200" dirty="0">
                <a:latin typeface="Arial MT"/>
                <a:cs typeface="Arial MT"/>
              </a:rPr>
              <a:t>Creation</a:t>
            </a:r>
            <a:r>
              <a:rPr sz="1200" spc="-3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of</a:t>
            </a:r>
            <a:r>
              <a:rPr sz="1200" spc="-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the</a:t>
            </a:r>
            <a:r>
              <a:rPr sz="1200" spc="-2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Data</a:t>
            </a:r>
            <a:r>
              <a:rPr sz="1200" spc="-20" dirty="0">
                <a:latin typeface="Arial MT"/>
                <a:cs typeface="Arial MT"/>
              </a:rPr>
              <a:t> Flow </a:t>
            </a:r>
            <a:r>
              <a:rPr sz="1200" dirty="0">
                <a:latin typeface="Arial MT"/>
                <a:cs typeface="Arial MT"/>
              </a:rPr>
              <a:t>to</a:t>
            </a:r>
            <a:r>
              <a:rPr sz="1200" spc="-1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feed</a:t>
            </a:r>
            <a:r>
              <a:rPr sz="1200" spc="-3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the</a:t>
            </a:r>
            <a:r>
              <a:rPr sz="1200" spc="-1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Data</a:t>
            </a:r>
            <a:r>
              <a:rPr sz="1200" spc="-10" dirty="0">
                <a:latin typeface="Arial MT"/>
                <a:cs typeface="Arial MT"/>
              </a:rPr>
              <a:t> </a:t>
            </a:r>
            <a:r>
              <a:rPr sz="1200" spc="-20" dirty="0">
                <a:latin typeface="Arial MT"/>
                <a:cs typeface="Arial MT"/>
              </a:rPr>
              <a:t>Model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3052572" y="1699260"/>
            <a:ext cx="1531620" cy="318770"/>
          </a:xfrm>
          <a:custGeom>
            <a:avLst/>
            <a:gdLst/>
            <a:ahLst/>
            <a:cxnLst/>
            <a:rect l="l" t="t" r="r" b="b"/>
            <a:pathLst>
              <a:path w="1531620" h="318769">
                <a:moveTo>
                  <a:pt x="1531620" y="0"/>
                </a:moveTo>
                <a:lnTo>
                  <a:pt x="0" y="0"/>
                </a:lnTo>
                <a:lnTo>
                  <a:pt x="0" y="318515"/>
                </a:lnTo>
                <a:lnTo>
                  <a:pt x="1531620" y="318515"/>
                </a:lnTo>
                <a:lnTo>
                  <a:pt x="153162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 txBox="1"/>
          <p:nvPr/>
        </p:nvSpPr>
        <p:spPr>
          <a:xfrm>
            <a:off x="3360801" y="1718310"/>
            <a:ext cx="91440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10" dirty="0">
                <a:solidFill>
                  <a:srgbClr val="C0504D"/>
                </a:solidFill>
                <a:latin typeface="Arial"/>
                <a:cs typeface="Arial"/>
              </a:rPr>
              <a:t>Modeling</a:t>
            </a:r>
            <a:endParaRPr sz="1600">
              <a:latin typeface="Arial"/>
              <a:cs typeface="Arial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3593871" y="1271650"/>
            <a:ext cx="450850" cy="383540"/>
          </a:xfrm>
          <a:custGeom>
            <a:avLst/>
            <a:gdLst/>
            <a:ahLst/>
            <a:cxnLst/>
            <a:rect l="l" t="t" r="r" b="b"/>
            <a:pathLst>
              <a:path w="450850" h="383539">
                <a:moveTo>
                  <a:pt x="112636" y="304393"/>
                </a:moveTo>
                <a:lnTo>
                  <a:pt x="0" y="304393"/>
                </a:lnTo>
                <a:lnTo>
                  <a:pt x="0" y="383311"/>
                </a:lnTo>
                <a:lnTo>
                  <a:pt x="112636" y="383311"/>
                </a:lnTo>
                <a:lnTo>
                  <a:pt x="112636" y="304393"/>
                </a:lnTo>
                <a:close/>
              </a:path>
              <a:path w="450850" h="383539">
                <a:moveTo>
                  <a:pt x="281597" y="304393"/>
                </a:moveTo>
                <a:lnTo>
                  <a:pt x="168960" y="304393"/>
                </a:lnTo>
                <a:lnTo>
                  <a:pt x="168960" y="383311"/>
                </a:lnTo>
                <a:lnTo>
                  <a:pt x="281597" y="383311"/>
                </a:lnTo>
                <a:lnTo>
                  <a:pt x="281597" y="304393"/>
                </a:lnTo>
                <a:close/>
              </a:path>
              <a:path w="450850" h="383539">
                <a:moveTo>
                  <a:pt x="281597" y="0"/>
                </a:moveTo>
                <a:lnTo>
                  <a:pt x="168960" y="0"/>
                </a:lnTo>
                <a:lnTo>
                  <a:pt x="168960" y="78917"/>
                </a:lnTo>
                <a:lnTo>
                  <a:pt x="281597" y="78917"/>
                </a:lnTo>
                <a:lnTo>
                  <a:pt x="281597" y="0"/>
                </a:lnTo>
                <a:close/>
              </a:path>
              <a:path w="450850" h="383539">
                <a:moveTo>
                  <a:pt x="405498" y="180848"/>
                </a:moveTo>
                <a:lnTo>
                  <a:pt x="236537" y="180848"/>
                </a:lnTo>
                <a:lnTo>
                  <a:pt x="236537" y="102082"/>
                </a:lnTo>
                <a:lnTo>
                  <a:pt x="214007" y="102082"/>
                </a:lnTo>
                <a:lnTo>
                  <a:pt x="214007" y="180848"/>
                </a:lnTo>
                <a:lnTo>
                  <a:pt x="45059" y="180848"/>
                </a:lnTo>
                <a:lnTo>
                  <a:pt x="45059" y="202450"/>
                </a:lnTo>
                <a:lnTo>
                  <a:pt x="45059" y="281228"/>
                </a:lnTo>
                <a:lnTo>
                  <a:pt x="67589" y="281228"/>
                </a:lnTo>
                <a:lnTo>
                  <a:pt x="67589" y="202450"/>
                </a:lnTo>
                <a:lnTo>
                  <a:pt x="214007" y="202450"/>
                </a:lnTo>
                <a:lnTo>
                  <a:pt x="214007" y="281228"/>
                </a:lnTo>
                <a:lnTo>
                  <a:pt x="236537" y="281228"/>
                </a:lnTo>
                <a:lnTo>
                  <a:pt x="236537" y="202450"/>
                </a:lnTo>
                <a:lnTo>
                  <a:pt x="382968" y="202450"/>
                </a:lnTo>
                <a:lnTo>
                  <a:pt x="382968" y="281228"/>
                </a:lnTo>
                <a:lnTo>
                  <a:pt x="405498" y="281228"/>
                </a:lnTo>
                <a:lnTo>
                  <a:pt x="405498" y="202450"/>
                </a:lnTo>
                <a:lnTo>
                  <a:pt x="405498" y="180848"/>
                </a:lnTo>
                <a:close/>
              </a:path>
              <a:path w="450850" h="383539">
                <a:moveTo>
                  <a:pt x="450545" y="304393"/>
                </a:moveTo>
                <a:lnTo>
                  <a:pt x="337908" y="304393"/>
                </a:lnTo>
                <a:lnTo>
                  <a:pt x="337908" y="383311"/>
                </a:lnTo>
                <a:lnTo>
                  <a:pt x="450545" y="383311"/>
                </a:lnTo>
                <a:lnTo>
                  <a:pt x="450545" y="304393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5025390" y="1858517"/>
            <a:ext cx="2243455" cy="1411605"/>
          </a:xfrm>
          <a:custGeom>
            <a:avLst/>
            <a:gdLst/>
            <a:ahLst/>
            <a:cxnLst/>
            <a:rect l="l" t="t" r="r" b="b"/>
            <a:pathLst>
              <a:path w="2243454" h="1411604">
                <a:moveTo>
                  <a:pt x="0" y="235204"/>
                </a:moveTo>
                <a:lnTo>
                  <a:pt x="4777" y="187796"/>
                </a:lnTo>
                <a:lnTo>
                  <a:pt x="18480" y="143642"/>
                </a:lnTo>
                <a:lnTo>
                  <a:pt x="40163" y="103689"/>
                </a:lnTo>
                <a:lnTo>
                  <a:pt x="68881" y="68881"/>
                </a:lnTo>
                <a:lnTo>
                  <a:pt x="103689" y="40163"/>
                </a:lnTo>
                <a:lnTo>
                  <a:pt x="143642" y="18480"/>
                </a:lnTo>
                <a:lnTo>
                  <a:pt x="187796" y="4777"/>
                </a:lnTo>
                <a:lnTo>
                  <a:pt x="235204" y="0"/>
                </a:lnTo>
                <a:lnTo>
                  <a:pt x="2008124" y="0"/>
                </a:lnTo>
                <a:lnTo>
                  <a:pt x="2055531" y="4777"/>
                </a:lnTo>
                <a:lnTo>
                  <a:pt x="2099685" y="18480"/>
                </a:lnTo>
                <a:lnTo>
                  <a:pt x="2139638" y="40163"/>
                </a:lnTo>
                <a:lnTo>
                  <a:pt x="2174446" y="68881"/>
                </a:lnTo>
                <a:lnTo>
                  <a:pt x="2203164" y="103689"/>
                </a:lnTo>
                <a:lnTo>
                  <a:pt x="2224847" y="143642"/>
                </a:lnTo>
                <a:lnTo>
                  <a:pt x="2238550" y="187796"/>
                </a:lnTo>
                <a:lnTo>
                  <a:pt x="2243328" y="235204"/>
                </a:lnTo>
                <a:lnTo>
                  <a:pt x="2243328" y="1176020"/>
                </a:lnTo>
                <a:lnTo>
                  <a:pt x="2238550" y="1223427"/>
                </a:lnTo>
                <a:lnTo>
                  <a:pt x="2224847" y="1267581"/>
                </a:lnTo>
                <a:lnTo>
                  <a:pt x="2203164" y="1307534"/>
                </a:lnTo>
                <a:lnTo>
                  <a:pt x="2174446" y="1342342"/>
                </a:lnTo>
                <a:lnTo>
                  <a:pt x="2139638" y="1371060"/>
                </a:lnTo>
                <a:lnTo>
                  <a:pt x="2099685" y="1392743"/>
                </a:lnTo>
                <a:lnTo>
                  <a:pt x="2055531" y="1406446"/>
                </a:lnTo>
                <a:lnTo>
                  <a:pt x="2008124" y="1411224"/>
                </a:lnTo>
                <a:lnTo>
                  <a:pt x="235204" y="1411224"/>
                </a:lnTo>
                <a:lnTo>
                  <a:pt x="187796" y="1406446"/>
                </a:lnTo>
                <a:lnTo>
                  <a:pt x="143642" y="1392743"/>
                </a:lnTo>
                <a:lnTo>
                  <a:pt x="103689" y="1371060"/>
                </a:lnTo>
                <a:lnTo>
                  <a:pt x="68881" y="1342342"/>
                </a:lnTo>
                <a:lnTo>
                  <a:pt x="40163" y="1307534"/>
                </a:lnTo>
                <a:lnTo>
                  <a:pt x="18480" y="1267581"/>
                </a:lnTo>
                <a:lnTo>
                  <a:pt x="4777" y="1223427"/>
                </a:lnTo>
                <a:lnTo>
                  <a:pt x="0" y="1176020"/>
                </a:lnTo>
                <a:lnTo>
                  <a:pt x="0" y="235204"/>
                </a:lnTo>
                <a:close/>
              </a:path>
            </a:pathLst>
          </a:custGeom>
          <a:ln w="19050">
            <a:solidFill>
              <a:srgbClr val="C0504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 txBox="1"/>
          <p:nvPr/>
        </p:nvSpPr>
        <p:spPr>
          <a:xfrm>
            <a:off x="5117338" y="1944370"/>
            <a:ext cx="2040255" cy="650240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193675" indent="-180975">
              <a:lnSpc>
                <a:spcPct val="100000"/>
              </a:lnSpc>
              <a:spcBef>
                <a:spcPts val="400"/>
              </a:spcBef>
              <a:buChar char="•"/>
              <a:tabLst>
                <a:tab pos="193675" algn="l"/>
              </a:tabLst>
            </a:pPr>
            <a:r>
              <a:rPr sz="1200" dirty="0">
                <a:latin typeface="Arial MT"/>
                <a:cs typeface="Arial MT"/>
              </a:rPr>
              <a:t>Using</a:t>
            </a:r>
            <a:r>
              <a:rPr sz="1200" spc="-3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Git</a:t>
            </a:r>
            <a:r>
              <a:rPr sz="1200" spc="-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(code</a:t>
            </a:r>
            <a:r>
              <a:rPr sz="1200" spc="-35" dirty="0">
                <a:latin typeface="Arial MT"/>
                <a:cs typeface="Arial MT"/>
              </a:rPr>
              <a:t> </a:t>
            </a:r>
            <a:r>
              <a:rPr sz="1200" spc="-10" dirty="0">
                <a:latin typeface="Arial MT"/>
                <a:cs typeface="Arial MT"/>
              </a:rPr>
              <a:t>versioning)</a:t>
            </a:r>
            <a:endParaRPr sz="1200">
              <a:latin typeface="Arial MT"/>
              <a:cs typeface="Arial MT"/>
            </a:endParaRPr>
          </a:p>
          <a:p>
            <a:pPr marL="192405" marR="104139" indent="-180340">
              <a:lnSpc>
                <a:spcPct val="100000"/>
              </a:lnSpc>
              <a:spcBef>
                <a:spcPts val="300"/>
              </a:spcBef>
              <a:buChar char="•"/>
              <a:tabLst>
                <a:tab pos="192405" algn="l"/>
              </a:tabLst>
            </a:pPr>
            <a:r>
              <a:rPr sz="1200" dirty="0">
                <a:latin typeface="Arial MT"/>
                <a:cs typeface="Arial MT"/>
              </a:rPr>
              <a:t>Setting</a:t>
            </a:r>
            <a:r>
              <a:rPr sz="1200" spc="-2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up</a:t>
            </a:r>
            <a:r>
              <a:rPr sz="1200" spc="-3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an</a:t>
            </a:r>
            <a:r>
              <a:rPr sz="1200" spc="-15" dirty="0">
                <a:latin typeface="Arial MT"/>
                <a:cs typeface="Arial MT"/>
              </a:rPr>
              <a:t> </a:t>
            </a:r>
            <a:r>
              <a:rPr sz="1200" spc="-10" dirty="0">
                <a:latin typeface="Arial MT"/>
                <a:cs typeface="Arial MT"/>
              </a:rPr>
              <a:t>architecture </a:t>
            </a:r>
            <a:r>
              <a:rPr sz="1200" dirty="0">
                <a:latin typeface="Arial MT"/>
                <a:cs typeface="Arial MT"/>
              </a:rPr>
              <a:t>on</a:t>
            </a:r>
            <a:r>
              <a:rPr sz="1200" spc="-1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a</a:t>
            </a:r>
            <a:r>
              <a:rPr sz="1200" spc="-10" dirty="0">
                <a:latin typeface="Arial MT"/>
                <a:cs typeface="Arial MT"/>
              </a:rPr>
              <a:t> platform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5202935" y="1699260"/>
            <a:ext cx="1887220" cy="288290"/>
          </a:xfrm>
          <a:custGeom>
            <a:avLst/>
            <a:gdLst/>
            <a:ahLst/>
            <a:cxnLst/>
            <a:rect l="l" t="t" r="r" b="b"/>
            <a:pathLst>
              <a:path w="1887220" h="288289">
                <a:moveTo>
                  <a:pt x="1886712" y="0"/>
                </a:moveTo>
                <a:lnTo>
                  <a:pt x="0" y="0"/>
                </a:lnTo>
                <a:lnTo>
                  <a:pt x="0" y="288036"/>
                </a:lnTo>
                <a:lnTo>
                  <a:pt x="1886712" y="288036"/>
                </a:lnTo>
                <a:lnTo>
                  <a:pt x="188671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 txBox="1"/>
          <p:nvPr/>
        </p:nvSpPr>
        <p:spPr>
          <a:xfrm>
            <a:off x="5379465" y="1716786"/>
            <a:ext cx="154241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20" dirty="0">
                <a:solidFill>
                  <a:srgbClr val="C0504D"/>
                </a:solidFill>
                <a:latin typeface="Arial"/>
                <a:cs typeface="Arial"/>
              </a:rPr>
              <a:t>Dev.</a:t>
            </a:r>
            <a:r>
              <a:rPr sz="1400" b="1" spc="-60" dirty="0">
                <a:solidFill>
                  <a:srgbClr val="C0504D"/>
                </a:solidFill>
                <a:latin typeface="Arial"/>
                <a:cs typeface="Arial"/>
              </a:rPr>
              <a:t> </a:t>
            </a:r>
            <a:r>
              <a:rPr sz="1400" b="1" spc="-10" dirty="0">
                <a:solidFill>
                  <a:srgbClr val="C0504D"/>
                </a:solidFill>
                <a:latin typeface="Arial"/>
                <a:cs typeface="Arial"/>
              </a:rPr>
              <a:t>Methodology</a:t>
            </a:r>
            <a:endParaRPr sz="1400">
              <a:latin typeface="Arial"/>
              <a:cs typeface="Arial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5963475" y="1243456"/>
            <a:ext cx="367665" cy="479425"/>
          </a:xfrm>
          <a:custGeom>
            <a:avLst/>
            <a:gdLst/>
            <a:ahLst/>
            <a:cxnLst/>
            <a:rect l="l" t="t" r="r" b="b"/>
            <a:pathLst>
              <a:path w="367664" h="479425">
                <a:moveTo>
                  <a:pt x="347573" y="457720"/>
                </a:moveTo>
                <a:lnTo>
                  <a:pt x="304888" y="457720"/>
                </a:lnTo>
                <a:lnTo>
                  <a:pt x="304888" y="422211"/>
                </a:lnTo>
                <a:lnTo>
                  <a:pt x="304888" y="418833"/>
                </a:lnTo>
                <a:lnTo>
                  <a:pt x="304888" y="355701"/>
                </a:lnTo>
                <a:lnTo>
                  <a:pt x="304888" y="354012"/>
                </a:lnTo>
                <a:lnTo>
                  <a:pt x="304888" y="309473"/>
                </a:lnTo>
                <a:lnTo>
                  <a:pt x="298716" y="303276"/>
                </a:lnTo>
                <a:lnTo>
                  <a:pt x="252095" y="303276"/>
                </a:lnTo>
                <a:lnTo>
                  <a:pt x="252095" y="387261"/>
                </a:lnTo>
                <a:lnTo>
                  <a:pt x="220649" y="418833"/>
                </a:lnTo>
                <a:lnTo>
                  <a:pt x="212788" y="410946"/>
                </a:lnTo>
                <a:lnTo>
                  <a:pt x="236372" y="387261"/>
                </a:lnTo>
                <a:lnTo>
                  <a:pt x="212788" y="363588"/>
                </a:lnTo>
                <a:lnTo>
                  <a:pt x="220649" y="355701"/>
                </a:lnTo>
                <a:lnTo>
                  <a:pt x="252095" y="387261"/>
                </a:lnTo>
                <a:lnTo>
                  <a:pt x="252095" y="303276"/>
                </a:lnTo>
                <a:lnTo>
                  <a:pt x="202120" y="303276"/>
                </a:lnTo>
                <a:lnTo>
                  <a:pt x="202120" y="358521"/>
                </a:lnTo>
                <a:lnTo>
                  <a:pt x="175717" y="422211"/>
                </a:lnTo>
                <a:lnTo>
                  <a:pt x="166878" y="418274"/>
                </a:lnTo>
                <a:lnTo>
                  <a:pt x="165608" y="417703"/>
                </a:lnTo>
                <a:lnTo>
                  <a:pt x="191541" y="355130"/>
                </a:lnTo>
                <a:lnTo>
                  <a:pt x="192011" y="354012"/>
                </a:lnTo>
                <a:lnTo>
                  <a:pt x="202120" y="358521"/>
                </a:lnTo>
                <a:lnTo>
                  <a:pt x="202120" y="303276"/>
                </a:lnTo>
                <a:lnTo>
                  <a:pt x="154381" y="303276"/>
                </a:lnTo>
                <a:lnTo>
                  <a:pt x="154381" y="363029"/>
                </a:lnTo>
                <a:lnTo>
                  <a:pt x="130784" y="386702"/>
                </a:lnTo>
                <a:lnTo>
                  <a:pt x="154381" y="410375"/>
                </a:lnTo>
                <a:lnTo>
                  <a:pt x="146519" y="418274"/>
                </a:lnTo>
                <a:lnTo>
                  <a:pt x="115062" y="386702"/>
                </a:lnTo>
                <a:lnTo>
                  <a:pt x="146519" y="355130"/>
                </a:lnTo>
                <a:lnTo>
                  <a:pt x="154381" y="363029"/>
                </a:lnTo>
                <a:lnTo>
                  <a:pt x="154381" y="303276"/>
                </a:lnTo>
                <a:lnTo>
                  <a:pt x="69011" y="303276"/>
                </a:lnTo>
                <a:lnTo>
                  <a:pt x="62839" y="309473"/>
                </a:lnTo>
                <a:lnTo>
                  <a:pt x="62839" y="457720"/>
                </a:lnTo>
                <a:lnTo>
                  <a:pt x="20154" y="457720"/>
                </a:lnTo>
                <a:lnTo>
                  <a:pt x="20154" y="472948"/>
                </a:lnTo>
                <a:lnTo>
                  <a:pt x="26327" y="479145"/>
                </a:lnTo>
                <a:lnTo>
                  <a:pt x="341401" y="479145"/>
                </a:lnTo>
                <a:lnTo>
                  <a:pt x="347573" y="472948"/>
                </a:lnTo>
                <a:lnTo>
                  <a:pt x="347573" y="457720"/>
                </a:lnTo>
                <a:close/>
              </a:path>
              <a:path w="367664" h="479425">
                <a:moveTo>
                  <a:pt x="367233" y="397979"/>
                </a:moveTo>
                <a:lnTo>
                  <a:pt x="357746" y="315683"/>
                </a:lnTo>
                <a:lnTo>
                  <a:pt x="357682" y="315112"/>
                </a:lnTo>
                <a:lnTo>
                  <a:pt x="355942" y="303123"/>
                </a:lnTo>
                <a:lnTo>
                  <a:pt x="323215" y="263359"/>
                </a:lnTo>
                <a:lnTo>
                  <a:pt x="277939" y="239585"/>
                </a:lnTo>
                <a:lnTo>
                  <a:pt x="278053" y="218719"/>
                </a:lnTo>
                <a:lnTo>
                  <a:pt x="278104" y="210121"/>
                </a:lnTo>
                <a:lnTo>
                  <a:pt x="278193" y="201815"/>
                </a:lnTo>
                <a:lnTo>
                  <a:pt x="278879" y="131140"/>
                </a:lnTo>
                <a:lnTo>
                  <a:pt x="279044" y="101473"/>
                </a:lnTo>
                <a:lnTo>
                  <a:pt x="279006" y="98094"/>
                </a:lnTo>
                <a:lnTo>
                  <a:pt x="278841" y="93014"/>
                </a:lnTo>
                <a:lnTo>
                  <a:pt x="268185" y="53352"/>
                </a:lnTo>
                <a:lnTo>
                  <a:pt x="249288" y="28473"/>
                </a:lnTo>
                <a:lnTo>
                  <a:pt x="249288" y="147701"/>
                </a:lnTo>
                <a:lnTo>
                  <a:pt x="239369" y="172567"/>
                </a:lnTo>
                <a:lnTo>
                  <a:pt x="227393" y="184848"/>
                </a:lnTo>
                <a:lnTo>
                  <a:pt x="227393" y="241833"/>
                </a:lnTo>
                <a:lnTo>
                  <a:pt x="216674" y="244703"/>
                </a:lnTo>
                <a:lnTo>
                  <a:pt x="205701" y="246621"/>
                </a:lnTo>
                <a:lnTo>
                  <a:pt x="194614" y="247700"/>
                </a:lnTo>
                <a:lnTo>
                  <a:pt x="183578" y="248031"/>
                </a:lnTo>
                <a:lnTo>
                  <a:pt x="172554" y="247700"/>
                </a:lnTo>
                <a:lnTo>
                  <a:pt x="161467" y="246621"/>
                </a:lnTo>
                <a:lnTo>
                  <a:pt x="150495" y="244703"/>
                </a:lnTo>
                <a:lnTo>
                  <a:pt x="139776" y="241833"/>
                </a:lnTo>
                <a:lnTo>
                  <a:pt x="145948" y="236766"/>
                </a:lnTo>
                <a:lnTo>
                  <a:pt x="149885" y="228307"/>
                </a:lnTo>
                <a:lnTo>
                  <a:pt x="149885" y="218719"/>
                </a:lnTo>
                <a:lnTo>
                  <a:pt x="166420" y="223799"/>
                </a:lnTo>
                <a:lnTo>
                  <a:pt x="183578" y="225488"/>
                </a:lnTo>
                <a:lnTo>
                  <a:pt x="200748" y="223799"/>
                </a:lnTo>
                <a:lnTo>
                  <a:pt x="217284" y="218719"/>
                </a:lnTo>
                <a:lnTo>
                  <a:pt x="217284" y="228307"/>
                </a:lnTo>
                <a:lnTo>
                  <a:pt x="221208" y="236194"/>
                </a:lnTo>
                <a:lnTo>
                  <a:pt x="227393" y="241833"/>
                </a:lnTo>
                <a:lnTo>
                  <a:pt x="227393" y="184848"/>
                </a:lnTo>
                <a:lnTo>
                  <a:pt x="221348" y="191033"/>
                </a:lnTo>
                <a:lnTo>
                  <a:pt x="197637" y="201358"/>
                </a:lnTo>
                <a:lnTo>
                  <a:pt x="151663" y="195097"/>
                </a:lnTo>
                <a:lnTo>
                  <a:pt x="123990" y="167093"/>
                </a:lnTo>
                <a:lnTo>
                  <a:pt x="117309" y="147701"/>
                </a:lnTo>
                <a:lnTo>
                  <a:pt x="121246" y="101473"/>
                </a:lnTo>
                <a:lnTo>
                  <a:pt x="245364" y="101473"/>
                </a:lnTo>
                <a:lnTo>
                  <a:pt x="249288" y="147701"/>
                </a:lnTo>
                <a:lnTo>
                  <a:pt x="249288" y="28473"/>
                </a:lnTo>
                <a:lnTo>
                  <a:pt x="242443" y="21590"/>
                </a:lnTo>
                <a:lnTo>
                  <a:pt x="231952" y="14655"/>
                </a:lnTo>
                <a:lnTo>
                  <a:pt x="225145" y="10147"/>
                </a:lnTo>
                <a:lnTo>
                  <a:pt x="222897" y="9017"/>
                </a:lnTo>
                <a:lnTo>
                  <a:pt x="219532" y="9017"/>
                </a:lnTo>
                <a:lnTo>
                  <a:pt x="217843" y="10706"/>
                </a:lnTo>
                <a:lnTo>
                  <a:pt x="212788" y="14655"/>
                </a:lnTo>
                <a:lnTo>
                  <a:pt x="207175" y="6769"/>
                </a:lnTo>
                <a:lnTo>
                  <a:pt x="205486" y="3949"/>
                </a:lnTo>
                <a:lnTo>
                  <a:pt x="202679" y="2260"/>
                </a:lnTo>
                <a:lnTo>
                  <a:pt x="194259" y="571"/>
                </a:lnTo>
                <a:lnTo>
                  <a:pt x="189204" y="0"/>
                </a:lnTo>
                <a:lnTo>
                  <a:pt x="183578" y="0"/>
                </a:lnTo>
                <a:lnTo>
                  <a:pt x="135407" y="13322"/>
                </a:lnTo>
                <a:lnTo>
                  <a:pt x="97307" y="57010"/>
                </a:lnTo>
                <a:lnTo>
                  <a:pt x="89230" y="98094"/>
                </a:lnTo>
                <a:lnTo>
                  <a:pt x="89230" y="239585"/>
                </a:lnTo>
                <a:lnTo>
                  <a:pt x="73545" y="246443"/>
                </a:lnTo>
                <a:lnTo>
                  <a:pt x="30264" y="273405"/>
                </a:lnTo>
                <a:lnTo>
                  <a:pt x="9486" y="315112"/>
                </a:lnTo>
                <a:lnTo>
                  <a:pt x="0" y="397979"/>
                </a:lnTo>
                <a:lnTo>
                  <a:pt x="0" y="407758"/>
                </a:lnTo>
                <a:lnTo>
                  <a:pt x="2527" y="416433"/>
                </a:lnTo>
                <a:lnTo>
                  <a:pt x="7175" y="423900"/>
                </a:lnTo>
                <a:lnTo>
                  <a:pt x="7277" y="424065"/>
                </a:lnTo>
                <a:lnTo>
                  <a:pt x="45986" y="446455"/>
                </a:lnTo>
                <a:lnTo>
                  <a:pt x="51041" y="446455"/>
                </a:lnTo>
                <a:lnTo>
                  <a:pt x="51041" y="424472"/>
                </a:lnTo>
                <a:lnTo>
                  <a:pt x="44729" y="421728"/>
                </a:lnTo>
                <a:lnTo>
                  <a:pt x="38481" y="418617"/>
                </a:lnTo>
                <a:lnTo>
                  <a:pt x="32321" y="415201"/>
                </a:lnTo>
                <a:lnTo>
                  <a:pt x="26327" y="411505"/>
                </a:lnTo>
                <a:lnTo>
                  <a:pt x="22961" y="409244"/>
                </a:lnTo>
                <a:lnTo>
                  <a:pt x="21272" y="405307"/>
                </a:lnTo>
                <a:lnTo>
                  <a:pt x="21831" y="401358"/>
                </a:lnTo>
                <a:lnTo>
                  <a:pt x="31940" y="316801"/>
                </a:lnTo>
                <a:lnTo>
                  <a:pt x="32029" y="315112"/>
                </a:lnTo>
                <a:lnTo>
                  <a:pt x="33058" y="308546"/>
                </a:lnTo>
                <a:lnTo>
                  <a:pt x="33096" y="308305"/>
                </a:lnTo>
                <a:lnTo>
                  <a:pt x="35585" y="301726"/>
                </a:lnTo>
                <a:lnTo>
                  <a:pt x="35661" y="301510"/>
                </a:lnTo>
                <a:lnTo>
                  <a:pt x="72872" y="271640"/>
                </a:lnTo>
                <a:lnTo>
                  <a:pt x="112255" y="254241"/>
                </a:lnTo>
                <a:lnTo>
                  <a:pt x="126479" y="261073"/>
                </a:lnTo>
                <a:lnTo>
                  <a:pt x="143497" y="266217"/>
                </a:lnTo>
                <a:lnTo>
                  <a:pt x="162725" y="269455"/>
                </a:lnTo>
                <a:lnTo>
                  <a:pt x="183578" y="270586"/>
                </a:lnTo>
                <a:lnTo>
                  <a:pt x="204444" y="269455"/>
                </a:lnTo>
                <a:lnTo>
                  <a:pt x="223672" y="266217"/>
                </a:lnTo>
                <a:lnTo>
                  <a:pt x="240677" y="261073"/>
                </a:lnTo>
                <a:lnTo>
                  <a:pt x="254914" y="254241"/>
                </a:lnTo>
                <a:lnTo>
                  <a:pt x="276339" y="262801"/>
                </a:lnTo>
                <a:lnTo>
                  <a:pt x="322300" y="290309"/>
                </a:lnTo>
                <a:lnTo>
                  <a:pt x="345325" y="400799"/>
                </a:lnTo>
                <a:lnTo>
                  <a:pt x="345884" y="404736"/>
                </a:lnTo>
                <a:lnTo>
                  <a:pt x="316128" y="423900"/>
                </a:lnTo>
                <a:lnTo>
                  <a:pt x="316128" y="445884"/>
                </a:lnTo>
                <a:lnTo>
                  <a:pt x="321183" y="445884"/>
                </a:lnTo>
                <a:lnTo>
                  <a:pt x="329501" y="442620"/>
                </a:lnTo>
                <a:lnTo>
                  <a:pt x="364629" y="415658"/>
                </a:lnTo>
                <a:lnTo>
                  <a:pt x="367169" y="407111"/>
                </a:lnTo>
                <a:lnTo>
                  <a:pt x="367233" y="397979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369570" y="1858517"/>
            <a:ext cx="2243455" cy="1411605"/>
          </a:xfrm>
          <a:custGeom>
            <a:avLst/>
            <a:gdLst/>
            <a:ahLst/>
            <a:cxnLst/>
            <a:rect l="l" t="t" r="r" b="b"/>
            <a:pathLst>
              <a:path w="2243455" h="1411604">
                <a:moveTo>
                  <a:pt x="0" y="235204"/>
                </a:moveTo>
                <a:lnTo>
                  <a:pt x="4778" y="187796"/>
                </a:lnTo>
                <a:lnTo>
                  <a:pt x="18484" y="143642"/>
                </a:lnTo>
                <a:lnTo>
                  <a:pt x="40170" y="103689"/>
                </a:lnTo>
                <a:lnTo>
                  <a:pt x="68891" y="68881"/>
                </a:lnTo>
                <a:lnTo>
                  <a:pt x="103700" y="40163"/>
                </a:lnTo>
                <a:lnTo>
                  <a:pt x="143653" y="18480"/>
                </a:lnTo>
                <a:lnTo>
                  <a:pt x="187803" y="4777"/>
                </a:lnTo>
                <a:lnTo>
                  <a:pt x="235203" y="0"/>
                </a:lnTo>
                <a:lnTo>
                  <a:pt x="2008124" y="0"/>
                </a:lnTo>
                <a:lnTo>
                  <a:pt x="2055531" y="4777"/>
                </a:lnTo>
                <a:lnTo>
                  <a:pt x="2099685" y="18480"/>
                </a:lnTo>
                <a:lnTo>
                  <a:pt x="2139638" y="40163"/>
                </a:lnTo>
                <a:lnTo>
                  <a:pt x="2174446" y="68881"/>
                </a:lnTo>
                <a:lnTo>
                  <a:pt x="2203164" y="103689"/>
                </a:lnTo>
                <a:lnTo>
                  <a:pt x="2224847" y="143642"/>
                </a:lnTo>
                <a:lnTo>
                  <a:pt x="2238550" y="187796"/>
                </a:lnTo>
                <a:lnTo>
                  <a:pt x="2243328" y="235204"/>
                </a:lnTo>
                <a:lnTo>
                  <a:pt x="2243328" y="1176020"/>
                </a:lnTo>
                <a:lnTo>
                  <a:pt x="2238550" y="1223427"/>
                </a:lnTo>
                <a:lnTo>
                  <a:pt x="2224847" y="1267581"/>
                </a:lnTo>
                <a:lnTo>
                  <a:pt x="2203164" y="1307534"/>
                </a:lnTo>
                <a:lnTo>
                  <a:pt x="2174446" y="1342342"/>
                </a:lnTo>
                <a:lnTo>
                  <a:pt x="2139638" y="1371060"/>
                </a:lnTo>
                <a:lnTo>
                  <a:pt x="2099685" y="1392743"/>
                </a:lnTo>
                <a:lnTo>
                  <a:pt x="2055531" y="1406446"/>
                </a:lnTo>
                <a:lnTo>
                  <a:pt x="2008124" y="1411224"/>
                </a:lnTo>
                <a:lnTo>
                  <a:pt x="235203" y="1411224"/>
                </a:lnTo>
                <a:lnTo>
                  <a:pt x="187803" y="1406446"/>
                </a:lnTo>
                <a:lnTo>
                  <a:pt x="143653" y="1392743"/>
                </a:lnTo>
                <a:lnTo>
                  <a:pt x="103700" y="1371060"/>
                </a:lnTo>
                <a:lnTo>
                  <a:pt x="68891" y="1342342"/>
                </a:lnTo>
                <a:lnTo>
                  <a:pt x="40170" y="1307534"/>
                </a:lnTo>
                <a:lnTo>
                  <a:pt x="18484" y="1267581"/>
                </a:lnTo>
                <a:lnTo>
                  <a:pt x="4778" y="1223427"/>
                </a:lnTo>
                <a:lnTo>
                  <a:pt x="0" y="1176020"/>
                </a:lnTo>
                <a:lnTo>
                  <a:pt x="0" y="235204"/>
                </a:lnTo>
                <a:close/>
              </a:path>
            </a:pathLst>
          </a:custGeom>
          <a:ln w="19050">
            <a:solidFill>
              <a:srgbClr val="C0504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 txBox="1"/>
          <p:nvPr/>
        </p:nvSpPr>
        <p:spPr>
          <a:xfrm>
            <a:off x="460959" y="1982470"/>
            <a:ext cx="2025650" cy="1016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2405" marR="5080" indent="-180340">
              <a:lnSpc>
                <a:spcPct val="100000"/>
              </a:lnSpc>
              <a:spcBef>
                <a:spcPts val="100"/>
              </a:spcBef>
              <a:buChar char="•"/>
              <a:tabLst>
                <a:tab pos="192405" algn="l"/>
              </a:tabLst>
            </a:pPr>
            <a:r>
              <a:rPr sz="1200" dirty="0">
                <a:latin typeface="Arial MT"/>
                <a:cs typeface="Arial MT"/>
              </a:rPr>
              <a:t>Ingestion</a:t>
            </a:r>
            <a:r>
              <a:rPr sz="1200" spc="-6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of</a:t>
            </a:r>
            <a:r>
              <a:rPr sz="1200" spc="-1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different</a:t>
            </a:r>
            <a:r>
              <a:rPr sz="1200" spc="-60" dirty="0">
                <a:latin typeface="Arial MT"/>
                <a:cs typeface="Arial MT"/>
              </a:rPr>
              <a:t> </a:t>
            </a:r>
            <a:r>
              <a:rPr sz="1200" spc="-20" dirty="0">
                <a:latin typeface="Arial MT"/>
                <a:cs typeface="Arial MT"/>
              </a:rPr>
              <a:t>file </a:t>
            </a:r>
            <a:r>
              <a:rPr sz="1200" dirty="0">
                <a:latin typeface="Arial MT"/>
                <a:cs typeface="Arial MT"/>
              </a:rPr>
              <a:t>formats:</a:t>
            </a:r>
            <a:r>
              <a:rPr sz="1200" spc="-4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datalake</a:t>
            </a:r>
            <a:r>
              <a:rPr sz="1200" spc="-45" dirty="0">
                <a:latin typeface="Arial MT"/>
                <a:cs typeface="Arial MT"/>
              </a:rPr>
              <a:t> </a:t>
            </a:r>
            <a:r>
              <a:rPr sz="1200" spc="-10" dirty="0">
                <a:latin typeface="Arial MT"/>
                <a:cs typeface="Arial MT"/>
              </a:rPr>
              <a:t>(parquet, </a:t>
            </a:r>
            <a:r>
              <a:rPr sz="1200" dirty="0">
                <a:latin typeface="Arial MT"/>
                <a:cs typeface="Arial MT"/>
              </a:rPr>
              <a:t>delta),</a:t>
            </a:r>
            <a:r>
              <a:rPr sz="1200" spc="-4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csv</a:t>
            </a:r>
            <a:r>
              <a:rPr sz="1200" spc="-1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dumps,</a:t>
            </a:r>
            <a:r>
              <a:rPr sz="1200" spc="-30" dirty="0">
                <a:latin typeface="Arial MT"/>
                <a:cs typeface="Arial MT"/>
              </a:rPr>
              <a:t> </a:t>
            </a:r>
            <a:r>
              <a:rPr sz="1200" spc="-25" dirty="0">
                <a:latin typeface="Arial MT"/>
                <a:cs typeface="Arial MT"/>
              </a:rPr>
              <a:t>...</a:t>
            </a:r>
            <a:endParaRPr sz="1200">
              <a:latin typeface="Arial MT"/>
              <a:cs typeface="Arial MT"/>
            </a:endParaRPr>
          </a:p>
          <a:p>
            <a:pPr marL="193675" indent="-180975">
              <a:lnSpc>
                <a:spcPct val="100000"/>
              </a:lnSpc>
              <a:spcBef>
                <a:spcPts val="300"/>
              </a:spcBef>
              <a:buChar char="•"/>
              <a:tabLst>
                <a:tab pos="193675" algn="l"/>
              </a:tabLst>
            </a:pPr>
            <a:r>
              <a:rPr sz="1200" dirty="0">
                <a:latin typeface="Arial MT"/>
                <a:cs typeface="Arial MT"/>
              </a:rPr>
              <a:t>API</a:t>
            </a:r>
            <a:r>
              <a:rPr sz="1200" spc="-5" dirty="0">
                <a:latin typeface="Arial MT"/>
                <a:cs typeface="Arial MT"/>
              </a:rPr>
              <a:t> </a:t>
            </a:r>
            <a:r>
              <a:rPr sz="1200" spc="-10" dirty="0">
                <a:latin typeface="Arial MT"/>
                <a:cs typeface="Arial MT"/>
              </a:rPr>
              <a:t>requests</a:t>
            </a:r>
            <a:endParaRPr sz="1200">
              <a:latin typeface="Arial MT"/>
              <a:cs typeface="Arial MT"/>
            </a:endParaRPr>
          </a:p>
          <a:p>
            <a:pPr marL="193675" indent="-180975">
              <a:lnSpc>
                <a:spcPct val="100000"/>
              </a:lnSpc>
              <a:spcBef>
                <a:spcPts val="300"/>
              </a:spcBef>
              <a:buChar char="•"/>
              <a:tabLst>
                <a:tab pos="193675" algn="l"/>
              </a:tabLst>
            </a:pPr>
            <a:r>
              <a:rPr sz="1200" dirty="0">
                <a:latin typeface="Arial MT"/>
                <a:cs typeface="Arial MT"/>
              </a:rPr>
              <a:t>Scrapping</a:t>
            </a:r>
            <a:r>
              <a:rPr sz="1200" spc="-60" dirty="0">
                <a:latin typeface="Arial MT"/>
                <a:cs typeface="Arial MT"/>
              </a:rPr>
              <a:t> </a:t>
            </a:r>
            <a:r>
              <a:rPr sz="1200" spc="-25" dirty="0">
                <a:latin typeface="Arial MT"/>
                <a:cs typeface="Arial MT"/>
              </a:rPr>
              <a:t>Web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925067" y="1699260"/>
            <a:ext cx="1130935" cy="318770"/>
          </a:xfrm>
          <a:custGeom>
            <a:avLst/>
            <a:gdLst/>
            <a:ahLst/>
            <a:cxnLst/>
            <a:rect l="l" t="t" r="r" b="b"/>
            <a:pathLst>
              <a:path w="1130935" h="318769">
                <a:moveTo>
                  <a:pt x="1130808" y="0"/>
                </a:moveTo>
                <a:lnTo>
                  <a:pt x="0" y="0"/>
                </a:lnTo>
                <a:lnTo>
                  <a:pt x="0" y="318515"/>
                </a:lnTo>
                <a:lnTo>
                  <a:pt x="1130808" y="318515"/>
                </a:lnTo>
                <a:lnTo>
                  <a:pt x="113080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 txBox="1"/>
          <p:nvPr/>
        </p:nvSpPr>
        <p:spPr>
          <a:xfrm>
            <a:off x="1027582" y="1718310"/>
            <a:ext cx="925194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10" dirty="0">
                <a:solidFill>
                  <a:srgbClr val="C0504D"/>
                </a:solidFill>
                <a:latin typeface="Arial"/>
                <a:cs typeface="Arial"/>
              </a:rPr>
              <a:t>Ingestion</a:t>
            </a:r>
            <a:endParaRPr sz="1600">
              <a:latin typeface="Arial"/>
              <a:cs typeface="Arial"/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1299000" y="1271646"/>
            <a:ext cx="383540" cy="383540"/>
          </a:xfrm>
          <a:custGeom>
            <a:avLst/>
            <a:gdLst/>
            <a:ahLst/>
            <a:cxnLst/>
            <a:rect l="l" t="t" r="r" b="b"/>
            <a:pathLst>
              <a:path w="383539" h="383539">
                <a:moveTo>
                  <a:pt x="382962" y="0"/>
                </a:moveTo>
                <a:lnTo>
                  <a:pt x="0" y="0"/>
                </a:lnTo>
                <a:lnTo>
                  <a:pt x="168953" y="169107"/>
                </a:lnTo>
                <a:lnTo>
                  <a:pt x="168953" y="383309"/>
                </a:lnTo>
                <a:lnTo>
                  <a:pt x="214008" y="338214"/>
                </a:lnTo>
                <a:lnTo>
                  <a:pt x="214008" y="169107"/>
                </a:lnTo>
                <a:lnTo>
                  <a:pt x="382962" y="0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9684257" y="1858517"/>
            <a:ext cx="2243455" cy="1411605"/>
          </a:xfrm>
          <a:custGeom>
            <a:avLst/>
            <a:gdLst/>
            <a:ahLst/>
            <a:cxnLst/>
            <a:rect l="l" t="t" r="r" b="b"/>
            <a:pathLst>
              <a:path w="2243454" h="1411604">
                <a:moveTo>
                  <a:pt x="0" y="235204"/>
                </a:moveTo>
                <a:lnTo>
                  <a:pt x="4777" y="187796"/>
                </a:lnTo>
                <a:lnTo>
                  <a:pt x="18480" y="143642"/>
                </a:lnTo>
                <a:lnTo>
                  <a:pt x="40163" y="103689"/>
                </a:lnTo>
                <a:lnTo>
                  <a:pt x="68881" y="68881"/>
                </a:lnTo>
                <a:lnTo>
                  <a:pt x="103689" y="40163"/>
                </a:lnTo>
                <a:lnTo>
                  <a:pt x="143642" y="18480"/>
                </a:lnTo>
                <a:lnTo>
                  <a:pt x="187796" y="4777"/>
                </a:lnTo>
                <a:lnTo>
                  <a:pt x="235203" y="0"/>
                </a:lnTo>
                <a:lnTo>
                  <a:pt x="2008124" y="0"/>
                </a:lnTo>
                <a:lnTo>
                  <a:pt x="2055531" y="4777"/>
                </a:lnTo>
                <a:lnTo>
                  <a:pt x="2099685" y="18480"/>
                </a:lnTo>
                <a:lnTo>
                  <a:pt x="2139638" y="40163"/>
                </a:lnTo>
                <a:lnTo>
                  <a:pt x="2174446" y="68881"/>
                </a:lnTo>
                <a:lnTo>
                  <a:pt x="2203164" y="103689"/>
                </a:lnTo>
                <a:lnTo>
                  <a:pt x="2224847" y="143642"/>
                </a:lnTo>
                <a:lnTo>
                  <a:pt x="2238550" y="187796"/>
                </a:lnTo>
                <a:lnTo>
                  <a:pt x="2243328" y="235204"/>
                </a:lnTo>
                <a:lnTo>
                  <a:pt x="2243328" y="1176020"/>
                </a:lnTo>
                <a:lnTo>
                  <a:pt x="2238550" y="1223427"/>
                </a:lnTo>
                <a:lnTo>
                  <a:pt x="2224847" y="1267581"/>
                </a:lnTo>
                <a:lnTo>
                  <a:pt x="2203164" y="1307534"/>
                </a:lnTo>
                <a:lnTo>
                  <a:pt x="2174446" y="1342342"/>
                </a:lnTo>
                <a:lnTo>
                  <a:pt x="2139638" y="1371060"/>
                </a:lnTo>
                <a:lnTo>
                  <a:pt x="2099685" y="1392743"/>
                </a:lnTo>
                <a:lnTo>
                  <a:pt x="2055531" y="1406446"/>
                </a:lnTo>
                <a:lnTo>
                  <a:pt x="2008124" y="1411224"/>
                </a:lnTo>
                <a:lnTo>
                  <a:pt x="235203" y="1411224"/>
                </a:lnTo>
                <a:lnTo>
                  <a:pt x="187796" y="1406446"/>
                </a:lnTo>
                <a:lnTo>
                  <a:pt x="143642" y="1392743"/>
                </a:lnTo>
                <a:lnTo>
                  <a:pt x="103689" y="1371060"/>
                </a:lnTo>
                <a:lnTo>
                  <a:pt x="68881" y="1342342"/>
                </a:lnTo>
                <a:lnTo>
                  <a:pt x="40163" y="1307534"/>
                </a:lnTo>
                <a:lnTo>
                  <a:pt x="18480" y="1267581"/>
                </a:lnTo>
                <a:lnTo>
                  <a:pt x="4777" y="1223427"/>
                </a:lnTo>
                <a:lnTo>
                  <a:pt x="0" y="1176020"/>
                </a:lnTo>
                <a:lnTo>
                  <a:pt x="0" y="235204"/>
                </a:lnTo>
                <a:close/>
              </a:path>
            </a:pathLst>
          </a:custGeom>
          <a:ln w="19049">
            <a:solidFill>
              <a:srgbClr val="C0504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 txBox="1"/>
          <p:nvPr/>
        </p:nvSpPr>
        <p:spPr>
          <a:xfrm>
            <a:off x="9776586" y="1944370"/>
            <a:ext cx="1965960" cy="467359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193675" indent="-180975">
              <a:lnSpc>
                <a:spcPct val="100000"/>
              </a:lnSpc>
              <a:spcBef>
                <a:spcPts val="400"/>
              </a:spcBef>
              <a:buChar char="•"/>
              <a:tabLst>
                <a:tab pos="193675" algn="l"/>
              </a:tabLst>
            </a:pPr>
            <a:r>
              <a:rPr sz="1200" dirty="0">
                <a:latin typeface="Arial MT"/>
                <a:cs typeface="Arial MT"/>
              </a:rPr>
              <a:t>Feature</a:t>
            </a:r>
            <a:r>
              <a:rPr sz="1200" spc="-25" dirty="0">
                <a:latin typeface="Arial MT"/>
                <a:cs typeface="Arial MT"/>
              </a:rPr>
              <a:t> </a:t>
            </a:r>
            <a:r>
              <a:rPr sz="1200" spc="-10" dirty="0">
                <a:latin typeface="Arial MT"/>
                <a:cs typeface="Arial MT"/>
              </a:rPr>
              <a:t>engineering</a:t>
            </a:r>
            <a:endParaRPr sz="1200">
              <a:latin typeface="Arial MT"/>
              <a:cs typeface="Arial MT"/>
            </a:endParaRPr>
          </a:p>
          <a:p>
            <a:pPr marL="193675" indent="-180975">
              <a:lnSpc>
                <a:spcPct val="100000"/>
              </a:lnSpc>
              <a:spcBef>
                <a:spcPts val="300"/>
              </a:spcBef>
              <a:buChar char="•"/>
              <a:tabLst>
                <a:tab pos="193675" algn="l"/>
              </a:tabLst>
            </a:pPr>
            <a:r>
              <a:rPr sz="1200" spc="-10" dirty="0">
                <a:latin typeface="Arial MT"/>
                <a:cs typeface="Arial MT"/>
              </a:rPr>
              <a:t>Industrialization</a:t>
            </a:r>
            <a:r>
              <a:rPr sz="1200" spc="2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of</a:t>
            </a:r>
            <a:r>
              <a:rPr sz="1200" spc="35" dirty="0">
                <a:latin typeface="Arial MT"/>
                <a:cs typeface="Arial MT"/>
              </a:rPr>
              <a:t> </a:t>
            </a:r>
            <a:r>
              <a:rPr sz="1200" spc="-10" dirty="0">
                <a:latin typeface="Arial MT"/>
                <a:cs typeface="Arial MT"/>
              </a:rPr>
              <a:t>models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10503407" y="1699260"/>
            <a:ext cx="603885" cy="318770"/>
          </a:xfrm>
          <a:custGeom>
            <a:avLst/>
            <a:gdLst/>
            <a:ahLst/>
            <a:cxnLst/>
            <a:rect l="l" t="t" r="r" b="b"/>
            <a:pathLst>
              <a:path w="603884" h="318769">
                <a:moveTo>
                  <a:pt x="603503" y="0"/>
                </a:moveTo>
                <a:lnTo>
                  <a:pt x="0" y="0"/>
                </a:lnTo>
                <a:lnTo>
                  <a:pt x="0" y="318515"/>
                </a:lnTo>
                <a:lnTo>
                  <a:pt x="603503" y="318515"/>
                </a:lnTo>
                <a:lnTo>
                  <a:pt x="60350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 txBox="1"/>
          <p:nvPr/>
        </p:nvSpPr>
        <p:spPr>
          <a:xfrm>
            <a:off x="10695178" y="1718310"/>
            <a:ext cx="22860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25" dirty="0">
                <a:solidFill>
                  <a:srgbClr val="C0504D"/>
                </a:solidFill>
                <a:latin typeface="Arial"/>
                <a:cs typeface="Arial"/>
              </a:rPr>
              <a:t>IA</a:t>
            </a:r>
            <a:endParaRPr sz="1600">
              <a:latin typeface="Arial"/>
              <a:cs typeface="Arial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10613688" y="1282314"/>
            <a:ext cx="383540" cy="383540"/>
          </a:xfrm>
          <a:custGeom>
            <a:avLst/>
            <a:gdLst/>
            <a:ahLst/>
            <a:cxnLst/>
            <a:rect l="l" t="t" r="r" b="b"/>
            <a:pathLst>
              <a:path w="383540" h="383539">
                <a:moveTo>
                  <a:pt x="61949" y="0"/>
                </a:moveTo>
                <a:lnTo>
                  <a:pt x="16895" y="0"/>
                </a:lnTo>
                <a:lnTo>
                  <a:pt x="0" y="231113"/>
                </a:lnTo>
                <a:lnTo>
                  <a:pt x="0" y="383309"/>
                </a:lnTo>
                <a:lnTo>
                  <a:pt x="382962" y="383309"/>
                </a:lnTo>
                <a:lnTo>
                  <a:pt x="382962" y="343851"/>
                </a:lnTo>
                <a:lnTo>
                  <a:pt x="45054" y="343851"/>
                </a:lnTo>
                <a:lnTo>
                  <a:pt x="45054" y="293119"/>
                </a:lnTo>
                <a:lnTo>
                  <a:pt x="382962" y="293119"/>
                </a:lnTo>
                <a:lnTo>
                  <a:pt x="382962" y="231113"/>
                </a:lnTo>
                <a:lnTo>
                  <a:pt x="78845" y="231113"/>
                </a:lnTo>
                <a:lnTo>
                  <a:pt x="61949" y="0"/>
                </a:lnTo>
                <a:close/>
              </a:path>
              <a:path w="383540" h="383539">
                <a:moveTo>
                  <a:pt x="157690" y="293119"/>
                </a:moveTo>
                <a:lnTo>
                  <a:pt x="112635" y="293119"/>
                </a:lnTo>
                <a:lnTo>
                  <a:pt x="112635" y="343851"/>
                </a:lnTo>
                <a:lnTo>
                  <a:pt x="157690" y="343851"/>
                </a:lnTo>
                <a:lnTo>
                  <a:pt x="157690" y="293119"/>
                </a:lnTo>
                <a:close/>
              </a:path>
              <a:path w="383540" h="383539">
                <a:moveTo>
                  <a:pt x="270326" y="293119"/>
                </a:moveTo>
                <a:lnTo>
                  <a:pt x="225271" y="293119"/>
                </a:lnTo>
                <a:lnTo>
                  <a:pt x="225271" y="343851"/>
                </a:lnTo>
                <a:lnTo>
                  <a:pt x="270326" y="343851"/>
                </a:lnTo>
                <a:lnTo>
                  <a:pt x="270326" y="293119"/>
                </a:lnTo>
                <a:close/>
              </a:path>
              <a:path w="383540" h="383539">
                <a:moveTo>
                  <a:pt x="382962" y="293119"/>
                </a:moveTo>
                <a:lnTo>
                  <a:pt x="337907" y="293119"/>
                </a:lnTo>
                <a:lnTo>
                  <a:pt x="337907" y="343851"/>
                </a:lnTo>
                <a:lnTo>
                  <a:pt x="382962" y="343851"/>
                </a:lnTo>
                <a:lnTo>
                  <a:pt x="382962" y="293119"/>
                </a:lnTo>
                <a:close/>
              </a:path>
              <a:path w="383540" h="383539">
                <a:moveTo>
                  <a:pt x="230903" y="152196"/>
                </a:moveTo>
                <a:lnTo>
                  <a:pt x="78845" y="231113"/>
                </a:lnTo>
                <a:lnTo>
                  <a:pt x="230903" y="231113"/>
                </a:lnTo>
                <a:lnTo>
                  <a:pt x="230903" y="152196"/>
                </a:lnTo>
                <a:close/>
              </a:path>
              <a:path w="383540" h="383539">
                <a:moveTo>
                  <a:pt x="382962" y="152196"/>
                </a:moveTo>
                <a:lnTo>
                  <a:pt x="230903" y="231113"/>
                </a:lnTo>
                <a:lnTo>
                  <a:pt x="382962" y="231113"/>
                </a:lnTo>
                <a:lnTo>
                  <a:pt x="382962" y="152196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7355585" y="1858517"/>
            <a:ext cx="2243455" cy="1411605"/>
          </a:xfrm>
          <a:custGeom>
            <a:avLst/>
            <a:gdLst/>
            <a:ahLst/>
            <a:cxnLst/>
            <a:rect l="l" t="t" r="r" b="b"/>
            <a:pathLst>
              <a:path w="2243454" h="1411604">
                <a:moveTo>
                  <a:pt x="0" y="235204"/>
                </a:moveTo>
                <a:lnTo>
                  <a:pt x="4777" y="187796"/>
                </a:lnTo>
                <a:lnTo>
                  <a:pt x="18480" y="143642"/>
                </a:lnTo>
                <a:lnTo>
                  <a:pt x="40163" y="103689"/>
                </a:lnTo>
                <a:lnTo>
                  <a:pt x="68881" y="68881"/>
                </a:lnTo>
                <a:lnTo>
                  <a:pt x="103689" y="40163"/>
                </a:lnTo>
                <a:lnTo>
                  <a:pt x="143642" y="18480"/>
                </a:lnTo>
                <a:lnTo>
                  <a:pt x="187796" y="4777"/>
                </a:lnTo>
                <a:lnTo>
                  <a:pt x="235204" y="0"/>
                </a:lnTo>
                <a:lnTo>
                  <a:pt x="2008124" y="0"/>
                </a:lnTo>
                <a:lnTo>
                  <a:pt x="2055531" y="4777"/>
                </a:lnTo>
                <a:lnTo>
                  <a:pt x="2099685" y="18480"/>
                </a:lnTo>
                <a:lnTo>
                  <a:pt x="2139638" y="40163"/>
                </a:lnTo>
                <a:lnTo>
                  <a:pt x="2174446" y="68881"/>
                </a:lnTo>
                <a:lnTo>
                  <a:pt x="2203164" y="103689"/>
                </a:lnTo>
                <a:lnTo>
                  <a:pt x="2224847" y="143642"/>
                </a:lnTo>
                <a:lnTo>
                  <a:pt x="2238550" y="187796"/>
                </a:lnTo>
                <a:lnTo>
                  <a:pt x="2243328" y="235204"/>
                </a:lnTo>
                <a:lnTo>
                  <a:pt x="2243328" y="1176020"/>
                </a:lnTo>
                <a:lnTo>
                  <a:pt x="2238550" y="1223427"/>
                </a:lnTo>
                <a:lnTo>
                  <a:pt x="2224847" y="1267581"/>
                </a:lnTo>
                <a:lnTo>
                  <a:pt x="2203164" y="1307534"/>
                </a:lnTo>
                <a:lnTo>
                  <a:pt x="2174446" y="1342342"/>
                </a:lnTo>
                <a:lnTo>
                  <a:pt x="2139638" y="1371060"/>
                </a:lnTo>
                <a:lnTo>
                  <a:pt x="2099685" y="1392743"/>
                </a:lnTo>
                <a:lnTo>
                  <a:pt x="2055531" y="1406446"/>
                </a:lnTo>
                <a:lnTo>
                  <a:pt x="2008124" y="1411224"/>
                </a:lnTo>
                <a:lnTo>
                  <a:pt x="235204" y="1411224"/>
                </a:lnTo>
                <a:lnTo>
                  <a:pt x="187796" y="1406446"/>
                </a:lnTo>
                <a:lnTo>
                  <a:pt x="143642" y="1392743"/>
                </a:lnTo>
                <a:lnTo>
                  <a:pt x="103689" y="1371060"/>
                </a:lnTo>
                <a:lnTo>
                  <a:pt x="68881" y="1342342"/>
                </a:lnTo>
                <a:lnTo>
                  <a:pt x="40163" y="1307534"/>
                </a:lnTo>
                <a:lnTo>
                  <a:pt x="18480" y="1267581"/>
                </a:lnTo>
                <a:lnTo>
                  <a:pt x="4777" y="1223427"/>
                </a:lnTo>
                <a:lnTo>
                  <a:pt x="0" y="1176020"/>
                </a:lnTo>
                <a:lnTo>
                  <a:pt x="0" y="235204"/>
                </a:lnTo>
                <a:close/>
              </a:path>
            </a:pathLst>
          </a:custGeom>
          <a:ln w="19050">
            <a:solidFill>
              <a:srgbClr val="C0504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 txBox="1"/>
          <p:nvPr/>
        </p:nvSpPr>
        <p:spPr>
          <a:xfrm>
            <a:off x="7448550" y="1982470"/>
            <a:ext cx="1837055" cy="833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2405" marR="5080" indent="-180340">
              <a:lnSpc>
                <a:spcPct val="100000"/>
              </a:lnSpc>
              <a:spcBef>
                <a:spcPts val="100"/>
              </a:spcBef>
              <a:buChar char="•"/>
              <a:tabLst>
                <a:tab pos="192405" algn="l"/>
              </a:tabLst>
            </a:pPr>
            <a:r>
              <a:rPr sz="1200" dirty="0">
                <a:latin typeface="Arial MT"/>
                <a:cs typeface="Arial MT"/>
              </a:rPr>
              <a:t>Language</a:t>
            </a:r>
            <a:r>
              <a:rPr sz="1200" spc="-4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used:</a:t>
            </a:r>
            <a:r>
              <a:rPr sz="1200" spc="-40" dirty="0">
                <a:latin typeface="Arial MT"/>
                <a:cs typeface="Arial MT"/>
              </a:rPr>
              <a:t> </a:t>
            </a:r>
            <a:r>
              <a:rPr sz="1200" spc="-10" dirty="0">
                <a:latin typeface="Arial MT"/>
                <a:cs typeface="Arial MT"/>
              </a:rPr>
              <a:t>python, </a:t>
            </a:r>
            <a:r>
              <a:rPr sz="1200" dirty="0">
                <a:latin typeface="Arial MT"/>
                <a:cs typeface="Arial MT"/>
              </a:rPr>
              <a:t>spark,</a:t>
            </a:r>
            <a:r>
              <a:rPr sz="1200" spc="-3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scala,</a:t>
            </a:r>
            <a:r>
              <a:rPr sz="1200" spc="-30" dirty="0">
                <a:latin typeface="Arial MT"/>
                <a:cs typeface="Arial MT"/>
              </a:rPr>
              <a:t> </a:t>
            </a:r>
            <a:r>
              <a:rPr sz="1200" spc="-25" dirty="0">
                <a:latin typeface="Arial MT"/>
                <a:cs typeface="Arial MT"/>
              </a:rPr>
              <a:t>...</a:t>
            </a:r>
            <a:endParaRPr sz="1200">
              <a:latin typeface="Arial MT"/>
              <a:cs typeface="Arial MT"/>
            </a:endParaRPr>
          </a:p>
          <a:p>
            <a:pPr marL="193675" indent="-180975">
              <a:lnSpc>
                <a:spcPct val="100000"/>
              </a:lnSpc>
              <a:spcBef>
                <a:spcPts val="300"/>
              </a:spcBef>
              <a:buChar char="•"/>
              <a:tabLst>
                <a:tab pos="193675" algn="l"/>
              </a:tabLst>
            </a:pPr>
            <a:r>
              <a:rPr sz="1200" dirty="0">
                <a:latin typeface="Arial MT"/>
                <a:cs typeface="Arial MT"/>
              </a:rPr>
              <a:t>Script</a:t>
            </a:r>
            <a:r>
              <a:rPr sz="1200" spc="-40" dirty="0">
                <a:latin typeface="Arial MT"/>
                <a:cs typeface="Arial MT"/>
              </a:rPr>
              <a:t> </a:t>
            </a:r>
            <a:r>
              <a:rPr sz="1200" spc="-10" dirty="0">
                <a:latin typeface="Arial MT"/>
                <a:cs typeface="Arial MT"/>
              </a:rPr>
              <a:t>orchestration</a:t>
            </a:r>
            <a:endParaRPr sz="1200">
              <a:latin typeface="Arial MT"/>
              <a:cs typeface="Arial MT"/>
            </a:endParaRPr>
          </a:p>
          <a:p>
            <a:pPr marL="193675" indent="-180975">
              <a:lnSpc>
                <a:spcPct val="100000"/>
              </a:lnSpc>
              <a:spcBef>
                <a:spcPts val="300"/>
              </a:spcBef>
              <a:buChar char="•"/>
              <a:tabLst>
                <a:tab pos="193675" algn="l"/>
              </a:tabLst>
            </a:pPr>
            <a:r>
              <a:rPr sz="1200" dirty="0">
                <a:latin typeface="Arial MT"/>
                <a:cs typeface="Arial MT"/>
              </a:rPr>
              <a:t>Big</a:t>
            </a:r>
            <a:r>
              <a:rPr sz="1200" spc="-15" dirty="0">
                <a:latin typeface="Arial MT"/>
                <a:cs typeface="Arial MT"/>
              </a:rPr>
              <a:t> </a:t>
            </a:r>
            <a:r>
              <a:rPr sz="1200" spc="-20" dirty="0">
                <a:latin typeface="Arial MT"/>
                <a:cs typeface="Arial MT"/>
              </a:rPr>
              <a:t>data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69" name="object 69"/>
          <p:cNvSpPr/>
          <p:nvPr/>
        </p:nvSpPr>
        <p:spPr>
          <a:xfrm>
            <a:off x="8176259" y="1699260"/>
            <a:ext cx="601980" cy="318770"/>
          </a:xfrm>
          <a:custGeom>
            <a:avLst/>
            <a:gdLst/>
            <a:ahLst/>
            <a:cxnLst/>
            <a:rect l="l" t="t" r="r" b="b"/>
            <a:pathLst>
              <a:path w="601979" h="318769">
                <a:moveTo>
                  <a:pt x="601979" y="0"/>
                </a:moveTo>
                <a:lnTo>
                  <a:pt x="0" y="0"/>
                </a:lnTo>
                <a:lnTo>
                  <a:pt x="0" y="318515"/>
                </a:lnTo>
                <a:lnTo>
                  <a:pt x="601979" y="318515"/>
                </a:lnTo>
                <a:lnTo>
                  <a:pt x="60197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 txBox="1"/>
          <p:nvPr/>
        </p:nvSpPr>
        <p:spPr>
          <a:xfrm>
            <a:off x="8274177" y="1718310"/>
            <a:ext cx="40830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25" dirty="0">
                <a:solidFill>
                  <a:srgbClr val="C0504D"/>
                </a:solidFill>
                <a:latin typeface="Arial"/>
                <a:cs typeface="Arial"/>
              </a:rPr>
              <a:t>ETL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71" name="object 71"/>
          <p:cNvGrpSpPr/>
          <p:nvPr/>
        </p:nvGrpSpPr>
        <p:grpSpPr>
          <a:xfrm>
            <a:off x="8098433" y="1253174"/>
            <a:ext cx="719455" cy="451484"/>
            <a:chOff x="8098433" y="1253174"/>
            <a:chExt cx="719455" cy="451484"/>
          </a:xfrm>
        </p:grpSpPr>
        <p:pic>
          <p:nvPicPr>
            <p:cNvPr id="72" name="object 72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374277" y="1253174"/>
              <a:ext cx="168672" cy="230321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098433" y="1475513"/>
              <a:ext cx="168672" cy="229125"/>
            </a:xfrm>
            <a:prstGeom prst="rect">
              <a:avLst/>
            </a:prstGeom>
          </p:spPr>
        </p:pic>
        <p:pic>
          <p:nvPicPr>
            <p:cNvPr id="74" name="object 74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648597" y="1475513"/>
              <a:ext cx="168672" cy="229125"/>
            </a:xfrm>
            <a:prstGeom prst="rect">
              <a:avLst/>
            </a:prstGeom>
          </p:spPr>
        </p:pic>
        <p:sp>
          <p:nvSpPr>
            <p:cNvPr id="75" name="object 75"/>
            <p:cNvSpPr/>
            <p:nvPr/>
          </p:nvSpPr>
          <p:spPr>
            <a:xfrm>
              <a:off x="8273034" y="1491234"/>
              <a:ext cx="386080" cy="182880"/>
            </a:xfrm>
            <a:custGeom>
              <a:avLst/>
              <a:gdLst/>
              <a:ahLst/>
              <a:cxnLst/>
              <a:rect l="l" t="t" r="r" b="b"/>
              <a:pathLst>
                <a:path w="386079" h="182880">
                  <a:moveTo>
                    <a:pt x="0" y="182879"/>
                  </a:moveTo>
                  <a:lnTo>
                    <a:pt x="192786" y="0"/>
                  </a:lnTo>
                  <a:lnTo>
                    <a:pt x="385572" y="182879"/>
                  </a:lnTo>
                  <a:lnTo>
                    <a:pt x="0" y="182879"/>
                  </a:lnTo>
                  <a:close/>
                </a:path>
              </a:pathLst>
            </a:custGeom>
            <a:ln w="25399">
              <a:solidFill>
                <a:srgbClr val="4F81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1562588" y="205740"/>
            <a:ext cx="419100" cy="388620"/>
            <a:chOff x="11562588" y="205740"/>
            <a:chExt cx="419100" cy="388620"/>
          </a:xfrm>
        </p:grpSpPr>
        <p:sp>
          <p:nvSpPr>
            <p:cNvPr id="3" name="object 3"/>
            <p:cNvSpPr/>
            <p:nvPr/>
          </p:nvSpPr>
          <p:spPr>
            <a:xfrm>
              <a:off x="11705844" y="367284"/>
              <a:ext cx="276225" cy="227329"/>
            </a:xfrm>
            <a:custGeom>
              <a:avLst/>
              <a:gdLst/>
              <a:ahLst/>
              <a:cxnLst/>
              <a:rect l="l" t="t" r="r" b="b"/>
              <a:pathLst>
                <a:path w="276225" h="227329">
                  <a:moveTo>
                    <a:pt x="206882" y="0"/>
                  </a:moveTo>
                  <a:lnTo>
                    <a:pt x="174115" y="9665"/>
                  </a:lnTo>
                  <a:lnTo>
                    <a:pt x="147530" y="34832"/>
                  </a:lnTo>
                  <a:lnTo>
                    <a:pt x="123828" y="69759"/>
                  </a:lnTo>
                  <a:lnTo>
                    <a:pt x="99711" y="108703"/>
                  </a:lnTo>
                  <a:lnTo>
                    <a:pt x="71881" y="145923"/>
                  </a:lnTo>
                  <a:lnTo>
                    <a:pt x="64775" y="169177"/>
                  </a:lnTo>
                  <a:lnTo>
                    <a:pt x="49133" y="189087"/>
                  </a:lnTo>
                  <a:lnTo>
                    <a:pt x="26894" y="204019"/>
                  </a:lnTo>
                  <a:lnTo>
                    <a:pt x="0" y="212343"/>
                  </a:lnTo>
                  <a:lnTo>
                    <a:pt x="8669" y="218396"/>
                  </a:lnTo>
                  <a:lnTo>
                    <a:pt x="21066" y="223043"/>
                  </a:lnTo>
                  <a:lnTo>
                    <a:pt x="36486" y="226024"/>
                  </a:lnTo>
                  <a:lnTo>
                    <a:pt x="54228" y="227075"/>
                  </a:lnTo>
                  <a:lnTo>
                    <a:pt x="89733" y="224549"/>
                  </a:lnTo>
                  <a:lnTo>
                    <a:pt x="125475" y="216773"/>
                  </a:lnTo>
                  <a:lnTo>
                    <a:pt x="157884" y="203448"/>
                  </a:lnTo>
                  <a:lnTo>
                    <a:pt x="183387" y="184276"/>
                  </a:lnTo>
                  <a:lnTo>
                    <a:pt x="157430" y="180717"/>
                  </a:lnTo>
                  <a:lnTo>
                    <a:pt x="137366" y="168846"/>
                  </a:lnTo>
                  <a:lnTo>
                    <a:pt x="124184" y="150308"/>
                  </a:lnTo>
                  <a:lnTo>
                    <a:pt x="118872" y="126745"/>
                  </a:lnTo>
                  <a:lnTo>
                    <a:pt x="132845" y="140964"/>
                  </a:lnTo>
                  <a:lnTo>
                    <a:pt x="148367" y="150574"/>
                  </a:lnTo>
                  <a:lnTo>
                    <a:pt x="165270" y="156017"/>
                  </a:lnTo>
                  <a:lnTo>
                    <a:pt x="183387" y="157733"/>
                  </a:lnTo>
                  <a:lnTo>
                    <a:pt x="219533" y="150258"/>
                  </a:lnTo>
                  <a:lnTo>
                    <a:pt x="248904" y="129936"/>
                  </a:lnTo>
                  <a:lnTo>
                    <a:pt x="268630" y="99923"/>
                  </a:lnTo>
                  <a:lnTo>
                    <a:pt x="275844" y="63373"/>
                  </a:lnTo>
                  <a:lnTo>
                    <a:pt x="272087" y="44148"/>
                  </a:lnTo>
                  <a:lnTo>
                    <a:pt x="262270" y="23399"/>
                  </a:lnTo>
                  <a:lnTo>
                    <a:pt x="242000" y="6794"/>
                  </a:lnTo>
                  <a:lnTo>
                    <a:pt x="206882" y="0"/>
                  </a:lnTo>
                  <a:close/>
                </a:path>
              </a:pathLst>
            </a:custGeom>
            <a:solidFill>
              <a:srgbClr val="12AB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1562588" y="205740"/>
              <a:ext cx="419100" cy="354330"/>
            </a:xfrm>
            <a:custGeom>
              <a:avLst/>
              <a:gdLst/>
              <a:ahLst/>
              <a:cxnLst/>
              <a:rect l="l" t="t" r="r" b="b"/>
              <a:pathLst>
                <a:path w="419100" h="354330">
                  <a:moveTo>
                    <a:pt x="224154" y="0"/>
                  </a:moveTo>
                  <a:lnTo>
                    <a:pt x="200229" y="22070"/>
                  </a:lnTo>
                  <a:lnTo>
                    <a:pt x="168128" y="43878"/>
                  </a:lnTo>
                  <a:lnTo>
                    <a:pt x="131353" y="66544"/>
                  </a:lnTo>
                  <a:lnTo>
                    <a:pt x="93408" y="91186"/>
                  </a:lnTo>
                  <a:lnTo>
                    <a:pt x="57797" y="118923"/>
                  </a:lnTo>
                  <a:lnTo>
                    <a:pt x="28023" y="150876"/>
                  </a:lnTo>
                  <a:lnTo>
                    <a:pt x="7589" y="188162"/>
                  </a:lnTo>
                  <a:lnTo>
                    <a:pt x="0" y="231901"/>
                  </a:lnTo>
                  <a:lnTo>
                    <a:pt x="5536" y="268354"/>
                  </a:lnTo>
                  <a:lnTo>
                    <a:pt x="45755" y="328021"/>
                  </a:lnTo>
                  <a:lnTo>
                    <a:pt x="97462" y="352139"/>
                  </a:lnTo>
                  <a:lnTo>
                    <a:pt x="117236" y="354234"/>
                  </a:lnTo>
                  <a:lnTo>
                    <a:pt x="137034" y="352758"/>
                  </a:lnTo>
                  <a:lnTo>
                    <a:pt x="173583" y="341018"/>
                  </a:lnTo>
                  <a:lnTo>
                    <a:pt x="215391" y="308228"/>
                  </a:lnTo>
                  <a:lnTo>
                    <a:pt x="243208" y="271124"/>
                  </a:lnTo>
                  <a:lnTo>
                    <a:pt x="267293" y="232343"/>
                  </a:lnTo>
                  <a:lnTo>
                    <a:pt x="290958" y="197586"/>
                  </a:lnTo>
                  <a:lnTo>
                    <a:pt x="317512" y="172552"/>
                  </a:lnTo>
                  <a:lnTo>
                    <a:pt x="350265" y="162940"/>
                  </a:lnTo>
                  <a:lnTo>
                    <a:pt x="407143" y="162940"/>
                  </a:lnTo>
                  <a:lnTo>
                    <a:pt x="399129" y="141763"/>
                  </a:lnTo>
                  <a:lnTo>
                    <a:pt x="376451" y="106425"/>
                  </a:lnTo>
                  <a:lnTo>
                    <a:pt x="347344" y="74802"/>
                  </a:lnTo>
                  <a:lnTo>
                    <a:pt x="294179" y="34671"/>
                  </a:lnTo>
                  <a:lnTo>
                    <a:pt x="234441" y="4444"/>
                  </a:lnTo>
                  <a:lnTo>
                    <a:pt x="231520" y="2920"/>
                  </a:lnTo>
                  <a:lnTo>
                    <a:pt x="228600" y="1524"/>
                  </a:lnTo>
                  <a:lnTo>
                    <a:pt x="224154" y="0"/>
                  </a:lnTo>
                  <a:close/>
                </a:path>
                <a:path w="419100" h="354330">
                  <a:moveTo>
                    <a:pt x="407143" y="162940"/>
                  </a:moveTo>
                  <a:lnTo>
                    <a:pt x="350265" y="162940"/>
                  </a:lnTo>
                  <a:lnTo>
                    <a:pt x="385310" y="169695"/>
                  </a:lnTo>
                  <a:lnTo>
                    <a:pt x="405542" y="186213"/>
                  </a:lnTo>
                  <a:lnTo>
                    <a:pt x="415345" y="206875"/>
                  </a:lnTo>
                  <a:lnTo>
                    <a:pt x="419100" y="226059"/>
                  </a:lnTo>
                  <a:lnTo>
                    <a:pt x="419100" y="223011"/>
                  </a:lnTo>
                  <a:lnTo>
                    <a:pt x="413853" y="180673"/>
                  </a:lnTo>
                  <a:lnTo>
                    <a:pt x="407143" y="162940"/>
                  </a:lnTo>
                  <a:close/>
                </a:path>
              </a:pathLst>
            </a:custGeom>
            <a:solidFill>
              <a:srgbClr val="006F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10264140" y="6572030"/>
            <a:ext cx="1710689" cy="1149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900"/>
              </a:lnSpc>
            </a:pPr>
            <a:r>
              <a:rPr sz="700" spc="-10" dirty="0">
                <a:solidFill>
                  <a:srgbClr val="A6A6A6"/>
                </a:solidFill>
                <a:latin typeface="Microsoft Sans Serif"/>
                <a:cs typeface="Microsoft Sans Serif"/>
              </a:rPr>
              <a:t>Capgemini</a:t>
            </a:r>
            <a:r>
              <a:rPr sz="700" spc="-20" dirty="0">
                <a:solidFill>
                  <a:srgbClr val="A6A6A6"/>
                </a:solidFill>
                <a:latin typeface="Microsoft Sans Serif"/>
                <a:cs typeface="Microsoft Sans Serif"/>
              </a:rPr>
              <a:t> </a:t>
            </a:r>
            <a:r>
              <a:rPr sz="700" dirty="0">
                <a:solidFill>
                  <a:srgbClr val="A6A6A6"/>
                </a:solidFill>
                <a:latin typeface="Microsoft Sans Serif"/>
                <a:cs typeface="Microsoft Sans Serif"/>
              </a:rPr>
              <a:t>2022.</a:t>
            </a:r>
            <a:r>
              <a:rPr sz="700" spc="10" dirty="0">
                <a:solidFill>
                  <a:srgbClr val="A6A6A6"/>
                </a:solidFill>
                <a:latin typeface="Microsoft Sans Serif"/>
                <a:cs typeface="Microsoft Sans Serif"/>
              </a:rPr>
              <a:t> </a:t>
            </a:r>
            <a:r>
              <a:rPr sz="700" dirty="0">
                <a:solidFill>
                  <a:srgbClr val="A6A6A6"/>
                </a:solidFill>
                <a:latin typeface="Microsoft Sans Serif"/>
                <a:cs typeface="Microsoft Sans Serif"/>
              </a:rPr>
              <a:t>All</a:t>
            </a:r>
            <a:r>
              <a:rPr sz="700" spc="-15" dirty="0">
                <a:solidFill>
                  <a:srgbClr val="A6A6A6"/>
                </a:solidFill>
                <a:latin typeface="Microsoft Sans Serif"/>
                <a:cs typeface="Microsoft Sans Serif"/>
              </a:rPr>
              <a:t> </a:t>
            </a:r>
            <a:r>
              <a:rPr sz="700" dirty="0">
                <a:solidFill>
                  <a:srgbClr val="A6A6A6"/>
                </a:solidFill>
                <a:latin typeface="Microsoft Sans Serif"/>
                <a:cs typeface="Microsoft Sans Serif"/>
              </a:rPr>
              <a:t>rights</a:t>
            </a:r>
            <a:r>
              <a:rPr sz="700" spc="5" dirty="0">
                <a:solidFill>
                  <a:srgbClr val="A6A6A6"/>
                </a:solidFill>
                <a:latin typeface="Microsoft Sans Serif"/>
                <a:cs typeface="Microsoft Sans Serif"/>
              </a:rPr>
              <a:t> </a:t>
            </a:r>
            <a:r>
              <a:rPr sz="700" dirty="0">
                <a:solidFill>
                  <a:srgbClr val="A6A6A6"/>
                </a:solidFill>
                <a:latin typeface="Microsoft Sans Serif"/>
                <a:cs typeface="Microsoft Sans Serif"/>
              </a:rPr>
              <a:t>reserved</a:t>
            </a:r>
            <a:r>
              <a:rPr sz="700" spc="215" dirty="0">
                <a:solidFill>
                  <a:srgbClr val="A6A6A6"/>
                </a:solidFill>
                <a:latin typeface="Microsoft Sans Serif"/>
                <a:cs typeface="Microsoft Sans Serif"/>
              </a:rPr>
              <a:t> </a:t>
            </a:r>
            <a:r>
              <a:rPr sz="700" dirty="0">
                <a:solidFill>
                  <a:srgbClr val="A6A6A6"/>
                </a:solidFill>
                <a:latin typeface="Microsoft Sans Serif"/>
                <a:cs typeface="Microsoft Sans Serif"/>
              </a:rPr>
              <a:t>|</a:t>
            </a:r>
            <a:r>
              <a:rPr sz="700" spc="245" dirty="0">
                <a:solidFill>
                  <a:srgbClr val="A6A6A6"/>
                </a:solidFill>
                <a:latin typeface="Microsoft Sans Serif"/>
                <a:cs typeface="Microsoft Sans Serif"/>
              </a:rPr>
              <a:t>  </a:t>
            </a:r>
            <a:r>
              <a:rPr sz="800" spc="-25" dirty="0">
                <a:solidFill>
                  <a:srgbClr val="A6A6A6"/>
                </a:solidFill>
                <a:latin typeface="Microsoft Sans Serif"/>
                <a:cs typeface="Microsoft Sans Serif"/>
              </a:rPr>
              <a:t>33</a:t>
            </a:r>
            <a:endParaRPr sz="8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229055" y="334518"/>
            <a:ext cx="1540510" cy="422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-40" dirty="0">
                <a:solidFill>
                  <a:srgbClr val="272936"/>
                </a:solidFill>
                <a:latin typeface="Microsoft Sans Serif"/>
                <a:cs typeface="Microsoft Sans Serif"/>
              </a:rPr>
              <a:t>Tech</a:t>
            </a:r>
            <a:r>
              <a:rPr sz="2600" spc="-105" dirty="0">
                <a:solidFill>
                  <a:srgbClr val="272936"/>
                </a:solidFill>
                <a:latin typeface="Microsoft Sans Serif"/>
                <a:cs typeface="Microsoft Sans Serif"/>
              </a:rPr>
              <a:t> </a:t>
            </a:r>
            <a:r>
              <a:rPr sz="2600" spc="-20" dirty="0">
                <a:solidFill>
                  <a:srgbClr val="272936"/>
                </a:solidFill>
                <a:latin typeface="Microsoft Sans Serif"/>
                <a:cs typeface="Microsoft Sans Serif"/>
              </a:rPr>
              <a:t>Lead</a:t>
            </a:r>
            <a:endParaRPr sz="2600">
              <a:latin typeface="Microsoft Sans Serif"/>
              <a:cs typeface="Microsoft Sans Serif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511808" y="2752356"/>
            <a:ext cx="4979035" cy="1123315"/>
            <a:chOff x="1511808" y="2752356"/>
            <a:chExt cx="4979035" cy="1123315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52922" y="2755254"/>
              <a:ext cx="4937827" cy="107163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11808" y="2752356"/>
              <a:ext cx="4913376" cy="1123175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566672" y="2769107"/>
              <a:ext cx="4860290" cy="993775"/>
            </a:xfrm>
            <a:custGeom>
              <a:avLst/>
              <a:gdLst/>
              <a:ahLst/>
              <a:cxnLst/>
              <a:rect l="l" t="t" r="r" b="b"/>
              <a:pathLst>
                <a:path w="4860290" h="993775">
                  <a:moveTo>
                    <a:pt x="4810887" y="0"/>
                  </a:moveTo>
                  <a:lnTo>
                    <a:pt x="49149" y="0"/>
                  </a:lnTo>
                  <a:lnTo>
                    <a:pt x="30003" y="3857"/>
                  </a:lnTo>
                  <a:lnTo>
                    <a:pt x="14382" y="14382"/>
                  </a:lnTo>
                  <a:lnTo>
                    <a:pt x="3857" y="30003"/>
                  </a:lnTo>
                  <a:lnTo>
                    <a:pt x="0" y="49149"/>
                  </a:lnTo>
                  <a:lnTo>
                    <a:pt x="0" y="944498"/>
                  </a:lnTo>
                  <a:lnTo>
                    <a:pt x="3857" y="963644"/>
                  </a:lnTo>
                  <a:lnTo>
                    <a:pt x="14382" y="979265"/>
                  </a:lnTo>
                  <a:lnTo>
                    <a:pt x="30003" y="989790"/>
                  </a:lnTo>
                  <a:lnTo>
                    <a:pt x="49149" y="993647"/>
                  </a:lnTo>
                  <a:lnTo>
                    <a:pt x="4810887" y="993647"/>
                  </a:lnTo>
                  <a:lnTo>
                    <a:pt x="4830032" y="989790"/>
                  </a:lnTo>
                  <a:lnTo>
                    <a:pt x="4845653" y="979265"/>
                  </a:lnTo>
                  <a:lnTo>
                    <a:pt x="4856178" y="963644"/>
                  </a:lnTo>
                  <a:lnTo>
                    <a:pt x="4860036" y="944498"/>
                  </a:lnTo>
                  <a:lnTo>
                    <a:pt x="4860036" y="49149"/>
                  </a:lnTo>
                  <a:lnTo>
                    <a:pt x="4856178" y="30003"/>
                  </a:lnTo>
                  <a:lnTo>
                    <a:pt x="4845653" y="14382"/>
                  </a:lnTo>
                  <a:lnTo>
                    <a:pt x="4830032" y="3857"/>
                  </a:lnTo>
                  <a:lnTo>
                    <a:pt x="481088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566672" y="2769107"/>
              <a:ext cx="4860290" cy="993775"/>
            </a:xfrm>
            <a:custGeom>
              <a:avLst/>
              <a:gdLst/>
              <a:ahLst/>
              <a:cxnLst/>
              <a:rect l="l" t="t" r="r" b="b"/>
              <a:pathLst>
                <a:path w="4860290" h="993775">
                  <a:moveTo>
                    <a:pt x="0" y="49149"/>
                  </a:moveTo>
                  <a:lnTo>
                    <a:pt x="3857" y="30003"/>
                  </a:lnTo>
                  <a:lnTo>
                    <a:pt x="14382" y="14382"/>
                  </a:lnTo>
                  <a:lnTo>
                    <a:pt x="30003" y="3857"/>
                  </a:lnTo>
                  <a:lnTo>
                    <a:pt x="49149" y="0"/>
                  </a:lnTo>
                  <a:lnTo>
                    <a:pt x="4810887" y="0"/>
                  </a:lnTo>
                  <a:lnTo>
                    <a:pt x="4830032" y="3857"/>
                  </a:lnTo>
                  <a:lnTo>
                    <a:pt x="4845653" y="14382"/>
                  </a:lnTo>
                  <a:lnTo>
                    <a:pt x="4856178" y="30003"/>
                  </a:lnTo>
                  <a:lnTo>
                    <a:pt x="4860036" y="49149"/>
                  </a:lnTo>
                  <a:lnTo>
                    <a:pt x="4860036" y="944498"/>
                  </a:lnTo>
                  <a:lnTo>
                    <a:pt x="4856178" y="963644"/>
                  </a:lnTo>
                  <a:lnTo>
                    <a:pt x="4845653" y="979265"/>
                  </a:lnTo>
                  <a:lnTo>
                    <a:pt x="4830032" y="989790"/>
                  </a:lnTo>
                  <a:lnTo>
                    <a:pt x="4810887" y="993647"/>
                  </a:lnTo>
                  <a:lnTo>
                    <a:pt x="49149" y="993647"/>
                  </a:lnTo>
                  <a:lnTo>
                    <a:pt x="30003" y="989790"/>
                  </a:lnTo>
                  <a:lnTo>
                    <a:pt x="14382" y="979265"/>
                  </a:lnTo>
                  <a:lnTo>
                    <a:pt x="3857" y="963644"/>
                  </a:lnTo>
                  <a:lnTo>
                    <a:pt x="0" y="944498"/>
                  </a:lnTo>
                  <a:lnTo>
                    <a:pt x="0" y="49149"/>
                  </a:lnTo>
                  <a:close/>
                </a:path>
              </a:pathLst>
            </a:custGeom>
            <a:ln w="12699">
              <a:solidFill>
                <a:srgbClr val="006FA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1574950" y="2731770"/>
            <a:ext cx="4843780" cy="986155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222250" indent="-173355">
              <a:lnSpc>
                <a:spcPct val="100000"/>
              </a:lnSpc>
              <a:spcBef>
                <a:spcPts val="700"/>
              </a:spcBef>
              <a:buFont typeface="Arial MT"/>
              <a:buChar char="•"/>
              <a:tabLst>
                <a:tab pos="222250" algn="l"/>
              </a:tabLst>
            </a:pPr>
            <a:r>
              <a:rPr sz="1200" dirty="0">
                <a:latin typeface="Microsoft Sans Serif"/>
                <a:cs typeface="Microsoft Sans Serif"/>
              </a:rPr>
              <a:t>Arbitrates</a:t>
            </a:r>
            <a:r>
              <a:rPr sz="1200" spc="114" dirty="0">
                <a:latin typeface="Microsoft Sans Serif"/>
                <a:cs typeface="Microsoft Sans Serif"/>
              </a:rPr>
              <a:t> </a:t>
            </a:r>
            <a:r>
              <a:rPr sz="1200" spc="55" dirty="0">
                <a:latin typeface="Microsoft Sans Serif"/>
                <a:cs typeface="Microsoft Sans Serif"/>
              </a:rPr>
              <a:t>the</a:t>
            </a:r>
            <a:r>
              <a:rPr sz="1200" spc="100" dirty="0">
                <a:latin typeface="Microsoft Sans Serif"/>
                <a:cs typeface="Microsoft Sans Serif"/>
              </a:rPr>
              <a:t> </a:t>
            </a:r>
            <a:r>
              <a:rPr sz="1200" dirty="0">
                <a:latin typeface="Microsoft Sans Serif"/>
                <a:cs typeface="Microsoft Sans Serif"/>
              </a:rPr>
              <a:t>implementation</a:t>
            </a:r>
            <a:r>
              <a:rPr sz="1200" spc="135" dirty="0">
                <a:latin typeface="Microsoft Sans Serif"/>
                <a:cs typeface="Microsoft Sans Serif"/>
              </a:rPr>
              <a:t> </a:t>
            </a:r>
            <a:r>
              <a:rPr sz="1200" spc="-10" dirty="0">
                <a:latin typeface="Microsoft Sans Serif"/>
                <a:cs typeface="Microsoft Sans Serif"/>
              </a:rPr>
              <a:t>choices</a:t>
            </a:r>
            <a:r>
              <a:rPr sz="1200" spc="105" dirty="0">
                <a:latin typeface="Microsoft Sans Serif"/>
                <a:cs typeface="Microsoft Sans Serif"/>
              </a:rPr>
              <a:t> </a:t>
            </a:r>
            <a:r>
              <a:rPr sz="1200" dirty="0">
                <a:latin typeface="Microsoft Sans Serif"/>
                <a:cs typeface="Microsoft Sans Serif"/>
              </a:rPr>
              <a:t>made</a:t>
            </a:r>
            <a:r>
              <a:rPr sz="1200" spc="85" dirty="0">
                <a:latin typeface="Microsoft Sans Serif"/>
                <a:cs typeface="Microsoft Sans Serif"/>
              </a:rPr>
              <a:t> </a:t>
            </a:r>
            <a:r>
              <a:rPr sz="1200" dirty="0">
                <a:latin typeface="Microsoft Sans Serif"/>
                <a:cs typeface="Microsoft Sans Serif"/>
              </a:rPr>
              <a:t>by</a:t>
            </a:r>
            <a:r>
              <a:rPr sz="1200" spc="90" dirty="0">
                <a:latin typeface="Microsoft Sans Serif"/>
                <a:cs typeface="Microsoft Sans Serif"/>
              </a:rPr>
              <a:t> </a:t>
            </a:r>
            <a:r>
              <a:rPr sz="1200" dirty="0">
                <a:latin typeface="Microsoft Sans Serif"/>
                <a:cs typeface="Microsoft Sans Serif"/>
              </a:rPr>
              <a:t>his</a:t>
            </a:r>
            <a:r>
              <a:rPr sz="1200" spc="95" dirty="0">
                <a:latin typeface="Microsoft Sans Serif"/>
                <a:cs typeface="Microsoft Sans Serif"/>
              </a:rPr>
              <a:t> </a:t>
            </a:r>
            <a:r>
              <a:rPr sz="1200" spc="-10" dirty="0">
                <a:latin typeface="Microsoft Sans Serif"/>
                <a:cs typeface="Microsoft Sans Serif"/>
              </a:rPr>
              <a:t>team.</a:t>
            </a:r>
            <a:endParaRPr sz="1200">
              <a:latin typeface="Microsoft Sans Serif"/>
              <a:cs typeface="Microsoft Sans Serif"/>
            </a:endParaRPr>
          </a:p>
          <a:p>
            <a:pPr marL="222250" indent="-173355">
              <a:lnSpc>
                <a:spcPct val="100000"/>
              </a:lnSpc>
              <a:spcBef>
                <a:spcPts val="600"/>
              </a:spcBef>
              <a:buFont typeface="Arial MT"/>
              <a:buChar char="•"/>
              <a:tabLst>
                <a:tab pos="222250" algn="l"/>
              </a:tabLst>
            </a:pPr>
            <a:r>
              <a:rPr sz="1200" dirty="0">
                <a:latin typeface="Microsoft Sans Serif"/>
                <a:cs typeface="Microsoft Sans Serif"/>
              </a:rPr>
              <a:t>Helps </a:t>
            </a:r>
            <a:r>
              <a:rPr sz="1200" spc="10" dirty="0">
                <a:latin typeface="Microsoft Sans Serif"/>
                <a:cs typeface="Microsoft Sans Serif"/>
              </a:rPr>
              <a:t>in</a:t>
            </a:r>
            <a:r>
              <a:rPr sz="1200" spc="-5" dirty="0">
                <a:latin typeface="Microsoft Sans Serif"/>
                <a:cs typeface="Microsoft Sans Serif"/>
              </a:rPr>
              <a:t> </a:t>
            </a:r>
            <a:r>
              <a:rPr sz="1200" spc="50" dirty="0">
                <a:latin typeface="Microsoft Sans Serif"/>
                <a:cs typeface="Microsoft Sans Serif"/>
              </a:rPr>
              <a:t>the</a:t>
            </a:r>
            <a:r>
              <a:rPr sz="1200" spc="30" dirty="0">
                <a:latin typeface="Microsoft Sans Serif"/>
                <a:cs typeface="Microsoft Sans Serif"/>
              </a:rPr>
              <a:t> </a:t>
            </a:r>
            <a:r>
              <a:rPr sz="1200" spc="10" dirty="0">
                <a:latin typeface="Microsoft Sans Serif"/>
                <a:cs typeface="Microsoft Sans Serif"/>
              </a:rPr>
              <a:t>resolution </a:t>
            </a:r>
            <a:r>
              <a:rPr sz="1200" spc="85" dirty="0">
                <a:latin typeface="Microsoft Sans Serif"/>
                <a:cs typeface="Microsoft Sans Serif"/>
              </a:rPr>
              <a:t>of</a:t>
            </a:r>
            <a:r>
              <a:rPr sz="1200" spc="5" dirty="0">
                <a:latin typeface="Microsoft Sans Serif"/>
                <a:cs typeface="Microsoft Sans Serif"/>
              </a:rPr>
              <a:t> </a:t>
            </a:r>
            <a:r>
              <a:rPr sz="1200" spc="50" dirty="0">
                <a:latin typeface="Microsoft Sans Serif"/>
                <a:cs typeface="Microsoft Sans Serif"/>
              </a:rPr>
              <a:t>the</a:t>
            </a:r>
            <a:r>
              <a:rPr sz="1200" spc="10" dirty="0">
                <a:latin typeface="Microsoft Sans Serif"/>
                <a:cs typeface="Microsoft Sans Serif"/>
              </a:rPr>
              <a:t> blocking</a:t>
            </a:r>
            <a:r>
              <a:rPr sz="1200" dirty="0">
                <a:latin typeface="Microsoft Sans Serif"/>
                <a:cs typeface="Microsoft Sans Serif"/>
              </a:rPr>
              <a:t> </a:t>
            </a:r>
            <a:r>
              <a:rPr sz="1200" spc="10" dirty="0">
                <a:latin typeface="Microsoft Sans Serif"/>
                <a:cs typeface="Microsoft Sans Serif"/>
              </a:rPr>
              <a:t>topics</a:t>
            </a:r>
            <a:r>
              <a:rPr sz="1200" spc="15" dirty="0">
                <a:latin typeface="Microsoft Sans Serif"/>
                <a:cs typeface="Microsoft Sans Serif"/>
              </a:rPr>
              <a:t> </a:t>
            </a:r>
            <a:r>
              <a:rPr sz="1200" spc="85" dirty="0">
                <a:latin typeface="Microsoft Sans Serif"/>
                <a:cs typeface="Microsoft Sans Serif"/>
              </a:rPr>
              <a:t>of</a:t>
            </a:r>
            <a:r>
              <a:rPr sz="1200" spc="5" dirty="0">
                <a:latin typeface="Microsoft Sans Serif"/>
                <a:cs typeface="Microsoft Sans Serif"/>
              </a:rPr>
              <a:t> </a:t>
            </a:r>
            <a:r>
              <a:rPr sz="1200" spc="50" dirty="0">
                <a:latin typeface="Microsoft Sans Serif"/>
                <a:cs typeface="Microsoft Sans Serif"/>
              </a:rPr>
              <a:t>the</a:t>
            </a:r>
            <a:r>
              <a:rPr sz="1200" spc="25" dirty="0">
                <a:latin typeface="Microsoft Sans Serif"/>
                <a:cs typeface="Microsoft Sans Serif"/>
              </a:rPr>
              <a:t> </a:t>
            </a:r>
            <a:r>
              <a:rPr sz="1200" spc="-10" dirty="0">
                <a:latin typeface="Microsoft Sans Serif"/>
                <a:cs typeface="Microsoft Sans Serif"/>
              </a:rPr>
              <a:t>project.</a:t>
            </a:r>
            <a:endParaRPr sz="1200">
              <a:latin typeface="Microsoft Sans Serif"/>
              <a:cs typeface="Microsoft Sans Serif"/>
            </a:endParaRPr>
          </a:p>
          <a:p>
            <a:pPr marL="220979" marR="152400" indent="-172720">
              <a:lnSpc>
                <a:spcPct val="100000"/>
              </a:lnSpc>
              <a:spcBef>
                <a:spcPts val="600"/>
              </a:spcBef>
              <a:buFont typeface="Arial MT"/>
              <a:buChar char="•"/>
              <a:tabLst>
                <a:tab pos="220979" algn="l"/>
              </a:tabLst>
            </a:pPr>
            <a:r>
              <a:rPr sz="1200" spc="-40" dirty="0">
                <a:latin typeface="Microsoft Sans Serif"/>
                <a:cs typeface="Microsoft Sans Serif"/>
              </a:rPr>
              <a:t>Is</a:t>
            </a:r>
            <a:r>
              <a:rPr sz="1200" spc="25" dirty="0">
                <a:latin typeface="Microsoft Sans Serif"/>
                <a:cs typeface="Microsoft Sans Serif"/>
              </a:rPr>
              <a:t> </a:t>
            </a:r>
            <a:r>
              <a:rPr sz="1200" spc="50" dirty="0">
                <a:latin typeface="Microsoft Sans Serif"/>
                <a:cs typeface="Microsoft Sans Serif"/>
              </a:rPr>
              <a:t>at</a:t>
            </a:r>
            <a:r>
              <a:rPr sz="1200" spc="35" dirty="0">
                <a:latin typeface="Microsoft Sans Serif"/>
                <a:cs typeface="Microsoft Sans Serif"/>
              </a:rPr>
              <a:t> </a:t>
            </a:r>
            <a:r>
              <a:rPr sz="1200" spc="50" dirty="0">
                <a:latin typeface="Microsoft Sans Serif"/>
                <a:cs typeface="Microsoft Sans Serif"/>
              </a:rPr>
              <a:t>the</a:t>
            </a:r>
            <a:r>
              <a:rPr sz="1200" spc="60" dirty="0">
                <a:latin typeface="Microsoft Sans Serif"/>
                <a:cs typeface="Microsoft Sans Serif"/>
              </a:rPr>
              <a:t> </a:t>
            </a:r>
            <a:r>
              <a:rPr sz="1200" dirty="0">
                <a:latin typeface="Microsoft Sans Serif"/>
                <a:cs typeface="Microsoft Sans Serif"/>
              </a:rPr>
              <a:t>heart</a:t>
            </a:r>
            <a:r>
              <a:rPr sz="1200" spc="60" dirty="0">
                <a:latin typeface="Microsoft Sans Serif"/>
                <a:cs typeface="Microsoft Sans Serif"/>
              </a:rPr>
              <a:t> </a:t>
            </a:r>
            <a:r>
              <a:rPr sz="1200" spc="85" dirty="0">
                <a:latin typeface="Microsoft Sans Serif"/>
                <a:cs typeface="Microsoft Sans Serif"/>
              </a:rPr>
              <a:t>of</a:t>
            </a:r>
            <a:r>
              <a:rPr sz="1200" spc="50" dirty="0">
                <a:latin typeface="Microsoft Sans Serif"/>
                <a:cs typeface="Microsoft Sans Serif"/>
              </a:rPr>
              <a:t> the</a:t>
            </a:r>
            <a:r>
              <a:rPr sz="1200" spc="60" dirty="0">
                <a:latin typeface="Microsoft Sans Serif"/>
                <a:cs typeface="Microsoft Sans Serif"/>
              </a:rPr>
              <a:t> </a:t>
            </a:r>
            <a:r>
              <a:rPr sz="1200" dirty="0">
                <a:latin typeface="Microsoft Sans Serif"/>
                <a:cs typeface="Microsoft Sans Serif"/>
              </a:rPr>
              <a:t>development</a:t>
            </a:r>
            <a:r>
              <a:rPr sz="1200" spc="55" dirty="0">
                <a:latin typeface="Microsoft Sans Serif"/>
                <a:cs typeface="Microsoft Sans Serif"/>
              </a:rPr>
              <a:t> </a:t>
            </a:r>
            <a:r>
              <a:rPr sz="1200" dirty="0">
                <a:latin typeface="Microsoft Sans Serif"/>
                <a:cs typeface="Microsoft Sans Serif"/>
              </a:rPr>
              <a:t>validation</a:t>
            </a:r>
            <a:r>
              <a:rPr sz="1200" spc="45" dirty="0">
                <a:latin typeface="Microsoft Sans Serif"/>
                <a:cs typeface="Microsoft Sans Serif"/>
              </a:rPr>
              <a:t> </a:t>
            </a:r>
            <a:r>
              <a:rPr sz="1200" spc="-10" dirty="0">
                <a:latin typeface="Microsoft Sans Serif"/>
                <a:cs typeface="Microsoft Sans Serif"/>
              </a:rPr>
              <a:t>process,</a:t>
            </a:r>
            <a:r>
              <a:rPr sz="1200" spc="50" dirty="0">
                <a:latin typeface="Microsoft Sans Serif"/>
                <a:cs typeface="Microsoft Sans Serif"/>
              </a:rPr>
              <a:t> </a:t>
            </a:r>
            <a:r>
              <a:rPr sz="1200" dirty="0">
                <a:latin typeface="Microsoft Sans Serif"/>
                <a:cs typeface="Microsoft Sans Serif"/>
              </a:rPr>
              <a:t>and</a:t>
            </a:r>
            <a:r>
              <a:rPr sz="1200" spc="75" dirty="0">
                <a:latin typeface="Microsoft Sans Serif"/>
                <a:cs typeface="Microsoft Sans Serif"/>
              </a:rPr>
              <a:t> </a:t>
            </a:r>
            <a:r>
              <a:rPr sz="1200" spc="-10" dirty="0">
                <a:latin typeface="Microsoft Sans Serif"/>
                <a:cs typeface="Microsoft Sans Serif"/>
              </a:rPr>
              <a:t>brings </a:t>
            </a:r>
            <a:r>
              <a:rPr sz="1200" dirty="0">
                <a:latin typeface="Microsoft Sans Serif"/>
                <a:cs typeface="Microsoft Sans Serif"/>
              </a:rPr>
              <a:t>his</a:t>
            </a:r>
            <a:r>
              <a:rPr sz="1200" spc="40" dirty="0">
                <a:latin typeface="Microsoft Sans Serif"/>
                <a:cs typeface="Microsoft Sans Serif"/>
              </a:rPr>
              <a:t> </a:t>
            </a:r>
            <a:r>
              <a:rPr sz="1200" dirty="0">
                <a:latin typeface="Microsoft Sans Serif"/>
                <a:cs typeface="Microsoft Sans Serif"/>
              </a:rPr>
              <a:t>technical</a:t>
            </a:r>
            <a:r>
              <a:rPr sz="1200" spc="45" dirty="0">
                <a:latin typeface="Microsoft Sans Serif"/>
                <a:cs typeface="Microsoft Sans Serif"/>
              </a:rPr>
              <a:t> </a:t>
            </a:r>
            <a:r>
              <a:rPr sz="1200" dirty="0">
                <a:latin typeface="Microsoft Sans Serif"/>
                <a:cs typeface="Microsoft Sans Serif"/>
              </a:rPr>
              <a:t>expertise</a:t>
            </a:r>
            <a:r>
              <a:rPr sz="1200" spc="45" dirty="0">
                <a:latin typeface="Microsoft Sans Serif"/>
                <a:cs typeface="Microsoft Sans Serif"/>
              </a:rPr>
              <a:t> </a:t>
            </a:r>
            <a:r>
              <a:rPr sz="1200" spc="95" dirty="0">
                <a:latin typeface="Microsoft Sans Serif"/>
                <a:cs typeface="Microsoft Sans Serif"/>
              </a:rPr>
              <a:t>to</a:t>
            </a:r>
            <a:r>
              <a:rPr sz="1200" spc="55" dirty="0">
                <a:latin typeface="Microsoft Sans Serif"/>
                <a:cs typeface="Microsoft Sans Serif"/>
              </a:rPr>
              <a:t> </a:t>
            </a:r>
            <a:r>
              <a:rPr sz="1200" spc="-25" dirty="0">
                <a:latin typeface="Microsoft Sans Serif"/>
                <a:cs typeface="Microsoft Sans Serif"/>
              </a:rPr>
              <a:t>it.</a:t>
            </a:r>
            <a:endParaRPr sz="1200">
              <a:latin typeface="Microsoft Sans Serif"/>
              <a:cs typeface="Microsoft Sans Serif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1510283" y="1019518"/>
            <a:ext cx="5043170" cy="1492250"/>
            <a:chOff x="1510283" y="1019518"/>
            <a:chExt cx="5043170" cy="1492250"/>
          </a:xfrm>
        </p:grpSpPr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52922" y="1019518"/>
              <a:ext cx="4937827" cy="1450922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10283" y="1022603"/>
              <a:ext cx="5042916" cy="1488948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1566671" y="1033271"/>
              <a:ext cx="4860290" cy="1373505"/>
            </a:xfrm>
            <a:custGeom>
              <a:avLst/>
              <a:gdLst/>
              <a:ahLst/>
              <a:cxnLst/>
              <a:rect l="l" t="t" r="r" b="b"/>
              <a:pathLst>
                <a:path w="4860290" h="1373505">
                  <a:moveTo>
                    <a:pt x="4792091" y="0"/>
                  </a:moveTo>
                  <a:lnTo>
                    <a:pt x="67945" y="0"/>
                  </a:lnTo>
                  <a:lnTo>
                    <a:pt x="41469" y="5330"/>
                  </a:lnTo>
                  <a:lnTo>
                    <a:pt x="19875" y="19875"/>
                  </a:lnTo>
                  <a:lnTo>
                    <a:pt x="5330" y="41469"/>
                  </a:lnTo>
                  <a:lnTo>
                    <a:pt x="0" y="67944"/>
                  </a:lnTo>
                  <a:lnTo>
                    <a:pt x="0" y="1305178"/>
                  </a:lnTo>
                  <a:lnTo>
                    <a:pt x="5330" y="1331654"/>
                  </a:lnTo>
                  <a:lnTo>
                    <a:pt x="19875" y="1353248"/>
                  </a:lnTo>
                  <a:lnTo>
                    <a:pt x="41469" y="1367793"/>
                  </a:lnTo>
                  <a:lnTo>
                    <a:pt x="67945" y="1373124"/>
                  </a:lnTo>
                  <a:lnTo>
                    <a:pt x="4792091" y="1373124"/>
                  </a:lnTo>
                  <a:lnTo>
                    <a:pt x="4818566" y="1367793"/>
                  </a:lnTo>
                  <a:lnTo>
                    <a:pt x="4840160" y="1353248"/>
                  </a:lnTo>
                  <a:lnTo>
                    <a:pt x="4854705" y="1331654"/>
                  </a:lnTo>
                  <a:lnTo>
                    <a:pt x="4860036" y="1305178"/>
                  </a:lnTo>
                  <a:lnTo>
                    <a:pt x="4860036" y="67944"/>
                  </a:lnTo>
                  <a:lnTo>
                    <a:pt x="4854705" y="41469"/>
                  </a:lnTo>
                  <a:lnTo>
                    <a:pt x="4840160" y="19875"/>
                  </a:lnTo>
                  <a:lnTo>
                    <a:pt x="4818566" y="5330"/>
                  </a:lnTo>
                  <a:lnTo>
                    <a:pt x="479209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566671" y="1033271"/>
              <a:ext cx="4860290" cy="1373505"/>
            </a:xfrm>
            <a:custGeom>
              <a:avLst/>
              <a:gdLst/>
              <a:ahLst/>
              <a:cxnLst/>
              <a:rect l="l" t="t" r="r" b="b"/>
              <a:pathLst>
                <a:path w="4860290" h="1373505">
                  <a:moveTo>
                    <a:pt x="0" y="67944"/>
                  </a:moveTo>
                  <a:lnTo>
                    <a:pt x="5330" y="41469"/>
                  </a:lnTo>
                  <a:lnTo>
                    <a:pt x="19875" y="19875"/>
                  </a:lnTo>
                  <a:lnTo>
                    <a:pt x="41469" y="5330"/>
                  </a:lnTo>
                  <a:lnTo>
                    <a:pt x="67945" y="0"/>
                  </a:lnTo>
                  <a:lnTo>
                    <a:pt x="4792091" y="0"/>
                  </a:lnTo>
                  <a:lnTo>
                    <a:pt x="4818566" y="5330"/>
                  </a:lnTo>
                  <a:lnTo>
                    <a:pt x="4840160" y="19875"/>
                  </a:lnTo>
                  <a:lnTo>
                    <a:pt x="4854705" y="41469"/>
                  </a:lnTo>
                  <a:lnTo>
                    <a:pt x="4860036" y="67944"/>
                  </a:lnTo>
                  <a:lnTo>
                    <a:pt x="4860036" y="1305178"/>
                  </a:lnTo>
                  <a:lnTo>
                    <a:pt x="4854705" y="1331654"/>
                  </a:lnTo>
                  <a:lnTo>
                    <a:pt x="4840160" y="1353248"/>
                  </a:lnTo>
                  <a:lnTo>
                    <a:pt x="4818566" y="1367793"/>
                  </a:lnTo>
                  <a:lnTo>
                    <a:pt x="4792091" y="1373124"/>
                  </a:lnTo>
                  <a:lnTo>
                    <a:pt x="67945" y="1373124"/>
                  </a:lnTo>
                  <a:lnTo>
                    <a:pt x="41469" y="1367793"/>
                  </a:lnTo>
                  <a:lnTo>
                    <a:pt x="19875" y="1353248"/>
                  </a:lnTo>
                  <a:lnTo>
                    <a:pt x="5330" y="1331654"/>
                  </a:lnTo>
                  <a:lnTo>
                    <a:pt x="0" y="1305178"/>
                  </a:lnTo>
                  <a:lnTo>
                    <a:pt x="0" y="67944"/>
                  </a:lnTo>
                  <a:close/>
                </a:path>
              </a:pathLst>
            </a:custGeom>
            <a:ln w="12700">
              <a:solidFill>
                <a:srgbClr val="006FA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1609471" y="1082421"/>
            <a:ext cx="4753610" cy="1275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785" marR="523875" indent="-17272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184785" algn="l"/>
              </a:tabLst>
            </a:pPr>
            <a:r>
              <a:rPr sz="1200" dirty="0">
                <a:latin typeface="Microsoft Sans Serif"/>
                <a:cs typeface="Microsoft Sans Serif"/>
              </a:rPr>
              <a:t>Responsible</a:t>
            </a:r>
            <a:r>
              <a:rPr sz="1200" spc="10" dirty="0">
                <a:latin typeface="Microsoft Sans Serif"/>
                <a:cs typeface="Microsoft Sans Serif"/>
              </a:rPr>
              <a:t> </a:t>
            </a:r>
            <a:r>
              <a:rPr sz="1200" spc="75" dirty="0">
                <a:latin typeface="Microsoft Sans Serif"/>
                <a:cs typeface="Microsoft Sans Serif"/>
              </a:rPr>
              <a:t>for</a:t>
            </a:r>
            <a:r>
              <a:rPr sz="1200" spc="-15" dirty="0">
                <a:latin typeface="Microsoft Sans Serif"/>
                <a:cs typeface="Microsoft Sans Serif"/>
              </a:rPr>
              <a:t> </a:t>
            </a:r>
            <a:r>
              <a:rPr sz="1200" spc="55" dirty="0">
                <a:latin typeface="Microsoft Sans Serif"/>
                <a:cs typeface="Microsoft Sans Serif"/>
              </a:rPr>
              <a:t>the</a:t>
            </a:r>
            <a:r>
              <a:rPr sz="1200" spc="10" dirty="0">
                <a:latin typeface="Microsoft Sans Serif"/>
                <a:cs typeface="Microsoft Sans Serif"/>
              </a:rPr>
              <a:t> </a:t>
            </a:r>
            <a:r>
              <a:rPr sz="1200" dirty="0">
                <a:latin typeface="Microsoft Sans Serif"/>
                <a:cs typeface="Microsoft Sans Serif"/>
              </a:rPr>
              <a:t>technical</a:t>
            </a:r>
            <a:r>
              <a:rPr sz="1200" spc="15" dirty="0">
                <a:latin typeface="Microsoft Sans Serif"/>
                <a:cs typeface="Microsoft Sans Serif"/>
              </a:rPr>
              <a:t> </a:t>
            </a:r>
            <a:r>
              <a:rPr sz="1200" dirty="0">
                <a:latin typeface="Microsoft Sans Serif"/>
                <a:cs typeface="Microsoft Sans Serif"/>
              </a:rPr>
              <a:t>deliverables</a:t>
            </a:r>
            <a:r>
              <a:rPr sz="1200" spc="10" dirty="0">
                <a:latin typeface="Microsoft Sans Serif"/>
                <a:cs typeface="Microsoft Sans Serif"/>
              </a:rPr>
              <a:t> </a:t>
            </a:r>
            <a:r>
              <a:rPr sz="1200" spc="95" dirty="0">
                <a:latin typeface="Microsoft Sans Serif"/>
                <a:cs typeface="Microsoft Sans Serif"/>
              </a:rPr>
              <a:t>to</a:t>
            </a:r>
            <a:r>
              <a:rPr sz="1200" spc="5" dirty="0">
                <a:latin typeface="Microsoft Sans Serif"/>
                <a:cs typeface="Microsoft Sans Serif"/>
              </a:rPr>
              <a:t> </a:t>
            </a:r>
            <a:r>
              <a:rPr sz="1200" spc="55" dirty="0">
                <a:latin typeface="Microsoft Sans Serif"/>
                <a:cs typeface="Microsoft Sans Serif"/>
              </a:rPr>
              <a:t>the</a:t>
            </a:r>
            <a:r>
              <a:rPr sz="1200" spc="15" dirty="0">
                <a:latin typeface="Microsoft Sans Serif"/>
                <a:cs typeface="Microsoft Sans Serif"/>
              </a:rPr>
              <a:t> </a:t>
            </a:r>
            <a:r>
              <a:rPr sz="1200" spc="-10" dirty="0">
                <a:latin typeface="Microsoft Sans Serif"/>
                <a:cs typeface="Microsoft Sans Serif"/>
              </a:rPr>
              <a:t>customer </a:t>
            </a:r>
            <a:r>
              <a:rPr sz="1200" dirty="0">
                <a:latin typeface="Microsoft Sans Serif"/>
                <a:cs typeface="Microsoft Sans Serif"/>
              </a:rPr>
              <a:t>(technical</a:t>
            </a:r>
            <a:r>
              <a:rPr sz="1200" spc="45" dirty="0">
                <a:latin typeface="Microsoft Sans Serif"/>
                <a:cs typeface="Microsoft Sans Serif"/>
              </a:rPr>
              <a:t> </a:t>
            </a:r>
            <a:r>
              <a:rPr sz="1200" dirty="0">
                <a:latin typeface="Microsoft Sans Serif"/>
                <a:cs typeface="Microsoft Sans Serif"/>
              </a:rPr>
              <a:t>and</a:t>
            </a:r>
            <a:r>
              <a:rPr sz="1200" spc="15" dirty="0">
                <a:latin typeface="Microsoft Sans Serif"/>
                <a:cs typeface="Microsoft Sans Serif"/>
              </a:rPr>
              <a:t> </a:t>
            </a:r>
            <a:r>
              <a:rPr sz="1200" spc="-10" dirty="0">
                <a:latin typeface="Microsoft Sans Serif"/>
                <a:cs typeface="Microsoft Sans Serif"/>
              </a:rPr>
              <a:t>documentation).</a:t>
            </a:r>
            <a:endParaRPr sz="1200">
              <a:latin typeface="Microsoft Sans Serif"/>
              <a:cs typeface="Microsoft Sans Serif"/>
            </a:endParaRPr>
          </a:p>
          <a:p>
            <a:pPr marL="184785" marR="5080" indent="-172720">
              <a:lnSpc>
                <a:spcPct val="100000"/>
              </a:lnSpc>
              <a:spcBef>
                <a:spcPts val="600"/>
              </a:spcBef>
              <a:buFont typeface="Arial MT"/>
              <a:buChar char="•"/>
              <a:tabLst>
                <a:tab pos="184785" algn="l"/>
              </a:tabLst>
            </a:pPr>
            <a:r>
              <a:rPr sz="1200" dirty="0">
                <a:latin typeface="Microsoft Sans Serif"/>
                <a:cs typeface="Microsoft Sans Serif"/>
              </a:rPr>
              <a:t>The</a:t>
            </a:r>
            <a:r>
              <a:rPr sz="1200" spc="35" dirty="0">
                <a:latin typeface="Microsoft Sans Serif"/>
                <a:cs typeface="Microsoft Sans Serif"/>
              </a:rPr>
              <a:t> </a:t>
            </a:r>
            <a:r>
              <a:rPr sz="1200" spc="10" dirty="0">
                <a:latin typeface="Microsoft Sans Serif"/>
                <a:cs typeface="Microsoft Sans Serif"/>
              </a:rPr>
              <a:t>interface</a:t>
            </a:r>
            <a:r>
              <a:rPr sz="1200" spc="60" dirty="0">
                <a:latin typeface="Microsoft Sans Serif"/>
                <a:cs typeface="Microsoft Sans Serif"/>
              </a:rPr>
              <a:t> </a:t>
            </a:r>
            <a:r>
              <a:rPr sz="1200" spc="10" dirty="0">
                <a:latin typeface="Microsoft Sans Serif"/>
                <a:cs typeface="Microsoft Sans Serif"/>
              </a:rPr>
              <a:t>between</a:t>
            </a:r>
            <a:r>
              <a:rPr sz="1200" spc="80" dirty="0">
                <a:latin typeface="Microsoft Sans Serif"/>
                <a:cs typeface="Microsoft Sans Serif"/>
              </a:rPr>
              <a:t> </a:t>
            </a:r>
            <a:r>
              <a:rPr sz="1200" spc="55" dirty="0">
                <a:latin typeface="Microsoft Sans Serif"/>
                <a:cs typeface="Microsoft Sans Serif"/>
              </a:rPr>
              <a:t>the</a:t>
            </a:r>
            <a:r>
              <a:rPr sz="1200" spc="65" dirty="0">
                <a:latin typeface="Microsoft Sans Serif"/>
                <a:cs typeface="Microsoft Sans Serif"/>
              </a:rPr>
              <a:t> </a:t>
            </a:r>
            <a:r>
              <a:rPr sz="1200" spc="10" dirty="0">
                <a:latin typeface="Microsoft Sans Serif"/>
                <a:cs typeface="Microsoft Sans Serif"/>
              </a:rPr>
              <a:t>customer,</a:t>
            </a:r>
            <a:r>
              <a:rPr sz="1200" spc="55" dirty="0">
                <a:latin typeface="Microsoft Sans Serif"/>
                <a:cs typeface="Microsoft Sans Serif"/>
              </a:rPr>
              <a:t> </a:t>
            </a:r>
            <a:r>
              <a:rPr sz="1200" spc="50" dirty="0">
                <a:latin typeface="Microsoft Sans Serif"/>
                <a:cs typeface="Microsoft Sans Serif"/>
              </a:rPr>
              <a:t>the</a:t>
            </a:r>
            <a:r>
              <a:rPr sz="1200" spc="70" dirty="0">
                <a:latin typeface="Microsoft Sans Serif"/>
                <a:cs typeface="Microsoft Sans Serif"/>
              </a:rPr>
              <a:t> </a:t>
            </a:r>
            <a:r>
              <a:rPr sz="1200" spc="10" dirty="0">
                <a:latin typeface="Microsoft Sans Serif"/>
                <a:cs typeface="Microsoft Sans Serif"/>
              </a:rPr>
              <a:t>development</a:t>
            </a:r>
            <a:r>
              <a:rPr sz="1200" spc="80" dirty="0">
                <a:latin typeface="Microsoft Sans Serif"/>
                <a:cs typeface="Microsoft Sans Serif"/>
              </a:rPr>
              <a:t> </a:t>
            </a:r>
            <a:r>
              <a:rPr sz="1200" spc="10" dirty="0">
                <a:latin typeface="Microsoft Sans Serif"/>
                <a:cs typeface="Microsoft Sans Serif"/>
              </a:rPr>
              <a:t>teams</a:t>
            </a:r>
            <a:r>
              <a:rPr sz="1200" spc="55" dirty="0">
                <a:latin typeface="Microsoft Sans Serif"/>
                <a:cs typeface="Microsoft Sans Serif"/>
              </a:rPr>
              <a:t> </a:t>
            </a:r>
            <a:r>
              <a:rPr sz="1200" spc="-25" dirty="0">
                <a:latin typeface="Microsoft Sans Serif"/>
                <a:cs typeface="Microsoft Sans Serif"/>
              </a:rPr>
              <a:t>and </a:t>
            </a:r>
            <a:r>
              <a:rPr sz="1200" spc="55" dirty="0">
                <a:latin typeface="Microsoft Sans Serif"/>
                <a:cs typeface="Microsoft Sans Serif"/>
              </a:rPr>
              <a:t>the</a:t>
            </a:r>
            <a:r>
              <a:rPr sz="1200" spc="10" dirty="0">
                <a:latin typeface="Microsoft Sans Serif"/>
                <a:cs typeface="Microsoft Sans Serif"/>
              </a:rPr>
              <a:t> </a:t>
            </a:r>
            <a:r>
              <a:rPr sz="1200" dirty="0">
                <a:latin typeface="Microsoft Sans Serif"/>
                <a:cs typeface="Microsoft Sans Serif"/>
              </a:rPr>
              <a:t>run </a:t>
            </a:r>
            <a:r>
              <a:rPr sz="1200" spc="-10" dirty="0">
                <a:latin typeface="Microsoft Sans Serif"/>
                <a:cs typeface="Microsoft Sans Serif"/>
              </a:rPr>
              <a:t>teams.</a:t>
            </a:r>
            <a:endParaRPr sz="1200">
              <a:latin typeface="Microsoft Sans Serif"/>
              <a:cs typeface="Microsoft Sans Serif"/>
            </a:endParaRPr>
          </a:p>
          <a:p>
            <a:pPr marL="184785" marR="226695" indent="-172720">
              <a:lnSpc>
                <a:spcPct val="100000"/>
              </a:lnSpc>
              <a:spcBef>
                <a:spcPts val="600"/>
              </a:spcBef>
              <a:buFont typeface="Arial MT"/>
              <a:buChar char="•"/>
              <a:tabLst>
                <a:tab pos="184785" algn="l"/>
              </a:tabLst>
            </a:pPr>
            <a:r>
              <a:rPr sz="1200" dirty="0">
                <a:latin typeface="Microsoft Sans Serif"/>
                <a:cs typeface="Microsoft Sans Serif"/>
              </a:rPr>
              <a:t>Guarantees</a:t>
            </a:r>
            <a:r>
              <a:rPr sz="1200" spc="45" dirty="0">
                <a:latin typeface="Microsoft Sans Serif"/>
                <a:cs typeface="Microsoft Sans Serif"/>
              </a:rPr>
              <a:t> </a:t>
            </a:r>
            <a:r>
              <a:rPr sz="1200" spc="55" dirty="0">
                <a:latin typeface="Microsoft Sans Serif"/>
                <a:cs typeface="Microsoft Sans Serif"/>
              </a:rPr>
              <a:t>the</a:t>
            </a:r>
            <a:r>
              <a:rPr sz="1200" spc="20" dirty="0">
                <a:latin typeface="Microsoft Sans Serif"/>
                <a:cs typeface="Microsoft Sans Serif"/>
              </a:rPr>
              <a:t> </a:t>
            </a:r>
            <a:r>
              <a:rPr sz="1200" dirty="0">
                <a:latin typeface="Microsoft Sans Serif"/>
                <a:cs typeface="Microsoft Sans Serif"/>
              </a:rPr>
              <a:t>consistency</a:t>
            </a:r>
            <a:r>
              <a:rPr sz="1200" spc="35" dirty="0">
                <a:latin typeface="Microsoft Sans Serif"/>
                <a:cs typeface="Microsoft Sans Serif"/>
              </a:rPr>
              <a:t> </a:t>
            </a:r>
            <a:r>
              <a:rPr sz="1200" spc="85" dirty="0">
                <a:latin typeface="Microsoft Sans Serif"/>
                <a:cs typeface="Microsoft Sans Serif"/>
              </a:rPr>
              <a:t>of</a:t>
            </a:r>
            <a:r>
              <a:rPr sz="1200" spc="20" dirty="0">
                <a:latin typeface="Microsoft Sans Serif"/>
                <a:cs typeface="Microsoft Sans Serif"/>
              </a:rPr>
              <a:t> </a:t>
            </a:r>
            <a:r>
              <a:rPr sz="1200" spc="50" dirty="0">
                <a:latin typeface="Microsoft Sans Serif"/>
                <a:cs typeface="Microsoft Sans Serif"/>
              </a:rPr>
              <a:t>the</a:t>
            </a:r>
            <a:r>
              <a:rPr sz="1200" spc="20" dirty="0">
                <a:latin typeface="Microsoft Sans Serif"/>
                <a:cs typeface="Microsoft Sans Serif"/>
              </a:rPr>
              <a:t> </a:t>
            </a:r>
            <a:r>
              <a:rPr sz="1200" dirty="0">
                <a:latin typeface="Microsoft Sans Serif"/>
                <a:cs typeface="Microsoft Sans Serif"/>
              </a:rPr>
              <a:t>solution</a:t>
            </a:r>
            <a:r>
              <a:rPr sz="1200" spc="40" dirty="0">
                <a:latin typeface="Microsoft Sans Serif"/>
                <a:cs typeface="Microsoft Sans Serif"/>
              </a:rPr>
              <a:t> </a:t>
            </a:r>
            <a:r>
              <a:rPr sz="1200" dirty="0">
                <a:latin typeface="Microsoft Sans Serif"/>
                <a:cs typeface="Microsoft Sans Serif"/>
              </a:rPr>
              <a:t>developed,</a:t>
            </a:r>
            <a:r>
              <a:rPr sz="1200" spc="30" dirty="0">
                <a:latin typeface="Microsoft Sans Serif"/>
                <a:cs typeface="Microsoft Sans Serif"/>
              </a:rPr>
              <a:t> </a:t>
            </a:r>
            <a:r>
              <a:rPr sz="1200" dirty="0">
                <a:latin typeface="Microsoft Sans Serif"/>
                <a:cs typeface="Microsoft Sans Serif"/>
              </a:rPr>
              <a:t>and</a:t>
            </a:r>
            <a:r>
              <a:rPr sz="1200" spc="20" dirty="0">
                <a:latin typeface="Microsoft Sans Serif"/>
                <a:cs typeface="Microsoft Sans Serif"/>
              </a:rPr>
              <a:t> </a:t>
            </a:r>
            <a:r>
              <a:rPr sz="1200" spc="30" dirty="0">
                <a:latin typeface="Microsoft Sans Serif"/>
                <a:cs typeface="Microsoft Sans Serif"/>
              </a:rPr>
              <a:t>the </a:t>
            </a:r>
            <a:r>
              <a:rPr sz="1200" spc="50" dirty="0">
                <a:latin typeface="Microsoft Sans Serif"/>
                <a:cs typeface="Microsoft Sans Serif"/>
              </a:rPr>
              <a:t>right</a:t>
            </a:r>
            <a:r>
              <a:rPr sz="1200" spc="-40" dirty="0">
                <a:latin typeface="Microsoft Sans Serif"/>
                <a:cs typeface="Microsoft Sans Serif"/>
              </a:rPr>
              <a:t> </a:t>
            </a:r>
            <a:r>
              <a:rPr sz="1200" spc="-10" dirty="0">
                <a:latin typeface="Microsoft Sans Serif"/>
                <a:cs typeface="Microsoft Sans Serif"/>
              </a:rPr>
              <a:t>choices</a:t>
            </a:r>
            <a:r>
              <a:rPr sz="1200" spc="-25" dirty="0">
                <a:latin typeface="Microsoft Sans Serif"/>
                <a:cs typeface="Microsoft Sans Serif"/>
              </a:rPr>
              <a:t> </a:t>
            </a:r>
            <a:r>
              <a:rPr sz="1200" spc="85" dirty="0">
                <a:latin typeface="Microsoft Sans Serif"/>
                <a:cs typeface="Microsoft Sans Serif"/>
              </a:rPr>
              <a:t>of</a:t>
            </a:r>
            <a:r>
              <a:rPr sz="1200" spc="-25" dirty="0">
                <a:latin typeface="Microsoft Sans Serif"/>
                <a:cs typeface="Microsoft Sans Serif"/>
              </a:rPr>
              <a:t> </a:t>
            </a:r>
            <a:r>
              <a:rPr sz="1200" spc="-10" dirty="0">
                <a:latin typeface="Microsoft Sans Serif"/>
                <a:cs typeface="Microsoft Sans Serif"/>
              </a:rPr>
              <a:t>dependencies.</a:t>
            </a:r>
            <a:endParaRPr sz="1200">
              <a:latin typeface="Microsoft Sans Serif"/>
              <a:cs typeface="Microsoft Sans Serif"/>
            </a:endParaRPr>
          </a:p>
        </p:txBody>
      </p:sp>
      <p:pic>
        <p:nvPicPr>
          <p:cNvPr id="19" name="object 1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638543" y="0"/>
            <a:ext cx="5553456" cy="6857998"/>
          </a:xfrm>
          <a:prstGeom prst="rect">
            <a:avLst/>
          </a:prstGeom>
        </p:spPr>
      </p:pic>
      <p:grpSp>
        <p:nvGrpSpPr>
          <p:cNvPr id="20" name="object 20"/>
          <p:cNvGrpSpPr/>
          <p:nvPr/>
        </p:nvGrpSpPr>
        <p:grpSpPr>
          <a:xfrm>
            <a:off x="264844" y="153592"/>
            <a:ext cx="859790" cy="859790"/>
            <a:chOff x="264844" y="153592"/>
            <a:chExt cx="859790" cy="859790"/>
          </a:xfrm>
        </p:grpSpPr>
        <p:sp>
          <p:nvSpPr>
            <p:cNvPr id="21" name="object 21"/>
            <p:cNvSpPr/>
            <p:nvPr/>
          </p:nvSpPr>
          <p:spPr>
            <a:xfrm>
              <a:off x="264844" y="153592"/>
              <a:ext cx="859790" cy="756920"/>
            </a:xfrm>
            <a:custGeom>
              <a:avLst/>
              <a:gdLst/>
              <a:ahLst/>
              <a:cxnLst/>
              <a:rect l="l" t="t" r="r" b="b"/>
              <a:pathLst>
                <a:path w="859790" h="756919">
                  <a:moveTo>
                    <a:pt x="429692" y="0"/>
                  </a:moveTo>
                  <a:lnTo>
                    <a:pt x="382875" y="2521"/>
                  </a:lnTo>
                  <a:lnTo>
                    <a:pt x="337517" y="9910"/>
                  </a:lnTo>
                  <a:lnTo>
                    <a:pt x="293881" y="21906"/>
                  </a:lnTo>
                  <a:lnTo>
                    <a:pt x="252230" y="38245"/>
                  </a:lnTo>
                  <a:lnTo>
                    <a:pt x="212824" y="58666"/>
                  </a:lnTo>
                  <a:lnTo>
                    <a:pt x="175927" y="82907"/>
                  </a:lnTo>
                  <a:lnTo>
                    <a:pt x="141801" y="110704"/>
                  </a:lnTo>
                  <a:lnTo>
                    <a:pt x="110708" y="141797"/>
                  </a:lnTo>
                  <a:lnTo>
                    <a:pt x="82909" y="175924"/>
                  </a:lnTo>
                  <a:lnTo>
                    <a:pt x="58668" y="212821"/>
                  </a:lnTo>
                  <a:lnTo>
                    <a:pt x="38247" y="252227"/>
                  </a:lnTo>
                  <a:lnTo>
                    <a:pt x="21907" y="293879"/>
                  </a:lnTo>
                  <a:lnTo>
                    <a:pt x="9911" y="337516"/>
                  </a:lnTo>
                  <a:lnTo>
                    <a:pt x="2521" y="382876"/>
                  </a:lnTo>
                  <a:lnTo>
                    <a:pt x="0" y="429695"/>
                  </a:lnTo>
                  <a:lnTo>
                    <a:pt x="3612" y="485659"/>
                  </a:lnTo>
                  <a:lnTo>
                    <a:pt x="14148" y="539446"/>
                  </a:lnTo>
                  <a:lnTo>
                    <a:pt x="31154" y="590607"/>
                  </a:lnTo>
                  <a:lnTo>
                    <a:pt x="54178" y="638690"/>
                  </a:lnTo>
                  <a:lnTo>
                    <a:pt x="82767" y="683246"/>
                  </a:lnTo>
                  <a:lnTo>
                    <a:pt x="114274" y="716755"/>
                  </a:lnTo>
                  <a:lnTo>
                    <a:pt x="149918" y="738661"/>
                  </a:lnTo>
                  <a:lnTo>
                    <a:pt x="189324" y="751162"/>
                  </a:lnTo>
                  <a:lnTo>
                    <a:pt x="232119" y="756459"/>
                  </a:lnTo>
                  <a:lnTo>
                    <a:pt x="277928" y="756750"/>
                  </a:lnTo>
                  <a:lnTo>
                    <a:pt x="326376" y="754235"/>
                  </a:lnTo>
                  <a:lnTo>
                    <a:pt x="377089" y="751113"/>
                  </a:lnTo>
                  <a:lnTo>
                    <a:pt x="429692" y="749584"/>
                  </a:lnTo>
                  <a:lnTo>
                    <a:pt x="482299" y="751113"/>
                  </a:lnTo>
                  <a:lnTo>
                    <a:pt x="533016" y="754235"/>
                  </a:lnTo>
                  <a:lnTo>
                    <a:pt x="581466" y="756750"/>
                  </a:lnTo>
                  <a:lnTo>
                    <a:pt x="627275" y="756459"/>
                  </a:lnTo>
                  <a:lnTo>
                    <a:pt x="670071" y="751162"/>
                  </a:lnTo>
                  <a:lnTo>
                    <a:pt x="709476" y="738661"/>
                  </a:lnTo>
                  <a:lnTo>
                    <a:pt x="745119" y="716755"/>
                  </a:lnTo>
                  <a:lnTo>
                    <a:pt x="776623" y="683246"/>
                  </a:lnTo>
                  <a:lnTo>
                    <a:pt x="805212" y="638690"/>
                  </a:lnTo>
                  <a:lnTo>
                    <a:pt x="828235" y="590607"/>
                  </a:lnTo>
                  <a:lnTo>
                    <a:pt x="845240" y="539446"/>
                  </a:lnTo>
                  <a:lnTo>
                    <a:pt x="855775" y="485659"/>
                  </a:lnTo>
                  <a:lnTo>
                    <a:pt x="859387" y="429695"/>
                  </a:lnTo>
                  <a:lnTo>
                    <a:pt x="856866" y="382876"/>
                  </a:lnTo>
                  <a:lnTo>
                    <a:pt x="849476" y="337516"/>
                  </a:lnTo>
                  <a:lnTo>
                    <a:pt x="837481" y="293879"/>
                  </a:lnTo>
                  <a:lnTo>
                    <a:pt x="821142" y="252227"/>
                  </a:lnTo>
                  <a:lnTo>
                    <a:pt x="800721" y="212821"/>
                  </a:lnTo>
                  <a:lnTo>
                    <a:pt x="776480" y="175924"/>
                  </a:lnTo>
                  <a:lnTo>
                    <a:pt x="748682" y="141797"/>
                  </a:lnTo>
                  <a:lnTo>
                    <a:pt x="717589" y="110704"/>
                  </a:lnTo>
                  <a:lnTo>
                    <a:pt x="683463" y="82907"/>
                  </a:lnTo>
                  <a:lnTo>
                    <a:pt x="646566" y="58666"/>
                  </a:lnTo>
                  <a:lnTo>
                    <a:pt x="607160" y="38245"/>
                  </a:lnTo>
                  <a:lnTo>
                    <a:pt x="565508" y="21906"/>
                  </a:lnTo>
                  <a:lnTo>
                    <a:pt x="521871" y="9910"/>
                  </a:lnTo>
                  <a:lnTo>
                    <a:pt x="476511" y="2521"/>
                  </a:lnTo>
                  <a:lnTo>
                    <a:pt x="429692" y="0"/>
                  </a:lnTo>
                  <a:close/>
                </a:path>
              </a:pathLst>
            </a:custGeom>
            <a:solidFill>
              <a:srgbClr val="EE9B1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347611" y="276584"/>
              <a:ext cx="776605" cy="634365"/>
            </a:xfrm>
            <a:custGeom>
              <a:avLst/>
              <a:gdLst/>
              <a:ahLst/>
              <a:cxnLst/>
              <a:rect l="l" t="t" r="r" b="b"/>
              <a:pathLst>
                <a:path w="776605" h="634365">
                  <a:moveTo>
                    <a:pt x="477358" y="0"/>
                  </a:moveTo>
                  <a:lnTo>
                    <a:pt x="180739" y="246389"/>
                  </a:lnTo>
                  <a:lnTo>
                    <a:pt x="241473" y="307528"/>
                  </a:lnTo>
                  <a:lnTo>
                    <a:pt x="250184" y="334101"/>
                  </a:lnTo>
                  <a:lnTo>
                    <a:pt x="262338" y="366718"/>
                  </a:lnTo>
                  <a:lnTo>
                    <a:pt x="273145" y="394365"/>
                  </a:lnTo>
                  <a:lnTo>
                    <a:pt x="277812" y="406028"/>
                  </a:lnTo>
                  <a:lnTo>
                    <a:pt x="0" y="560254"/>
                  </a:lnTo>
                  <a:lnTo>
                    <a:pt x="31506" y="593763"/>
                  </a:lnTo>
                  <a:lnTo>
                    <a:pt x="67150" y="615669"/>
                  </a:lnTo>
                  <a:lnTo>
                    <a:pt x="106557" y="628170"/>
                  </a:lnTo>
                  <a:lnTo>
                    <a:pt x="149352" y="633467"/>
                  </a:lnTo>
                  <a:lnTo>
                    <a:pt x="195160" y="633758"/>
                  </a:lnTo>
                  <a:lnTo>
                    <a:pt x="293521" y="628170"/>
                  </a:lnTo>
                  <a:lnTo>
                    <a:pt x="292626" y="628170"/>
                  </a:lnTo>
                  <a:lnTo>
                    <a:pt x="346924" y="626592"/>
                  </a:lnTo>
                  <a:lnTo>
                    <a:pt x="592279" y="626592"/>
                  </a:lnTo>
                  <a:lnTo>
                    <a:pt x="626709" y="615669"/>
                  </a:lnTo>
                  <a:lnTo>
                    <a:pt x="662351" y="593763"/>
                  </a:lnTo>
                  <a:lnTo>
                    <a:pt x="693856" y="560254"/>
                  </a:lnTo>
                  <a:lnTo>
                    <a:pt x="722444" y="515698"/>
                  </a:lnTo>
                  <a:lnTo>
                    <a:pt x="745467" y="467615"/>
                  </a:lnTo>
                  <a:lnTo>
                    <a:pt x="762473" y="416454"/>
                  </a:lnTo>
                  <a:lnTo>
                    <a:pt x="773008" y="362666"/>
                  </a:lnTo>
                  <a:lnTo>
                    <a:pt x="776567" y="307528"/>
                  </a:lnTo>
                  <a:lnTo>
                    <a:pt x="776522" y="299178"/>
                  </a:lnTo>
                  <a:lnTo>
                    <a:pt x="477358" y="0"/>
                  </a:lnTo>
                  <a:close/>
                </a:path>
                <a:path w="776605" h="634365">
                  <a:moveTo>
                    <a:pt x="592279" y="626592"/>
                  </a:moveTo>
                  <a:lnTo>
                    <a:pt x="346924" y="626592"/>
                  </a:lnTo>
                  <a:lnTo>
                    <a:pt x="401227" y="628170"/>
                  </a:lnTo>
                  <a:lnTo>
                    <a:pt x="400333" y="628170"/>
                  </a:lnTo>
                  <a:lnTo>
                    <a:pt x="498698" y="633758"/>
                  </a:lnTo>
                  <a:lnTo>
                    <a:pt x="544508" y="633467"/>
                  </a:lnTo>
                  <a:lnTo>
                    <a:pt x="587303" y="628170"/>
                  </a:lnTo>
                  <a:lnTo>
                    <a:pt x="592279" y="626592"/>
                  </a:lnTo>
                  <a:close/>
                </a:path>
              </a:pathLst>
            </a:custGeom>
            <a:solidFill>
              <a:srgbClr val="DB82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553962" y="657696"/>
              <a:ext cx="46990" cy="53975"/>
            </a:xfrm>
            <a:custGeom>
              <a:avLst/>
              <a:gdLst/>
              <a:ahLst/>
              <a:cxnLst/>
              <a:rect l="l" t="t" r="r" b="b"/>
              <a:pathLst>
                <a:path w="46990" h="53975">
                  <a:moveTo>
                    <a:pt x="0" y="53646"/>
                  </a:moveTo>
                  <a:lnTo>
                    <a:pt x="46536" y="53646"/>
                  </a:lnTo>
                  <a:lnTo>
                    <a:pt x="46536" y="0"/>
                  </a:lnTo>
                  <a:lnTo>
                    <a:pt x="0" y="0"/>
                  </a:lnTo>
                  <a:lnTo>
                    <a:pt x="0" y="53646"/>
                  </a:lnTo>
                  <a:close/>
                </a:path>
              </a:pathLst>
            </a:custGeom>
            <a:solidFill>
              <a:srgbClr val="574A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788588" y="657696"/>
              <a:ext cx="46990" cy="53975"/>
            </a:xfrm>
            <a:custGeom>
              <a:avLst/>
              <a:gdLst/>
              <a:ahLst/>
              <a:cxnLst/>
              <a:rect l="l" t="t" r="r" b="b"/>
              <a:pathLst>
                <a:path w="46990" h="53975">
                  <a:moveTo>
                    <a:pt x="0" y="53646"/>
                  </a:moveTo>
                  <a:lnTo>
                    <a:pt x="46522" y="53646"/>
                  </a:lnTo>
                  <a:lnTo>
                    <a:pt x="46522" y="0"/>
                  </a:lnTo>
                  <a:lnTo>
                    <a:pt x="0" y="0"/>
                  </a:lnTo>
                  <a:lnTo>
                    <a:pt x="0" y="53646"/>
                  </a:lnTo>
                  <a:close/>
                </a:path>
              </a:pathLst>
            </a:custGeom>
            <a:solidFill>
              <a:srgbClr val="493D5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600498" y="590813"/>
              <a:ext cx="94615" cy="120650"/>
            </a:xfrm>
            <a:custGeom>
              <a:avLst/>
              <a:gdLst/>
              <a:ahLst/>
              <a:cxnLst/>
              <a:rect l="l" t="t" r="r" b="b"/>
              <a:pathLst>
                <a:path w="94615" h="120650">
                  <a:moveTo>
                    <a:pt x="0" y="120528"/>
                  </a:moveTo>
                  <a:lnTo>
                    <a:pt x="94037" y="120528"/>
                  </a:lnTo>
                  <a:lnTo>
                    <a:pt x="94037" y="0"/>
                  </a:lnTo>
                  <a:lnTo>
                    <a:pt x="0" y="0"/>
                  </a:lnTo>
                  <a:lnTo>
                    <a:pt x="0" y="120528"/>
                  </a:lnTo>
                  <a:close/>
                </a:path>
              </a:pathLst>
            </a:custGeom>
            <a:solidFill>
              <a:srgbClr val="FFBA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694536" y="590813"/>
              <a:ext cx="94615" cy="120650"/>
            </a:xfrm>
            <a:custGeom>
              <a:avLst/>
              <a:gdLst/>
              <a:ahLst/>
              <a:cxnLst/>
              <a:rect l="l" t="t" r="r" b="b"/>
              <a:pathLst>
                <a:path w="94615" h="120650">
                  <a:moveTo>
                    <a:pt x="0" y="120528"/>
                  </a:moveTo>
                  <a:lnTo>
                    <a:pt x="94046" y="120528"/>
                  </a:lnTo>
                  <a:lnTo>
                    <a:pt x="94046" y="0"/>
                  </a:lnTo>
                  <a:lnTo>
                    <a:pt x="0" y="0"/>
                  </a:lnTo>
                  <a:lnTo>
                    <a:pt x="0" y="120528"/>
                  </a:lnTo>
                  <a:close/>
                </a:path>
              </a:pathLst>
            </a:custGeom>
            <a:solidFill>
              <a:srgbClr val="EEA2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490710" y="711342"/>
              <a:ext cx="203835" cy="192405"/>
            </a:xfrm>
            <a:custGeom>
              <a:avLst/>
              <a:gdLst/>
              <a:ahLst/>
              <a:cxnLst/>
              <a:rect l="l" t="t" r="r" b="b"/>
              <a:pathLst>
                <a:path w="203834" h="192405">
                  <a:moveTo>
                    <a:pt x="0" y="191838"/>
                  </a:moveTo>
                  <a:lnTo>
                    <a:pt x="203825" y="191838"/>
                  </a:lnTo>
                  <a:lnTo>
                    <a:pt x="203825" y="0"/>
                  </a:lnTo>
                  <a:lnTo>
                    <a:pt x="0" y="0"/>
                  </a:lnTo>
                  <a:lnTo>
                    <a:pt x="0" y="191838"/>
                  </a:lnTo>
                  <a:close/>
                </a:path>
              </a:pathLst>
            </a:custGeom>
            <a:solidFill>
              <a:srgbClr val="FFD3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694536" y="711338"/>
              <a:ext cx="203835" cy="192405"/>
            </a:xfrm>
            <a:custGeom>
              <a:avLst/>
              <a:gdLst/>
              <a:ahLst/>
              <a:cxnLst/>
              <a:rect l="l" t="t" r="r" b="b"/>
              <a:pathLst>
                <a:path w="203834" h="192405">
                  <a:moveTo>
                    <a:pt x="203839" y="0"/>
                  </a:moveTo>
                  <a:lnTo>
                    <a:pt x="0" y="0"/>
                  </a:lnTo>
                  <a:lnTo>
                    <a:pt x="0" y="191838"/>
                  </a:lnTo>
                  <a:lnTo>
                    <a:pt x="203839" y="191838"/>
                  </a:lnTo>
                  <a:lnTo>
                    <a:pt x="203839" y="0"/>
                  </a:lnTo>
                  <a:close/>
                </a:path>
              </a:pathLst>
            </a:custGeom>
            <a:solidFill>
              <a:srgbClr val="FFBA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347611" y="711330"/>
              <a:ext cx="694055" cy="302260"/>
            </a:xfrm>
            <a:custGeom>
              <a:avLst/>
              <a:gdLst/>
              <a:ahLst/>
              <a:cxnLst/>
              <a:rect l="l" t="t" r="r" b="b"/>
              <a:pathLst>
                <a:path w="694055" h="302259">
                  <a:moveTo>
                    <a:pt x="564360" y="0"/>
                  </a:moveTo>
                  <a:lnTo>
                    <a:pt x="440976" y="0"/>
                  </a:lnTo>
                  <a:lnTo>
                    <a:pt x="346924" y="90163"/>
                  </a:lnTo>
                  <a:lnTo>
                    <a:pt x="252886" y="0"/>
                  </a:lnTo>
                  <a:lnTo>
                    <a:pt x="129517" y="0"/>
                  </a:lnTo>
                  <a:lnTo>
                    <a:pt x="79965" y="9813"/>
                  </a:lnTo>
                  <a:lnTo>
                    <a:pt x="39238" y="36627"/>
                  </a:lnTo>
                  <a:lnTo>
                    <a:pt x="11271" y="76506"/>
                  </a:lnTo>
                  <a:lnTo>
                    <a:pt x="0" y="125509"/>
                  </a:lnTo>
                  <a:lnTo>
                    <a:pt x="31506" y="163736"/>
                  </a:lnTo>
                  <a:lnTo>
                    <a:pt x="67150" y="198080"/>
                  </a:lnTo>
                  <a:lnTo>
                    <a:pt x="106557" y="228167"/>
                  </a:lnTo>
                  <a:lnTo>
                    <a:pt x="149352" y="253623"/>
                  </a:lnTo>
                  <a:lnTo>
                    <a:pt x="195160" y="274073"/>
                  </a:lnTo>
                  <a:lnTo>
                    <a:pt x="243608" y="289143"/>
                  </a:lnTo>
                  <a:lnTo>
                    <a:pt x="294321" y="298460"/>
                  </a:lnTo>
                  <a:lnTo>
                    <a:pt x="346924" y="301648"/>
                  </a:lnTo>
                  <a:lnTo>
                    <a:pt x="399532" y="298460"/>
                  </a:lnTo>
                  <a:lnTo>
                    <a:pt x="450248" y="289143"/>
                  </a:lnTo>
                  <a:lnTo>
                    <a:pt x="498698" y="274073"/>
                  </a:lnTo>
                  <a:lnTo>
                    <a:pt x="544508" y="253623"/>
                  </a:lnTo>
                  <a:lnTo>
                    <a:pt x="587303" y="228167"/>
                  </a:lnTo>
                  <a:lnTo>
                    <a:pt x="626709" y="198080"/>
                  </a:lnTo>
                  <a:lnTo>
                    <a:pt x="662351" y="163736"/>
                  </a:lnTo>
                  <a:lnTo>
                    <a:pt x="693856" y="125509"/>
                  </a:lnTo>
                  <a:lnTo>
                    <a:pt x="682600" y="76494"/>
                  </a:lnTo>
                  <a:lnTo>
                    <a:pt x="654642" y="36617"/>
                  </a:lnTo>
                  <a:lnTo>
                    <a:pt x="613917" y="9809"/>
                  </a:lnTo>
                  <a:lnTo>
                    <a:pt x="564360" y="0"/>
                  </a:lnTo>
                  <a:close/>
                </a:path>
              </a:pathLst>
            </a:custGeom>
            <a:solidFill>
              <a:srgbClr val="7A718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694536" y="711330"/>
              <a:ext cx="347345" cy="302260"/>
            </a:xfrm>
            <a:custGeom>
              <a:avLst/>
              <a:gdLst/>
              <a:ahLst/>
              <a:cxnLst/>
              <a:rect l="l" t="t" r="r" b="b"/>
              <a:pathLst>
                <a:path w="347344" h="302259">
                  <a:moveTo>
                    <a:pt x="217435" y="0"/>
                  </a:moveTo>
                  <a:lnTo>
                    <a:pt x="94051" y="0"/>
                  </a:lnTo>
                  <a:lnTo>
                    <a:pt x="0" y="90163"/>
                  </a:lnTo>
                  <a:lnTo>
                    <a:pt x="0" y="301648"/>
                  </a:lnTo>
                  <a:lnTo>
                    <a:pt x="52607" y="298460"/>
                  </a:lnTo>
                  <a:lnTo>
                    <a:pt x="103323" y="289143"/>
                  </a:lnTo>
                  <a:lnTo>
                    <a:pt x="151774" y="274073"/>
                  </a:lnTo>
                  <a:lnTo>
                    <a:pt x="197583" y="253623"/>
                  </a:lnTo>
                  <a:lnTo>
                    <a:pt x="240378" y="228167"/>
                  </a:lnTo>
                  <a:lnTo>
                    <a:pt x="279784" y="198080"/>
                  </a:lnTo>
                  <a:lnTo>
                    <a:pt x="315427" y="163736"/>
                  </a:lnTo>
                  <a:lnTo>
                    <a:pt x="346931" y="125509"/>
                  </a:lnTo>
                  <a:lnTo>
                    <a:pt x="335675" y="76494"/>
                  </a:lnTo>
                  <a:lnTo>
                    <a:pt x="307717" y="36617"/>
                  </a:lnTo>
                  <a:lnTo>
                    <a:pt x="266993" y="9809"/>
                  </a:lnTo>
                  <a:lnTo>
                    <a:pt x="217435" y="0"/>
                  </a:lnTo>
                  <a:close/>
                </a:path>
              </a:pathLst>
            </a:custGeom>
            <a:solidFill>
              <a:srgbClr val="625A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508880" y="269269"/>
              <a:ext cx="371475" cy="382270"/>
            </a:xfrm>
            <a:custGeom>
              <a:avLst/>
              <a:gdLst/>
              <a:ahLst/>
              <a:cxnLst/>
              <a:rect l="l" t="t" r="r" b="b"/>
              <a:pathLst>
                <a:path w="371475" h="382270">
                  <a:moveTo>
                    <a:pt x="185655" y="0"/>
                  </a:moveTo>
                  <a:lnTo>
                    <a:pt x="143464" y="4678"/>
                  </a:lnTo>
                  <a:lnTo>
                    <a:pt x="102457" y="19556"/>
                  </a:lnTo>
                  <a:lnTo>
                    <a:pt x="66832" y="45896"/>
                  </a:lnTo>
                  <a:lnTo>
                    <a:pt x="40787" y="84961"/>
                  </a:lnTo>
                  <a:lnTo>
                    <a:pt x="28520" y="138014"/>
                  </a:lnTo>
                  <a:lnTo>
                    <a:pt x="16255" y="143963"/>
                  </a:lnTo>
                  <a:lnTo>
                    <a:pt x="6822" y="155102"/>
                  </a:lnTo>
                  <a:lnTo>
                    <a:pt x="1108" y="169138"/>
                  </a:lnTo>
                  <a:lnTo>
                    <a:pt x="0" y="183781"/>
                  </a:lnTo>
                  <a:lnTo>
                    <a:pt x="3063" y="226835"/>
                  </a:lnTo>
                  <a:lnTo>
                    <a:pt x="7304" y="240550"/>
                  </a:lnTo>
                  <a:lnTo>
                    <a:pt x="16033" y="251197"/>
                  </a:lnTo>
                  <a:lnTo>
                    <a:pt x="27977" y="257716"/>
                  </a:lnTo>
                  <a:lnTo>
                    <a:pt x="41864" y="259048"/>
                  </a:lnTo>
                  <a:lnTo>
                    <a:pt x="45179" y="258684"/>
                  </a:lnTo>
                  <a:lnTo>
                    <a:pt x="78240" y="321704"/>
                  </a:lnTo>
                  <a:lnTo>
                    <a:pt x="115485" y="357602"/>
                  </a:lnTo>
                  <a:lnTo>
                    <a:pt x="152697" y="374813"/>
                  </a:lnTo>
                  <a:lnTo>
                    <a:pt x="185655" y="381774"/>
                  </a:lnTo>
                  <a:lnTo>
                    <a:pt x="218620" y="374813"/>
                  </a:lnTo>
                  <a:lnTo>
                    <a:pt x="255832" y="357602"/>
                  </a:lnTo>
                  <a:lnTo>
                    <a:pt x="293079" y="321704"/>
                  </a:lnTo>
                  <a:lnTo>
                    <a:pt x="326146" y="258684"/>
                  </a:lnTo>
                  <a:lnTo>
                    <a:pt x="329461" y="259048"/>
                  </a:lnTo>
                  <a:lnTo>
                    <a:pt x="364021" y="240550"/>
                  </a:lnTo>
                  <a:lnTo>
                    <a:pt x="371311" y="183781"/>
                  </a:lnTo>
                  <a:lnTo>
                    <a:pt x="370209" y="169138"/>
                  </a:lnTo>
                  <a:lnTo>
                    <a:pt x="364496" y="155102"/>
                  </a:lnTo>
                  <a:lnTo>
                    <a:pt x="355064" y="143963"/>
                  </a:lnTo>
                  <a:lnTo>
                    <a:pt x="342805" y="138014"/>
                  </a:lnTo>
                  <a:lnTo>
                    <a:pt x="330533" y="84961"/>
                  </a:lnTo>
                  <a:lnTo>
                    <a:pt x="304486" y="45896"/>
                  </a:lnTo>
                  <a:lnTo>
                    <a:pt x="268861" y="19556"/>
                  </a:lnTo>
                  <a:lnTo>
                    <a:pt x="227852" y="4678"/>
                  </a:lnTo>
                  <a:lnTo>
                    <a:pt x="185655" y="0"/>
                  </a:lnTo>
                  <a:close/>
                </a:path>
              </a:pathLst>
            </a:custGeom>
            <a:solidFill>
              <a:srgbClr val="FFD3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694536" y="269269"/>
              <a:ext cx="186055" cy="382270"/>
            </a:xfrm>
            <a:custGeom>
              <a:avLst/>
              <a:gdLst/>
              <a:ahLst/>
              <a:cxnLst/>
              <a:rect l="l" t="t" r="r" b="b"/>
              <a:pathLst>
                <a:path w="186055" h="382270">
                  <a:moveTo>
                    <a:pt x="0" y="0"/>
                  </a:moveTo>
                  <a:lnTo>
                    <a:pt x="0" y="381774"/>
                  </a:lnTo>
                  <a:lnTo>
                    <a:pt x="21019" y="377916"/>
                  </a:lnTo>
                  <a:lnTo>
                    <a:pt x="69247" y="358204"/>
                  </a:lnTo>
                  <a:lnTo>
                    <a:pt x="106534" y="322865"/>
                  </a:lnTo>
                  <a:lnTo>
                    <a:pt x="129919" y="283776"/>
                  </a:lnTo>
                  <a:lnTo>
                    <a:pt x="140490" y="258684"/>
                  </a:lnTo>
                  <a:lnTo>
                    <a:pt x="143805" y="259048"/>
                  </a:lnTo>
                  <a:lnTo>
                    <a:pt x="178365" y="240550"/>
                  </a:lnTo>
                  <a:lnTo>
                    <a:pt x="185655" y="183781"/>
                  </a:lnTo>
                  <a:lnTo>
                    <a:pt x="184553" y="169138"/>
                  </a:lnTo>
                  <a:lnTo>
                    <a:pt x="178840" y="155102"/>
                  </a:lnTo>
                  <a:lnTo>
                    <a:pt x="169408" y="143963"/>
                  </a:lnTo>
                  <a:lnTo>
                    <a:pt x="157149" y="138014"/>
                  </a:lnTo>
                  <a:lnTo>
                    <a:pt x="144877" y="84961"/>
                  </a:lnTo>
                  <a:lnTo>
                    <a:pt x="118830" y="45896"/>
                  </a:lnTo>
                  <a:lnTo>
                    <a:pt x="83205" y="19556"/>
                  </a:lnTo>
                  <a:lnTo>
                    <a:pt x="42196" y="46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BA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554060" y="484641"/>
              <a:ext cx="281305" cy="173355"/>
            </a:xfrm>
            <a:custGeom>
              <a:avLst/>
              <a:gdLst/>
              <a:ahLst/>
              <a:cxnLst/>
              <a:rect l="l" t="t" r="r" b="b"/>
              <a:pathLst>
                <a:path w="281305" h="173354">
                  <a:moveTo>
                    <a:pt x="140481" y="0"/>
                  </a:moveTo>
                  <a:lnTo>
                    <a:pt x="122998" y="3058"/>
                  </a:lnTo>
                  <a:lnTo>
                    <a:pt x="107200" y="12232"/>
                  </a:lnTo>
                  <a:lnTo>
                    <a:pt x="90190" y="24411"/>
                  </a:lnTo>
                  <a:lnTo>
                    <a:pt x="71532" y="33548"/>
                  </a:lnTo>
                  <a:lnTo>
                    <a:pt x="51624" y="39486"/>
                  </a:lnTo>
                  <a:lnTo>
                    <a:pt x="30870" y="42067"/>
                  </a:lnTo>
                  <a:lnTo>
                    <a:pt x="0" y="43312"/>
                  </a:lnTo>
                  <a:lnTo>
                    <a:pt x="2070" y="55761"/>
                  </a:lnTo>
                  <a:lnTo>
                    <a:pt x="18792" y="102638"/>
                  </a:lnTo>
                  <a:lnTo>
                    <a:pt x="49762" y="139787"/>
                  </a:lnTo>
                  <a:lnTo>
                    <a:pt x="91487" y="164248"/>
                  </a:lnTo>
                  <a:lnTo>
                    <a:pt x="140476" y="173060"/>
                  </a:lnTo>
                  <a:lnTo>
                    <a:pt x="190282" y="161599"/>
                  </a:lnTo>
                  <a:lnTo>
                    <a:pt x="232326" y="134977"/>
                  </a:lnTo>
                  <a:lnTo>
                    <a:pt x="263379" y="96089"/>
                  </a:lnTo>
                  <a:lnTo>
                    <a:pt x="280211" y="47830"/>
                  </a:lnTo>
                  <a:lnTo>
                    <a:pt x="280952" y="43312"/>
                  </a:lnTo>
                  <a:lnTo>
                    <a:pt x="250082" y="42067"/>
                  </a:lnTo>
                  <a:lnTo>
                    <a:pt x="229327" y="39486"/>
                  </a:lnTo>
                  <a:lnTo>
                    <a:pt x="209420" y="33548"/>
                  </a:lnTo>
                  <a:lnTo>
                    <a:pt x="190761" y="24411"/>
                  </a:lnTo>
                  <a:lnTo>
                    <a:pt x="173752" y="12232"/>
                  </a:lnTo>
                  <a:lnTo>
                    <a:pt x="157962" y="3058"/>
                  </a:lnTo>
                  <a:lnTo>
                    <a:pt x="140481" y="0"/>
                  </a:lnTo>
                  <a:close/>
                </a:path>
              </a:pathLst>
            </a:custGeom>
            <a:solidFill>
              <a:srgbClr val="EEEB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" name="object 3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04027" y="484634"/>
              <a:ext cx="381019" cy="392385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527218" y="203108"/>
              <a:ext cx="334645" cy="263525"/>
            </a:xfrm>
            <a:custGeom>
              <a:avLst/>
              <a:gdLst/>
              <a:ahLst/>
              <a:cxnLst/>
              <a:rect l="l" t="t" r="r" b="b"/>
              <a:pathLst>
                <a:path w="334644" h="263525">
                  <a:moveTo>
                    <a:pt x="72063" y="0"/>
                  </a:moveTo>
                  <a:lnTo>
                    <a:pt x="58156" y="15207"/>
                  </a:lnTo>
                  <a:lnTo>
                    <a:pt x="28971" y="55219"/>
                  </a:lnTo>
                  <a:lnTo>
                    <a:pt x="3317" y="111622"/>
                  </a:lnTo>
                  <a:lnTo>
                    <a:pt x="0" y="176004"/>
                  </a:lnTo>
                  <a:lnTo>
                    <a:pt x="13120" y="263104"/>
                  </a:lnTo>
                  <a:lnTo>
                    <a:pt x="49207" y="263104"/>
                  </a:lnTo>
                  <a:lnTo>
                    <a:pt x="66468" y="198874"/>
                  </a:lnTo>
                  <a:lnTo>
                    <a:pt x="74052" y="183602"/>
                  </a:lnTo>
                  <a:lnTo>
                    <a:pt x="86460" y="172754"/>
                  </a:lnTo>
                  <a:lnTo>
                    <a:pt x="101988" y="167384"/>
                  </a:lnTo>
                  <a:lnTo>
                    <a:pt x="118935" y="168549"/>
                  </a:lnTo>
                  <a:lnTo>
                    <a:pt x="131790" y="172857"/>
                  </a:lnTo>
                  <a:lnTo>
                    <a:pt x="149442" y="177330"/>
                  </a:lnTo>
                  <a:lnTo>
                    <a:pt x="167459" y="178511"/>
                  </a:lnTo>
                  <a:lnTo>
                    <a:pt x="185428" y="176488"/>
                  </a:lnTo>
                  <a:lnTo>
                    <a:pt x="202930" y="171346"/>
                  </a:lnTo>
                  <a:lnTo>
                    <a:pt x="207532" y="169556"/>
                  </a:lnTo>
                  <a:lnTo>
                    <a:pt x="212218" y="168115"/>
                  </a:lnTo>
                  <a:lnTo>
                    <a:pt x="216959" y="167038"/>
                  </a:lnTo>
                  <a:lnTo>
                    <a:pt x="233546" y="166539"/>
                  </a:lnTo>
                  <a:lnTo>
                    <a:pt x="248596" y="172126"/>
                  </a:lnTo>
                  <a:lnTo>
                    <a:pt x="260556" y="182849"/>
                  </a:lnTo>
                  <a:lnTo>
                    <a:pt x="267874" y="197755"/>
                  </a:lnTo>
                  <a:lnTo>
                    <a:pt x="285428" y="263104"/>
                  </a:lnTo>
                  <a:lnTo>
                    <a:pt x="321516" y="263104"/>
                  </a:lnTo>
                  <a:lnTo>
                    <a:pt x="334594" y="172423"/>
                  </a:lnTo>
                  <a:lnTo>
                    <a:pt x="332441" y="142698"/>
                  </a:lnTo>
                  <a:lnTo>
                    <a:pt x="323287" y="112690"/>
                  </a:lnTo>
                  <a:lnTo>
                    <a:pt x="280456" y="57063"/>
                  </a:lnTo>
                  <a:lnTo>
                    <a:pt x="245019" y="34061"/>
                  </a:lnTo>
                  <a:lnTo>
                    <a:pt x="199061" y="16010"/>
                  </a:lnTo>
                  <a:lnTo>
                    <a:pt x="141702" y="4220"/>
                  </a:lnTo>
                  <a:lnTo>
                    <a:pt x="72063" y="0"/>
                  </a:lnTo>
                  <a:close/>
                </a:path>
              </a:pathLst>
            </a:custGeom>
            <a:solidFill>
              <a:srgbClr val="48484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694536" y="211445"/>
              <a:ext cx="167640" cy="255270"/>
            </a:xfrm>
            <a:custGeom>
              <a:avLst/>
              <a:gdLst/>
              <a:ahLst/>
              <a:cxnLst/>
              <a:rect l="l" t="t" r="r" b="b"/>
              <a:pathLst>
                <a:path w="167640" h="255270">
                  <a:moveTo>
                    <a:pt x="0" y="0"/>
                  </a:moveTo>
                  <a:lnTo>
                    <a:pt x="0" y="170185"/>
                  </a:lnTo>
                  <a:lnTo>
                    <a:pt x="9050" y="169581"/>
                  </a:lnTo>
                  <a:lnTo>
                    <a:pt x="18038" y="168176"/>
                  </a:lnTo>
                  <a:lnTo>
                    <a:pt x="26914" y="165982"/>
                  </a:lnTo>
                  <a:lnTo>
                    <a:pt x="40214" y="161219"/>
                  </a:lnTo>
                  <a:lnTo>
                    <a:pt x="44899" y="159779"/>
                  </a:lnTo>
                  <a:lnTo>
                    <a:pt x="49641" y="158702"/>
                  </a:lnTo>
                  <a:lnTo>
                    <a:pt x="66228" y="158202"/>
                  </a:lnTo>
                  <a:lnTo>
                    <a:pt x="81277" y="163790"/>
                  </a:lnTo>
                  <a:lnTo>
                    <a:pt x="93237" y="174512"/>
                  </a:lnTo>
                  <a:lnTo>
                    <a:pt x="100556" y="189418"/>
                  </a:lnTo>
                  <a:lnTo>
                    <a:pt x="118124" y="254768"/>
                  </a:lnTo>
                  <a:lnTo>
                    <a:pt x="154212" y="254768"/>
                  </a:lnTo>
                  <a:lnTo>
                    <a:pt x="167276" y="164087"/>
                  </a:lnTo>
                  <a:lnTo>
                    <a:pt x="164558" y="131462"/>
                  </a:lnTo>
                  <a:lnTo>
                    <a:pt x="153322" y="98647"/>
                  </a:lnTo>
                  <a:lnTo>
                    <a:pt x="132409" y="67367"/>
                  </a:lnTo>
                  <a:lnTo>
                    <a:pt x="100657" y="39348"/>
                  </a:lnTo>
                  <a:lnTo>
                    <a:pt x="56907" y="163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7" name="object 37"/>
          <p:cNvSpPr txBox="1"/>
          <p:nvPr/>
        </p:nvSpPr>
        <p:spPr>
          <a:xfrm>
            <a:off x="448462" y="3346195"/>
            <a:ext cx="831215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10" dirty="0">
                <a:solidFill>
                  <a:srgbClr val="006FAC"/>
                </a:solidFill>
                <a:latin typeface="Arial"/>
                <a:cs typeface="Arial"/>
              </a:rPr>
              <a:t>Technical</a:t>
            </a:r>
            <a:endParaRPr sz="1400">
              <a:latin typeface="Arial"/>
              <a:cs typeface="Arial"/>
            </a:endParaRPr>
          </a:p>
          <a:p>
            <a:pPr marL="55244">
              <a:lnSpc>
                <a:spcPct val="100000"/>
              </a:lnSpc>
            </a:pPr>
            <a:r>
              <a:rPr sz="1400" b="1" spc="-10" dirty="0">
                <a:solidFill>
                  <a:srgbClr val="006FAC"/>
                </a:solidFill>
                <a:latin typeface="Arial"/>
                <a:cs typeface="Arial"/>
              </a:rPr>
              <a:t>referent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38" name="object 3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74548" y="2735579"/>
            <a:ext cx="577596" cy="577596"/>
          </a:xfrm>
          <a:prstGeom prst="rect">
            <a:avLst/>
          </a:prstGeom>
        </p:spPr>
      </p:pic>
      <p:sp>
        <p:nvSpPr>
          <p:cNvPr id="39" name="object 39"/>
          <p:cNvSpPr txBox="1"/>
          <p:nvPr/>
        </p:nvSpPr>
        <p:spPr>
          <a:xfrm>
            <a:off x="360679" y="6205524"/>
            <a:ext cx="92710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5575" marR="5080" indent="-143510">
              <a:lnSpc>
                <a:spcPct val="100000"/>
              </a:lnSpc>
              <a:spcBef>
                <a:spcPts val="100"/>
              </a:spcBef>
            </a:pPr>
            <a:r>
              <a:rPr sz="1400" b="1" spc="-10" dirty="0">
                <a:solidFill>
                  <a:srgbClr val="006FAC"/>
                </a:solidFill>
                <a:latin typeface="Arial"/>
                <a:cs typeface="Arial"/>
              </a:rPr>
              <a:t>Innovative Trainer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40" name="object 40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576144" y="5606796"/>
            <a:ext cx="522586" cy="577596"/>
          </a:xfrm>
          <a:prstGeom prst="rect">
            <a:avLst/>
          </a:prstGeom>
        </p:spPr>
      </p:pic>
      <p:pic>
        <p:nvPicPr>
          <p:cNvPr id="41" name="object 41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574548" y="1190286"/>
            <a:ext cx="652271" cy="633898"/>
          </a:xfrm>
          <a:prstGeom prst="rect">
            <a:avLst/>
          </a:prstGeom>
        </p:spPr>
      </p:pic>
      <p:sp>
        <p:nvSpPr>
          <p:cNvPr id="42" name="object 42"/>
          <p:cNvSpPr txBox="1"/>
          <p:nvPr/>
        </p:nvSpPr>
        <p:spPr>
          <a:xfrm>
            <a:off x="369824" y="1793239"/>
            <a:ext cx="1061720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sz="1400" b="1" spc="-10" dirty="0">
                <a:solidFill>
                  <a:srgbClr val="006FAC"/>
                </a:solidFill>
                <a:latin typeface="Arial"/>
                <a:cs typeface="Arial"/>
              </a:rPr>
              <a:t>Customer</a:t>
            </a:r>
            <a:endParaRPr sz="14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1400" b="1" spc="-10" dirty="0">
                <a:solidFill>
                  <a:srgbClr val="006FAC"/>
                </a:solidFill>
                <a:latin typeface="Arial"/>
                <a:cs typeface="Arial"/>
              </a:rPr>
              <a:t>Interactions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43" name="object 43"/>
          <p:cNvGrpSpPr/>
          <p:nvPr/>
        </p:nvGrpSpPr>
        <p:grpSpPr>
          <a:xfrm>
            <a:off x="1513332" y="4111752"/>
            <a:ext cx="5011420" cy="1229995"/>
            <a:chOff x="1513332" y="4111752"/>
            <a:chExt cx="5011420" cy="1229995"/>
          </a:xfrm>
        </p:grpSpPr>
        <p:pic>
          <p:nvPicPr>
            <p:cNvPr id="44" name="object 4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52922" y="4113149"/>
              <a:ext cx="4937827" cy="1181339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513332" y="4111752"/>
              <a:ext cx="5010912" cy="1229868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1566672" y="4126992"/>
              <a:ext cx="4860290" cy="1103630"/>
            </a:xfrm>
            <a:custGeom>
              <a:avLst/>
              <a:gdLst/>
              <a:ahLst/>
              <a:cxnLst/>
              <a:rect l="l" t="t" r="r" b="b"/>
              <a:pathLst>
                <a:path w="4860290" h="1103629">
                  <a:moveTo>
                    <a:pt x="4805426" y="0"/>
                  </a:moveTo>
                  <a:lnTo>
                    <a:pt x="54609" y="0"/>
                  </a:lnTo>
                  <a:lnTo>
                    <a:pt x="33325" y="4282"/>
                  </a:lnTo>
                  <a:lnTo>
                    <a:pt x="15970" y="15970"/>
                  </a:lnTo>
                  <a:lnTo>
                    <a:pt x="4282" y="33325"/>
                  </a:lnTo>
                  <a:lnTo>
                    <a:pt x="0" y="54609"/>
                  </a:lnTo>
                  <a:lnTo>
                    <a:pt x="0" y="1048765"/>
                  </a:lnTo>
                  <a:lnTo>
                    <a:pt x="4282" y="1070050"/>
                  </a:lnTo>
                  <a:lnTo>
                    <a:pt x="15970" y="1087405"/>
                  </a:lnTo>
                  <a:lnTo>
                    <a:pt x="33325" y="1099093"/>
                  </a:lnTo>
                  <a:lnTo>
                    <a:pt x="54609" y="1103375"/>
                  </a:lnTo>
                  <a:lnTo>
                    <a:pt x="4805426" y="1103375"/>
                  </a:lnTo>
                  <a:lnTo>
                    <a:pt x="4826710" y="1099093"/>
                  </a:lnTo>
                  <a:lnTo>
                    <a:pt x="4844065" y="1087405"/>
                  </a:lnTo>
                  <a:lnTo>
                    <a:pt x="4855753" y="1070050"/>
                  </a:lnTo>
                  <a:lnTo>
                    <a:pt x="4860036" y="1048765"/>
                  </a:lnTo>
                  <a:lnTo>
                    <a:pt x="4860036" y="54609"/>
                  </a:lnTo>
                  <a:lnTo>
                    <a:pt x="4855753" y="33325"/>
                  </a:lnTo>
                  <a:lnTo>
                    <a:pt x="4844065" y="15970"/>
                  </a:lnTo>
                  <a:lnTo>
                    <a:pt x="4826710" y="4282"/>
                  </a:lnTo>
                  <a:lnTo>
                    <a:pt x="480542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1566672" y="4126992"/>
              <a:ext cx="4860290" cy="1103630"/>
            </a:xfrm>
            <a:custGeom>
              <a:avLst/>
              <a:gdLst/>
              <a:ahLst/>
              <a:cxnLst/>
              <a:rect l="l" t="t" r="r" b="b"/>
              <a:pathLst>
                <a:path w="4860290" h="1103629">
                  <a:moveTo>
                    <a:pt x="0" y="54609"/>
                  </a:moveTo>
                  <a:lnTo>
                    <a:pt x="4282" y="33325"/>
                  </a:lnTo>
                  <a:lnTo>
                    <a:pt x="15970" y="15970"/>
                  </a:lnTo>
                  <a:lnTo>
                    <a:pt x="33325" y="4282"/>
                  </a:lnTo>
                  <a:lnTo>
                    <a:pt x="54609" y="0"/>
                  </a:lnTo>
                  <a:lnTo>
                    <a:pt x="4805426" y="0"/>
                  </a:lnTo>
                  <a:lnTo>
                    <a:pt x="4826710" y="4282"/>
                  </a:lnTo>
                  <a:lnTo>
                    <a:pt x="4844065" y="15970"/>
                  </a:lnTo>
                  <a:lnTo>
                    <a:pt x="4855753" y="33325"/>
                  </a:lnTo>
                  <a:lnTo>
                    <a:pt x="4860036" y="54609"/>
                  </a:lnTo>
                  <a:lnTo>
                    <a:pt x="4860036" y="1048765"/>
                  </a:lnTo>
                  <a:lnTo>
                    <a:pt x="4855753" y="1070050"/>
                  </a:lnTo>
                  <a:lnTo>
                    <a:pt x="4844065" y="1087405"/>
                  </a:lnTo>
                  <a:lnTo>
                    <a:pt x="4826710" y="1099093"/>
                  </a:lnTo>
                  <a:lnTo>
                    <a:pt x="4805426" y="1103375"/>
                  </a:lnTo>
                  <a:lnTo>
                    <a:pt x="54609" y="1103375"/>
                  </a:lnTo>
                  <a:lnTo>
                    <a:pt x="33325" y="1099093"/>
                  </a:lnTo>
                  <a:lnTo>
                    <a:pt x="15970" y="1087405"/>
                  </a:lnTo>
                  <a:lnTo>
                    <a:pt x="4282" y="1070050"/>
                  </a:lnTo>
                  <a:lnTo>
                    <a:pt x="0" y="1048765"/>
                  </a:lnTo>
                  <a:lnTo>
                    <a:pt x="0" y="54609"/>
                  </a:lnTo>
                  <a:close/>
                </a:path>
              </a:pathLst>
            </a:custGeom>
            <a:ln w="12700">
              <a:solidFill>
                <a:srgbClr val="006FA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8" name="object 48"/>
          <p:cNvSpPr txBox="1"/>
          <p:nvPr/>
        </p:nvSpPr>
        <p:spPr>
          <a:xfrm>
            <a:off x="1575163" y="4166996"/>
            <a:ext cx="4843145" cy="1016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2885" marR="864869" indent="-17272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22885" algn="l"/>
              </a:tabLst>
            </a:pPr>
            <a:r>
              <a:rPr sz="1200" spc="-25" dirty="0">
                <a:latin typeface="Microsoft Sans Serif"/>
                <a:cs typeface="Microsoft Sans Serif"/>
              </a:rPr>
              <a:t>Ensures</a:t>
            </a:r>
            <a:r>
              <a:rPr sz="1200" spc="135" dirty="0">
                <a:latin typeface="Microsoft Sans Serif"/>
                <a:cs typeface="Microsoft Sans Serif"/>
              </a:rPr>
              <a:t> </a:t>
            </a:r>
            <a:r>
              <a:rPr sz="1200" spc="55" dirty="0">
                <a:latin typeface="Microsoft Sans Serif"/>
                <a:cs typeface="Microsoft Sans Serif"/>
              </a:rPr>
              <a:t>the</a:t>
            </a:r>
            <a:r>
              <a:rPr sz="1200" spc="140" dirty="0">
                <a:latin typeface="Microsoft Sans Serif"/>
                <a:cs typeface="Microsoft Sans Serif"/>
              </a:rPr>
              <a:t> </a:t>
            </a:r>
            <a:r>
              <a:rPr sz="1200" dirty="0">
                <a:latin typeface="Microsoft Sans Serif"/>
                <a:cs typeface="Microsoft Sans Serif"/>
              </a:rPr>
              <a:t>implementation</a:t>
            </a:r>
            <a:r>
              <a:rPr sz="1200" spc="155" dirty="0">
                <a:latin typeface="Microsoft Sans Serif"/>
                <a:cs typeface="Microsoft Sans Serif"/>
              </a:rPr>
              <a:t> </a:t>
            </a:r>
            <a:r>
              <a:rPr sz="1200" dirty="0">
                <a:latin typeface="Microsoft Sans Serif"/>
                <a:cs typeface="Microsoft Sans Serif"/>
              </a:rPr>
              <a:t>and</a:t>
            </a:r>
            <a:r>
              <a:rPr sz="1200" spc="150" dirty="0">
                <a:latin typeface="Microsoft Sans Serif"/>
                <a:cs typeface="Microsoft Sans Serif"/>
              </a:rPr>
              <a:t> </a:t>
            </a:r>
            <a:r>
              <a:rPr sz="1200" dirty="0">
                <a:latin typeface="Microsoft Sans Serif"/>
                <a:cs typeface="Microsoft Sans Serif"/>
              </a:rPr>
              <a:t>proper</a:t>
            </a:r>
            <a:r>
              <a:rPr sz="1200" spc="135" dirty="0">
                <a:latin typeface="Microsoft Sans Serif"/>
                <a:cs typeface="Microsoft Sans Serif"/>
              </a:rPr>
              <a:t> </a:t>
            </a:r>
            <a:r>
              <a:rPr sz="1200" dirty="0">
                <a:latin typeface="Microsoft Sans Serif"/>
                <a:cs typeface="Microsoft Sans Serif"/>
              </a:rPr>
              <a:t>application</a:t>
            </a:r>
            <a:r>
              <a:rPr sz="1200" spc="160" dirty="0">
                <a:latin typeface="Microsoft Sans Serif"/>
                <a:cs typeface="Microsoft Sans Serif"/>
              </a:rPr>
              <a:t> </a:t>
            </a:r>
            <a:r>
              <a:rPr sz="1200" spc="60" dirty="0">
                <a:latin typeface="Microsoft Sans Serif"/>
                <a:cs typeface="Microsoft Sans Serif"/>
              </a:rPr>
              <a:t>of </a:t>
            </a:r>
            <a:r>
              <a:rPr sz="1200" dirty="0">
                <a:latin typeface="Microsoft Sans Serif"/>
                <a:cs typeface="Microsoft Sans Serif"/>
              </a:rPr>
              <a:t>collaboration</a:t>
            </a:r>
            <a:r>
              <a:rPr sz="1200" spc="40" dirty="0">
                <a:latin typeface="Microsoft Sans Serif"/>
                <a:cs typeface="Microsoft Sans Serif"/>
              </a:rPr>
              <a:t> </a:t>
            </a:r>
            <a:r>
              <a:rPr sz="1200" spc="-10" dirty="0">
                <a:latin typeface="Microsoft Sans Serif"/>
                <a:cs typeface="Microsoft Sans Serif"/>
              </a:rPr>
              <a:t>processes</a:t>
            </a:r>
            <a:r>
              <a:rPr sz="1200" spc="25" dirty="0">
                <a:latin typeface="Microsoft Sans Serif"/>
                <a:cs typeface="Microsoft Sans Serif"/>
              </a:rPr>
              <a:t> </a:t>
            </a:r>
            <a:r>
              <a:rPr sz="1200" dirty="0">
                <a:latin typeface="Microsoft Sans Serif"/>
                <a:cs typeface="Microsoft Sans Serif"/>
              </a:rPr>
              <a:t>(Git,</a:t>
            </a:r>
            <a:r>
              <a:rPr sz="1200" spc="50" dirty="0">
                <a:latin typeface="Microsoft Sans Serif"/>
                <a:cs typeface="Microsoft Sans Serif"/>
              </a:rPr>
              <a:t> </a:t>
            </a:r>
            <a:r>
              <a:rPr sz="1200" spc="-60" dirty="0">
                <a:latin typeface="Microsoft Sans Serif"/>
                <a:cs typeface="Microsoft Sans Serif"/>
              </a:rPr>
              <a:t>CI,</a:t>
            </a:r>
            <a:r>
              <a:rPr sz="1200" dirty="0">
                <a:latin typeface="Microsoft Sans Serif"/>
                <a:cs typeface="Microsoft Sans Serif"/>
              </a:rPr>
              <a:t> Code</a:t>
            </a:r>
            <a:r>
              <a:rPr sz="1200" spc="55" dirty="0">
                <a:latin typeface="Microsoft Sans Serif"/>
                <a:cs typeface="Microsoft Sans Serif"/>
              </a:rPr>
              <a:t> </a:t>
            </a:r>
            <a:r>
              <a:rPr sz="1200" spc="-10" dirty="0">
                <a:latin typeface="Microsoft Sans Serif"/>
                <a:cs typeface="Microsoft Sans Serif"/>
              </a:rPr>
              <a:t>Review).</a:t>
            </a:r>
            <a:endParaRPr sz="1200">
              <a:latin typeface="Microsoft Sans Serif"/>
              <a:cs typeface="Microsoft Sans Serif"/>
            </a:endParaRPr>
          </a:p>
          <a:p>
            <a:pPr marL="222885" marR="88900" indent="-172720">
              <a:lnSpc>
                <a:spcPct val="100000"/>
              </a:lnSpc>
              <a:spcBef>
                <a:spcPts val="600"/>
              </a:spcBef>
              <a:buFont typeface="Arial MT"/>
              <a:buChar char="•"/>
              <a:tabLst>
                <a:tab pos="222885" algn="l"/>
              </a:tabLst>
            </a:pPr>
            <a:r>
              <a:rPr sz="1200" dirty="0">
                <a:latin typeface="Microsoft Sans Serif"/>
                <a:cs typeface="Microsoft Sans Serif"/>
              </a:rPr>
              <a:t>Streamlines</a:t>
            </a:r>
            <a:r>
              <a:rPr sz="1200" spc="80" dirty="0">
                <a:latin typeface="Microsoft Sans Serif"/>
                <a:cs typeface="Microsoft Sans Serif"/>
              </a:rPr>
              <a:t> </a:t>
            </a:r>
            <a:r>
              <a:rPr sz="1200" dirty="0">
                <a:latin typeface="Microsoft Sans Serif"/>
                <a:cs typeface="Microsoft Sans Serif"/>
              </a:rPr>
              <a:t>communication</a:t>
            </a:r>
            <a:r>
              <a:rPr sz="1200" spc="80" dirty="0">
                <a:latin typeface="Microsoft Sans Serif"/>
                <a:cs typeface="Microsoft Sans Serif"/>
              </a:rPr>
              <a:t> </a:t>
            </a:r>
            <a:r>
              <a:rPr sz="1200" dirty="0">
                <a:latin typeface="Microsoft Sans Serif"/>
                <a:cs typeface="Microsoft Sans Serif"/>
              </a:rPr>
              <a:t>between</a:t>
            </a:r>
            <a:r>
              <a:rPr sz="1200" spc="105" dirty="0">
                <a:latin typeface="Microsoft Sans Serif"/>
                <a:cs typeface="Microsoft Sans Serif"/>
              </a:rPr>
              <a:t> </a:t>
            </a:r>
            <a:r>
              <a:rPr sz="1200" spc="55" dirty="0">
                <a:latin typeface="Microsoft Sans Serif"/>
                <a:cs typeface="Microsoft Sans Serif"/>
              </a:rPr>
              <a:t>the</a:t>
            </a:r>
            <a:r>
              <a:rPr sz="1200" spc="95" dirty="0">
                <a:latin typeface="Microsoft Sans Serif"/>
                <a:cs typeface="Microsoft Sans Serif"/>
              </a:rPr>
              <a:t> </a:t>
            </a:r>
            <a:r>
              <a:rPr sz="1200" dirty="0">
                <a:latin typeface="Microsoft Sans Serif"/>
                <a:cs typeface="Microsoft Sans Serif"/>
              </a:rPr>
              <a:t>technical</a:t>
            </a:r>
            <a:r>
              <a:rPr sz="1200" spc="80" dirty="0">
                <a:latin typeface="Microsoft Sans Serif"/>
                <a:cs typeface="Microsoft Sans Serif"/>
              </a:rPr>
              <a:t> </a:t>
            </a:r>
            <a:r>
              <a:rPr sz="1200" dirty="0">
                <a:latin typeface="Microsoft Sans Serif"/>
                <a:cs typeface="Microsoft Sans Serif"/>
              </a:rPr>
              <a:t>teams</a:t>
            </a:r>
            <a:r>
              <a:rPr sz="1200" spc="75" dirty="0">
                <a:latin typeface="Microsoft Sans Serif"/>
                <a:cs typeface="Microsoft Sans Serif"/>
              </a:rPr>
              <a:t> </a:t>
            </a:r>
            <a:r>
              <a:rPr sz="1200" dirty="0">
                <a:latin typeface="Microsoft Sans Serif"/>
                <a:cs typeface="Microsoft Sans Serif"/>
              </a:rPr>
              <a:t>and</a:t>
            </a:r>
            <a:r>
              <a:rPr sz="1200" spc="80" dirty="0">
                <a:latin typeface="Microsoft Sans Serif"/>
                <a:cs typeface="Microsoft Sans Serif"/>
              </a:rPr>
              <a:t> </a:t>
            </a:r>
            <a:r>
              <a:rPr sz="1200" spc="30" dirty="0">
                <a:latin typeface="Microsoft Sans Serif"/>
                <a:cs typeface="Microsoft Sans Serif"/>
              </a:rPr>
              <a:t>the </a:t>
            </a:r>
            <a:r>
              <a:rPr sz="1200" dirty="0">
                <a:latin typeface="Microsoft Sans Serif"/>
                <a:cs typeface="Microsoft Sans Serif"/>
              </a:rPr>
              <a:t>client,</a:t>
            </a:r>
            <a:r>
              <a:rPr sz="1200" spc="60" dirty="0">
                <a:latin typeface="Microsoft Sans Serif"/>
                <a:cs typeface="Microsoft Sans Serif"/>
              </a:rPr>
              <a:t> with</a:t>
            </a:r>
            <a:r>
              <a:rPr sz="1200" spc="55" dirty="0">
                <a:latin typeface="Microsoft Sans Serif"/>
                <a:cs typeface="Microsoft Sans Serif"/>
              </a:rPr>
              <a:t> </a:t>
            </a:r>
            <a:r>
              <a:rPr sz="1200" spc="-40" dirty="0">
                <a:latin typeface="Microsoft Sans Serif"/>
                <a:cs typeface="Microsoft Sans Serif"/>
              </a:rPr>
              <a:t>a</a:t>
            </a:r>
            <a:r>
              <a:rPr sz="1200" spc="40" dirty="0">
                <a:latin typeface="Microsoft Sans Serif"/>
                <a:cs typeface="Microsoft Sans Serif"/>
              </a:rPr>
              <a:t> </a:t>
            </a:r>
            <a:r>
              <a:rPr sz="1200" dirty="0">
                <a:latin typeface="Microsoft Sans Serif"/>
                <a:cs typeface="Microsoft Sans Serif"/>
              </a:rPr>
              <a:t>global</a:t>
            </a:r>
            <a:r>
              <a:rPr sz="1200" spc="35" dirty="0">
                <a:latin typeface="Microsoft Sans Serif"/>
                <a:cs typeface="Microsoft Sans Serif"/>
              </a:rPr>
              <a:t> </a:t>
            </a:r>
            <a:r>
              <a:rPr sz="1200" dirty="0">
                <a:latin typeface="Microsoft Sans Serif"/>
                <a:cs typeface="Microsoft Sans Serif"/>
              </a:rPr>
              <a:t>view</a:t>
            </a:r>
            <a:r>
              <a:rPr sz="1200" spc="45" dirty="0">
                <a:latin typeface="Microsoft Sans Serif"/>
                <a:cs typeface="Microsoft Sans Serif"/>
              </a:rPr>
              <a:t> </a:t>
            </a:r>
            <a:r>
              <a:rPr sz="1200" spc="85" dirty="0">
                <a:latin typeface="Microsoft Sans Serif"/>
                <a:cs typeface="Microsoft Sans Serif"/>
              </a:rPr>
              <a:t>of</a:t>
            </a:r>
            <a:r>
              <a:rPr sz="1200" spc="30" dirty="0">
                <a:latin typeface="Microsoft Sans Serif"/>
                <a:cs typeface="Microsoft Sans Serif"/>
              </a:rPr>
              <a:t> </a:t>
            </a:r>
            <a:r>
              <a:rPr sz="1200" spc="55" dirty="0">
                <a:latin typeface="Microsoft Sans Serif"/>
                <a:cs typeface="Microsoft Sans Serif"/>
              </a:rPr>
              <a:t>the </a:t>
            </a:r>
            <a:r>
              <a:rPr sz="1200" dirty="0">
                <a:latin typeface="Microsoft Sans Serif"/>
                <a:cs typeface="Microsoft Sans Serif"/>
              </a:rPr>
              <a:t>project.</a:t>
            </a:r>
            <a:r>
              <a:rPr sz="1200" spc="65" dirty="0">
                <a:latin typeface="Microsoft Sans Serif"/>
                <a:cs typeface="Microsoft Sans Serif"/>
              </a:rPr>
              <a:t> It</a:t>
            </a:r>
            <a:r>
              <a:rPr sz="1200" spc="35" dirty="0">
                <a:latin typeface="Microsoft Sans Serif"/>
                <a:cs typeface="Microsoft Sans Serif"/>
              </a:rPr>
              <a:t> </a:t>
            </a:r>
            <a:r>
              <a:rPr sz="1200" dirty="0">
                <a:latin typeface="Microsoft Sans Serif"/>
                <a:cs typeface="Microsoft Sans Serif"/>
              </a:rPr>
              <a:t>identifies</a:t>
            </a:r>
            <a:r>
              <a:rPr sz="1200" spc="65" dirty="0">
                <a:latin typeface="Microsoft Sans Serif"/>
                <a:cs typeface="Microsoft Sans Serif"/>
              </a:rPr>
              <a:t> </a:t>
            </a:r>
            <a:r>
              <a:rPr sz="1200" spc="55" dirty="0">
                <a:latin typeface="Microsoft Sans Serif"/>
                <a:cs typeface="Microsoft Sans Serif"/>
              </a:rPr>
              <a:t>the </a:t>
            </a:r>
            <a:r>
              <a:rPr sz="1200" spc="40" dirty="0">
                <a:latin typeface="Microsoft Sans Serif"/>
                <a:cs typeface="Microsoft Sans Serif"/>
              </a:rPr>
              <a:t>right </a:t>
            </a:r>
            <a:r>
              <a:rPr sz="1200" dirty="0">
                <a:latin typeface="Microsoft Sans Serif"/>
                <a:cs typeface="Microsoft Sans Serif"/>
              </a:rPr>
              <a:t>proxies</a:t>
            </a:r>
            <a:r>
              <a:rPr sz="1200" spc="-5" dirty="0">
                <a:latin typeface="Microsoft Sans Serif"/>
                <a:cs typeface="Microsoft Sans Serif"/>
              </a:rPr>
              <a:t> </a:t>
            </a:r>
            <a:r>
              <a:rPr sz="1200" spc="95" dirty="0">
                <a:latin typeface="Microsoft Sans Serif"/>
                <a:cs typeface="Microsoft Sans Serif"/>
              </a:rPr>
              <a:t>to</a:t>
            </a:r>
            <a:r>
              <a:rPr sz="1200" dirty="0">
                <a:latin typeface="Microsoft Sans Serif"/>
                <a:cs typeface="Microsoft Sans Serif"/>
              </a:rPr>
              <a:t> </a:t>
            </a:r>
            <a:r>
              <a:rPr sz="1200" spc="50" dirty="0">
                <a:latin typeface="Microsoft Sans Serif"/>
                <a:cs typeface="Microsoft Sans Serif"/>
              </a:rPr>
              <a:t>foster</a:t>
            </a:r>
            <a:r>
              <a:rPr sz="1200" spc="-5" dirty="0">
                <a:latin typeface="Microsoft Sans Serif"/>
                <a:cs typeface="Microsoft Sans Serif"/>
              </a:rPr>
              <a:t> </a:t>
            </a:r>
            <a:r>
              <a:rPr sz="1200" spc="-20" dirty="0">
                <a:latin typeface="Microsoft Sans Serif"/>
                <a:cs typeface="Microsoft Sans Serif"/>
              </a:rPr>
              <a:t>seamless</a:t>
            </a:r>
            <a:r>
              <a:rPr sz="1200" dirty="0">
                <a:latin typeface="Microsoft Sans Serif"/>
                <a:cs typeface="Microsoft Sans Serif"/>
              </a:rPr>
              <a:t> </a:t>
            </a:r>
            <a:r>
              <a:rPr sz="1200" spc="-10" dirty="0">
                <a:latin typeface="Microsoft Sans Serif"/>
                <a:cs typeface="Microsoft Sans Serif"/>
              </a:rPr>
              <a:t>collaboration.</a:t>
            </a:r>
            <a:endParaRPr sz="1200">
              <a:latin typeface="Microsoft Sans Serif"/>
              <a:cs typeface="Microsoft Sans Serif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761053" y="4329240"/>
            <a:ext cx="393700" cy="451484"/>
            <a:chOff x="761053" y="4329240"/>
            <a:chExt cx="393700" cy="451484"/>
          </a:xfrm>
        </p:grpSpPr>
        <p:pic>
          <p:nvPicPr>
            <p:cNvPr id="50" name="object 50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00553" y="4342163"/>
              <a:ext cx="101429" cy="150627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90164" y="4531045"/>
              <a:ext cx="126932" cy="91691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64326" y="4329240"/>
              <a:ext cx="80436" cy="93454"/>
            </a:xfrm>
            <a:prstGeom prst="rect">
              <a:avLst/>
            </a:prstGeom>
          </p:spPr>
        </p:pic>
        <p:sp>
          <p:nvSpPr>
            <p:cNvPr id="53" name="object 53"/>
            <p:cNvSpPr/>
            <p:nvPr/>
          </p:nvSpPr>
          <p:spPr>
            <a:xfrm>
              <a:off x="768501" y="4417727"/>
              <a:ext cx="182880" cy="318770"/>
            </a:xfrm>
            <a:custGeom>
              <a:avLst/>
              <a:gdLst/>
              <a:ahLst/>
              <a:cxnLst/>
              <a:rect l="l" t="t" r="r" b="b"/>
              <a:pathLst>
                <a:path w="182880" h="318770">
                  <a:moveTo>
                    <a:pt x="132718" y="0"/>
                  </a:moveTo>
                  <a:lnTo>
                    <a:pt x="30113" y="38863"/>
                  </a:lnTo>
                  <a:lnTo>
                    <a:pt x="11377" y="87111"/>
                  </a:lnTo>
                  <a:lnTo>
                    <a:pt x="0" y="145781"/>
                  </a:lnTo>
                  <a:lnTo>
                    <a:pt x="1543" y="191930"/>
                  </a:lnTo>
                  <a:lnTo>
                    <a:pt x="9429" y="234579"/>
                  </a:lnTo>
                  <a:lnTo>
                    <a:pt x="24485" y="276053"/>
                  </a:lnTo>
                  <a:lnTo>
                    <a:pt x="47541" y="318679"/>
                  </a:lnTo>
                  <a:lnTo>
                    <a:pt x="116020" y="283425"/>
                  </a:lnTo>
                  <a:lnTo>
                    <a:pt x="100913" y="257879"/>
                  </a:lnTo>
                  <a:lnTo>
                    <a:pt x="89811" y="233792"/>
                  </a:lnTo>
                  <a:lnTo>
                    <a:pt x="82317" y="210090"/>
                  </a:lnTo>
                  <a:lnTo>
                    <a:pt x="78037" y="185700"/>
                  </a:lnTo>
                  <a:lnTo>
                    <a:pt x="77850" y="183942"/>
                  </a:lnTo>
                  <a:lnTo>
                    <a:pt x="78993" y="182305"/>
                  </a:lnTo>
                  <a:lnTo>
                    <a:pt x="125992" y="170215"/>
                  </a:lnTo>
                  <a:lnTo>
                    <a:pt x="148482" y="164230"/>
                  </a:lnTo>
                  <a:lnTo>
                    <a:pt x="153079" y="160489"/>
                  </a:lnTo>
                  <a:lnTo>
                    <a:pt x="167545" y="132402"/>
                  </a:lnTo>
                  <a:lnTo>
                    <a:pt x="174237" y="118813"/>
                  </a:lnTo>
                  <a:lnTo>
                    <a:pt x="182252" y="101420"/>
                  </a:lnTo>
                  <a:lnTo>
                    <a:pt x="159077" y="98003"/>
                  </a:lnTo>
                  <a:lnTo>
                    <a:pt x="144281" y="105609"/>
                  </a:lnTo>
                  <a:lnTo>
                    <a:pt x="135064" y="117505"/>
                  </a:lnTo>
                  <a:lnTo>
                    <a:pt x="128626" y="126962"/>
                  </a:lnTo>
                  <a:lnTo>
                    <a:pt x="120712" y="130829"/>
                  </a:lnTo>
                  <a:lnTo>
                    <a:pt x="85173" y="110049"/>
                  </a:lnTo>
                  <a:lnTo>
                    <a:pt x="83951" y="95034"/>
                  </a:lnTo>
                  <a:lnTo>
                    <a:pt x="86320" y="80900"/>
                  </a:lnTo>
                  <a:lnTo>
                    <a:pt x="116713" y="49200"/>
                  </a:lnTo>
                  <a:lnTo>
                    <a:pt x="125599" y="41933"/>
                  </a:lnTo>
                  <a:lnTo>
                    <a:pt x="128170" y="42357"/>
                  </a:lnTo>
                  <a:lnTo>
                    <a:pt x="140265" y="61435"/>
                  </a:lnTo>
                  <a:lnTo>
                    <a:pt x="145374" y="67063"/>
                  </a:lnTo>
                  <a:lnTo>
                    <a:pt x="151890" y="70552"/>
                  </a:lnTo>
                  <a:lnTo>
                    <a:pt x="159189" y="71691"/>
                  </a:lnTo>
                  <a:lnTo>
                    <a:pt x="166647" y="70274"/>
                  </a:lnTo>
                  <a:lnTo>
                    <a:pt x="175391" y="66979"/>
                  </a:lnTo>
                  <a:lnTo>
                    <a:pt x="177039" y="62521"/>
                  </a:lnTo>
                  <a:lnTo>
                    <a:pt x="147834" y="8946"/>
                  </a:lnTo>
                  <a:lnTo>
                    <a:pt x="143903" y="4094"/>
                  </a:lnTo>
                  <a:lnTo>
                    <a:pt x="138675" y="1043"/>
                  </a:lnTo>
                  <a:lnTo>
                    <a:pt x="132718" y="0"/>
                  </a:lnTo>
                  <a:close/>
                </a:path>
              </a:pathLst>
            </a:custGeom>
            <a:solidFill>
              <a:srgbClr val="FFC8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4" name="object 54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04628" y="4514998"/>
              <a:ext cx="146124" cy="221408"/>
            </a:xfrm>
            <a:prstGeom prst="rect">
              <a:avLst/>
            </a:prstGeom>
          </p:spPr>
        </p:pic>
        <p:sp>
          <p:nvSpPr>
            <p:cNvPr id="55" name="object 55"/>
            <p:cNvSpPr/>
            <p:nvPr/>
          </p:nvSpPr>
          <p:spPr>
            <a:xfrm>
              <a:off x="878874" y="4375756"/>
              <a:ext cx="275590" cy="158750"/>
            </a:xfrm>
            <a:custGeom>
              <a:avLst/>
              <a:gdLst/>
              <a:ahLst/>
              <a:cxnLst/>
              <a:rect l="l" t="t" r="r" b="b"/>
              <a:pathLst>
                <a:path w="275590" h="158750">
                  <a:moveTo>
                    <a:pt x="263675" y="0"/>
                  </a:moveTo>
                  <a:lnTo>
                    <a:pt x="1938" y="138316"/>
                  </a:lnTo>
                  <a:lnTo>
                    <a:pt x="0" y="144626"/>
                  </a:lnTo>
                  <a:lnTo>
                    <a:pt x="2691" y="149712"/>
                  </a:lnTo>
                  <a:lnTo>
                    <a:pt x="6399" y="156705"/>
                  </a:lnTo>
                  <a:lnTo>
                    <a:pt x="12693" y="158623"/>
                  </a:lnTo>
                  <a:lnTo>
                    <a:pt x="273386" y="18322"/>
                  </a:lnTo>
                  <a:lnTo>
                    <a:pt x="275287" y="12046"/>
                  </a:lnTo>
                  <a:lnTo>
                    <a:pt x="269926" y="1934"/>
                  </a:lnTo>
                  <a:lnTo>
                    <a:pt x="263675" y="0"/>
                  </a:lnTo>
                  <a:close/>
                </a:path>
              </a:pathLst>
            </a:custGeom>
            <a:solidFill>
              <a:srgbClr val="4949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6" name="object 56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61053" y="4615441"/>
              <a:ext cx="148696" cy="165046"/>
            </a:xfrm>
            <a:prstGeom prst="rect">
              <a:avLst/>
            </a:prstGeom>
          </p:spPr>
        </p:pic>
      </p:grpSp>
      <p:sp>
        <p:nvSpPr>
          <p:cNvPr id="57" name="object 57"/>
          <p:cNvSpPr txBox="1"/>
          <p:nvPr/>
        </p:nvSpPr>
        <p:spPr>
          <a:xfrm>
            <a:off x="637743" y="4830317"/>
            <a:ext cx="43053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20" dirty="0">
                <a:solidFill>
                  <a:srgbClr val="006FAC"/>
                </a:solidFill>
                <a:latin typeface="Arial"/>
                <a:cs typeface="Arial"/>
              </a:rPr>
              <a:t>Host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58" name="object 58"/>
          <p:cNvGrpSpPr/>
          <p:nvPr/>
        </p:nvGrpSpPr>
        <p:grpSpPr>
          <a:xfrm>
            <a:off x="1511808" y="5576315"/>
            <a:ext cx="4979035" cy="1123315"/>
            <a:chOff x="1511808" y="5576315"/>
            <a:chExt cx="4979035" cy="1123315"/>
          </a:xfrm>
        </p:grpSpPr>
        <p:pic>
          <p:nvPicPr>
            <p:cNvPr id="59" name="object 5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52922" y="5579239"/>
              <a:ext cx="4937827" cy="1071634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511808" y="5576315"/>
              <a:ext cx="4745736" cy="1123175"/>
            </a:xfrm>
            <a:prstGeom prst="rect">
              <a:avLst/>
            </a:prstGeom>
          </p:spPr>
        </p:pic>
        <p:sp>
          <p:nvSpPr>
            <p:cNvPr id="61" name="object 61"/>
            <p:cNvSpPr/>
            <p:nvPr/>
          </p:nvSpPr>
          <p:spPr>
            <a:xfrm>
              <a:off x="1566672" y="5593079"/>
              <a:ext cx="4860290" cy="993775"/>
            </a:xfrm>
            <a:custGeom>
              <a:avLst/>
              <a:gdLst/>
              <a:ahLst/>
              <a:cxnLst/>
              <a:rect l="l" t="t" r="r" b="b"/>
              <a:pathLst>
                <a:path w="4860290" h="993775">
                  <a:moveTo>
                    <a:pt x="4810887" y="0"/>
                  </a:moveTo>
                  <a:lnTo>
                    <a:pt x="49149" y="0"/>
                  </a:lnTo>
                  <a:lnTo>
                    <a:pt x="30003" y="3860"/>
                  </a:lnTo>
                  <a:lnTo>
                    <a:pt x="14382" y="14390"/>
                  </a:lnTo>
                  <a:lnTo>
                    <a:pt x="3857" y="30009"/>
                  </a:lnTo>
                  <a:lnTo>
                    <a:pt x="0" y="49136"/>
                  </a:lnTo>
                  <a:lnTo>
                    <a:pt x="0" y="944511"/>
                  </a:lnTo>
                  <a:lnTo>
                    <a:pt x="3857" y="963638"/>
                  </a:lnTo>
                  <a:lnTo>
                    <a:pt x="14382" y="979257"/>
                  </a:lnTo>
                  <a:lnTo>
                    <a:pt x="30003" y="989787"/>
                  </a:lnTo>
                  <a:lnTo>
                    <a:pt x="49149" y="993648"/>
                  </a:lnTo>
                  <a:lnTo>
                    <a:pt x="4810887" y="993648"/>
                  </a:lnTo>
                  <a:lnTo>
                    <a:pt x="4830032" y="989787"/>
                  </a:lnTo>
                  <a:lnTo>
                    <a:pt x="4845653" y="979257"/>
                  </a:lnTo>
                  <a:lnTo>
                    <a:pt x="4856178" y="963638"/>
                  </a:lnTo>
                  <a:lnTo>
                    <a:pt x="4860036" y="944511"/>
                  </a:lnTo>
                  <a:lnTo>
                    <a:pt x="4860036" y="49136"/>
                  </a:lnTo>
                  <a:lnTo>
                    <a:pt x="4856178" y="30009"/>
                  </a:lnTo>
                  <a:lnTo>
                    <a:pt x="4845653" y="14390"/>
                  </a:lnTo>
                  <a:lnTo>
                    <a:pt x="4830032" y="3860"/>
                  </a:lnTo>
                  <a:lnTo>
                    <a:pt x="481088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1566672" y="5593079"/>
              <a:ext cx="4860290" cy="993775"/>
            </a:xfrm>
            <a:custGeom>
              <a:avLst/>
              <a:gdLst/>
              <a:ahLst/>
              <a:cxnLst/>
              <a:rect l="l" t="t" r="r" b="b"/>
              <a:pathLst>
                <a:path w="4860290" h="993775">
                  <a:moveTo>
                    <a:pt x="0" y="49136"/>
                  </a:moveTo>
                  <a:lnTo>
                    <a:pt x="3857" y="30009"/>
                  </a:lnTo>
                  <a:lnTo>
                    <a:pt x="14382" y="14390"/>
                  </a:lnTo>
                  <a:lnTo>
                    <a:pt x="30003" y="3860"/>
                  </a:lnTo>
                  <a:lnTo>
                    <a:pt x="49149" y="0"/>
                  </a:lnTo>
                  <a:lnTo>
                    <a:pt x="4810887" y="0"/>
                  </a:lnTo>
                  <a:lnTo>
                    <a:pt x="4830032" y="3860"/>
                  </a:lnTo>
                  <a:lnTo>
                    <a:pt x="4845653" y="14390"/>
                  </a:lnTo>
                  <a:lnTo>
                    <a:pt x="4856178" y="30009"/>
                  </a:lnTo>
                  <a:lnTo>
                    <a:pt x="4860036" y="49136"/>
                  </a:lnTo>
                  <a:lnTo>
                    <a:pt x="4860036" y="944511"/>
                  </a:lnTo>
                  <a:lnTo>
                    <a:pt x="4856178" y="963638"/>
                  </a:lnTo>
                  <a:lnTo>
                    <a:pt x="4845653" y="979257"/>
                  </a:lnTo>
                  <a:lnTo>
                    <a:pt x="4830032" y="989787"/>
                  </a:lnTo>
                  <a:lnTo>
                    <a:pt x="4810887" y="993648"/>
                  </a:lnTo>
                  <a:lnTo>
                    <a:pt x="49149" y="993648"/>
                  </a:lnTo>
                  <a:lnTo>
                    <a:pt x="30003" y="989787"/>
                  </a:lnTo>
                  <a:lnTo>
                    <a:pt x="14382" y="979257"/>
                  </a:lnTo>
                  <a:lnTo>
                    <a:pt x="3857" y="963638"/>
                  </a:lnTo>
                  <a:lnTo>
                    <a:pt x="0" y="944511"/>
                  </a:lnTo>
                  <a:lnTo>
                    <a:pt x="0" y="49136"/>
                  </a:lnTo>
                  <a:close/>
                </a:path>
              </a:pathLst>
            </a:custGeom>
            <a:ln w="12699">
              <a:solidFill>
                <a:srgbClr val="006FA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3" name="object 63"/>
          <p:cNvSpPr txBox="1"/>
          <p:nvPr/>
        </p:nvSpPr>
        <p:spPr>
          <a:xfrm>
            <a:off x="1574950" y="5555599"/>
            <a:ext cx="4843780" cy="986790"/>
          </a:xfrm>
          <a:prstGeom prst="rect">
            <a:avLst/>
          </a:prstGeom>
        </p:spPr>
        <p:txBody>
          <a:bodyPr vert="horz" wrap="square" lIns="0" tIns="89535" rIns="0" bIns="0" rtlCol="0">
            <a:spAutoFit/>
          </a:bodyPr>
          <a:lstStyle/>
          <a:p>
            <a:pPr marL="221615" indent="-172720">
              <a:lnSpc>
                <a:spcPct val="100000"/>
              </a:lnSpc>
              <a:spcBef>
                <a:spcPts val="705"/>
              </a:spcBef>
              <a:buFont typeface="Arial MT"/>
              <a:buChar char="•"/>
              <a:tabLst>
                <a:tab pos="221615" algn="l"/>
              </a:tabLst>
            </a:pPr>
            <a:r>
              <a:rPr sz="1200" spc="-10" dirty="0">
                <a:latin typeface="Microsoft Sans Serif"/>
                <a:cs typeface="Microsoft Sans Serif"/>
              </a:rPr>
              <a:t>Carries</a:t>
            </a:r>
            <a:r>
              <a:rPr sz="1200" spc="20" dirty="0">
                <a:latin typeface="Microsoft Sans Serif"/>
                <a:cs typeface="Microsoft Sans Serif"/>
              </a:rPr>
              <a:t> </a:t>
            </a:r>
            <a:r>
              <a:rPr sz="1200" spc="65" dirty="0">
                <a:latin typeface="Microsoft Sans Serif"/>
                <a:cs typeface="Microsoft Sans Serif"/>
              </a:rPr>
              <a:t>out</a:t>
            </a:r>
            <a:r>
              <a:rPr sz="1200" spc="40" dirty="0">
                <a:latin typeface="Microsoft Sans Serif"/>
                <a:cs typeface="Microsoft Sans Serif"/>
              </a:rPr>
              <a:t> </a:t>
            </a:r>
            <a:r>
              <a:rPr sz="1200" spc="-40" dirty="0">
                <a:latin typeface="Microsoft Sans Serif"/>
                <a:cs typeface="Microsoft Sans Serif"/>
              </a:rPr>
              <a:t>a</a:t>
            </a:r>
            <a:r>
              <a:rPr sz="1200" spc="25" dirty="0">
                <a:latin typeface="Microsoft Sans Serif"/>
                <a:cs typeface="Microsoft Sans Serif"/>
              </a:rPr>
              <a:t> </a:t>
            </a:r>
            <a:r>
              <a:rPr sz="1200" dirty="0">
                <a:latin typeface="Microsoft Sans Serif"/>
                <a:cs typeface="Microsoft Sans Serif"/>
              </a:rPr>
              <a:t>technological</a:t>
            </a:r>
            <a:r>
              <a:rPr sz="1200" spc="35" dirty="0">
                <a:latin typeface="Microsoft Sans Serif"/>
                <a:cs typeface="Microsoft Sans Serif"/>
              </a:rPr>
              <a:t> </a:t>
            </a:r>
            <a:r>
              <a:rPr sz="1200" dirty="0">
                <a:latin typeface="Microsoft Sans Serif"/>
                <a:cs typeface="Microsoft Sans Serif"/>
              </a:rPr>
              <a:t>watch</a:t>
            </a:r>
            <a:r>
              <a:rPr sz="1200" spc="35" dirty="0">
                <a:latin typeface="Microsoft Sans Serif"/>
                <a:cs typeface="Microsoft Sans Serif"/>
              </a:rPr>
              <a:t> </a:t>
            </a:r>
            <a:r>
              <a:rPr sz="1200" dirty="0">
                <a:latin typeface="Microsoft Sans Serif"/>
                <a:cs typeface="Microsoft Sans Serif"/>
              </a:rPr>
              <a:t>on</a:t>
            </a:r>
            <a:r>
              <a:rPr sz="1200" spc="30" dirty="0">
                <a:latin typeface="Microsoft Sans Serif"/>
                <a:cs typeface="Microsoft Sans Serif"/>
              </a:rPr>
              <a:t> </a:t>
            </a:r>
            <a:r>
              <a:rPr sz="1200" dirty="0">
                <a:latin typeface="Microsoft Sans Serif"/>
                <a:cs typeface="Microsoft Sans Serif"/>
              </a:rPr>
              <a:t>its</a:t>
            </a:r>
            <a:r>
              <a:rPr sz="1200" spc="30" dirty="0">
                <a:latin typeface="Microsoft Sans Serif"/>
                <a:cs typeface="Microsoft Sans Serif"/>
              </a:rPr>
              <a:t> </a:t>
            </a:r>
            <a:r>
              <a:rPr sz="1200" dirty="0">
                <a:latin typeface="Microsoft Sans Serif"/>
                <a:cs typeface="Microsoft Sans Serif"/>
              </a:rPr>
              <a:t>subjects</a:t>
            </a:r>
            <a:r>
              <a:rPr sz="1200" spc="45" dirty="0">
                <a:latin typeface="Microsoft Sans Serif"/>
                <a:cs typeface="Microsoft Sans Serif"/>
              </a:rPr>
              <a:t> </a:t>
            </a:r>
            <a:r>
              <a:rPr sz="1200" spc="85" dirty="0">
                <a:latin typeface="Microsoft Sans Serif"/>
                <a:cs typeface="Microsoft Sans Serif"/>
              </a:rPr>
              <a:t>of</a:t>
            </a:r>
            <a:r>
              <a:rPr sz="1200" spc="25" dirty="0">
                <a:latin typeface="Microsoft Sans Serif"/>
                <a:cs typeface="Microsoft Sans Serif"/>
              </a:rPr>
              <a:t> </a:t>
            </a:r>
            <a:r>
              <a:rPr sz="1200" spc="-10" dirty="0">
                <a:latin typeface="Microsoft Sans Serif"/>
                <a:cs typeface="Microsoft Sans Serif"/>
              </a:rPr>
              <a:t>expertise.</a:t>
            </a:r>
            <a:endParaRPr sz="1200">
              <a:latin typeface="Microsoft Sans Serif"/>
              <a:cs typeface="Microsoft Sans Serif"/>
            </a:endParaRPr>
          </a:p>
          <a:p>
            <a:pPr marL="222250" indent="-173355">
              <a:lnSpc>
                <a:spcPct val="100000"/>
              </a:lnSpc>
              <a:spcBef>
                <a:spcPts val="600"/>
              </a:spcBef>
              <a:buFont typeface="Arial MT"/>
              <a:buChar char="•"/>
              <a:tabLst>
                <a:tab pos="222250" algn="l"/>
              </a:tabLst>
            </a:pPr>
            <a:r>
              <a:rPr sz="1200" spc="-25" dirty="0">
                <a:latin typeface="Microsoft Sans Serif"/>
                <a:cs typeface="Microsoft Sans Serif"/>
              </a:rPr>
              <a:t>Ensures</a:t>
            </a:r>
            <a:r>
              <a:rPr sz="1200" spc="40" dirty="0">
                <a:latin typeface="Microsoft Sans Serif"/>
                <a:cs typeface="Microsoft Sans Serif"/>
              </a:rPr>
              <a:t> </a:t>
            </a:r>
            <a:r>
              <a:rPr sz="1200" spc="55" dirty="0">
                <a:latin typeface="Microsoft Sans Serif"/>
                <a:cs typeface="Microsoft Sans Serif"/>
              </a:rPr>
              <a:t>the</a:t>
            </a:r>
            <a:r>
              <a:rPr sz="1200" spc="40" dirty="0">
                <a:latin typeface="Microsoft Sans Serif"/>
                <a:cs typeface="Microsoft Sans Serif"/>
              </a:rPr>
              <a:t> </a:t>
            </a:r>
            <a:r>
              <a:rPr sz="1200" dirty="0">
                <a:latin typeface="Microsoft Sans Serif"/>
                <a:cs typeface="Microsoft Sans Serif"/>
              </a:rPr>
              <a:t>development</a:t>
            </a:r>
            <a:r>
              <a:rPr sz="1200" spc="65" dirty="0">
                <a:latin typeface="Microsoft Sans Serif"/>
                <a:cs typeface="Microsoft Sans Serif"/>
              </a:rPr>
              <a:t> </a:t>
            </a:r>
            <a:r>
              <a:rPr sz="1200" spc="85" dirty="0">
                <a:latin typeface="Microsoft Sans Serif"/>
                <a:cs typeface="Microsoft Sans Serif"/>
              </a:rPr>
              <a:t>of</a:t>
            </a:r>
            <a:r>
              <a:rPr sz="1200" spc="20" dirty="0">
                <a:latin typeface="Microsoft Sans Serif"/>
                <a:cs typeface="Microsoft Sans Serif"/>
              </a:rPr>
              <a:t> </a:t>
            </a:r>
            <a:r>
              <a:rPr sz="1200" dirty="0">
                <a:latin typeface="Microsoft Sans Serif"/>
                <a:cs typeface="Microsoft Sans Serif"/>
              </a:rPr>
              <a:t>technical</a:t>
            </a:r>
            <a:r>
              <a:rPr sz="1200" spc="55" dirty="0">
                <a:latin typeface="Microsoft Sans Serif"/>
                <a:cs typeface="Microsoft Sans Serif"/>
              </a:rPr>
              <a:t> </a:t>
            </a:r>
            <a:r>
              <a:rPr sz="1200" dirty="0">
                <a:latin typeface="Microsoft Sans Serif"/>
                <a:cs typeface="Microsoft Sans Serif"/>
              </a:rPr>
              <a:t>skills</a:t>
            </a:r>
            <a:r>
              <a:rPr sz="1200" spc="25" dirty="0">
                <a:latin typeface="Microsoft Sans Serif"/>
                <a:cs typeface="Microsoft Sans Serif"/>
              </a:rPr>
              <a:t> </a:t>
            </a:r>
            <a:r>
              <a:rPr sz="1200" spc="85" dirty="0">
                <a:latin typeface="Microsoft Sans Serif"/>
                <a:cs typeface="Microsoft Sans Serif"/>
              </a:rPr>
              <a:t>of</a:t>
            </a:r>
            <a:r>
              <a:rPr sz="1200" spc="35" dirty="0">
                <a:latin typeface="Microsoft Sans Serif"/>
                <a:cs typeface="Microsoft Sans Serif"/>
              </a:rPr>
              <a:t> </a:t>
            </a:r>
            <a:r>
              <a:rPr sz="1200" dirty="0">
                <a:latin typeface="Microsoft Sans Serif"/>
                <a:cs typeface="Microsoft Sans Serif"/>
              </a:rPr>
              <a:t>its</a:t>
            </a:r>
            <a:r>
              <a:rPr sz="1200" spc="50" dirty="0">
                <a:latin typeface="Microsoft Sans Serif"/>
                <a:cs typeface="Microsoft Sans Serif"/>
              </a:rPr>
              <a:t> </a:t>
            </a:r>
            <a:r>
              <a:rPr sz="1200" spc="-10" dirty="0">
                <a:latin typeface="Microsoft Sans Serif"/>
                <a:cs typeface="Microsoft Sans Serif"/>
              </a:rPr>
              <a:t>teams.</a:t>
            </a:r>
            <a:endParaRPr sz="1200">
              <a:latin typeface="Microsoft Sans Serif"/>
              <a:cs typeface="Microsoft Sans Serif"/>
            </a:endParaRPr>
          </a:p>
          <a:p>
            <a:pPr marL="220979" marR="354330" indent="-172720">
              <a:lnSpc>
                <a:spcPct val="100000"/>
              </a:lnSpc>
              <a:spcBef>
                <a:spcPts val="600"/>
              </a:spcBef>
              <a:buFont typeface="Arial MT"/>
              <a:buChar char="•"/>
              <a:tabLst>
                <a:tab pos="220979" algn="l"/>
              </a:tabLst>
            </a:pPr>
            <a:r>
              <a:rPr sz="1200" dirty="0">
                <a:latin typeface="Microsoft Sans Serif"/>
                <a:cs typeface="Microsoft Sans Serif"/>
              </a:rPr>
              <a:t>Makes</a:t>
            </a:r>
            <a:r>
              <a:rPr sz="1200" spc="20" dirty="0">
                <a:latin typeface="Microsoft Sans Serif"/>
                <a:cs typeface="Microsoft Sans Serif"/>
              </a:rPr>
              <a:t> </a:t>
            </a:r>
            <a:r>
              <a:rPr sz="1200" dirty="0">
                <a:latin typeface="Microsoft Sans Serif"/>
                <a:cs typeface="Microsoft Sans Serif"/>
              </a:rPr>
              <a:t>his</a:t>
            </a:r>
            <a:r>
              <a:rPr sz="1200" spc="-5" dirty="0">
                <a:latin typeface="Microsoft Sans Serif"/>
                <a:cs typeface="Microsoft Sans Serif"/>
              </a:rPr>
              <a:t> </a:t>
            </a:r>
            <a:r>
              <a:rPr sz="1200" spc="10" dirty="0">
                <a:latin typeface="Microsoft Sans Serif"/>
                <a:cs typeface="Microsoft Sans Serif"/>
              </a:rPr>
              <a:t>teams</a:t>
            </a:r>
            <a:r>
              <a:rPr sz="1200" dirty="0">
                <a:latin typeface="Microsoft Sans Serif"/>
                <a:cs typeface="Microsoft Sans Serif"/>
              </a:rPr>
              <a:t> </a:t>
            </a:r>
            <a:r>
              <a:rPr sz="1200" spc="10" dirty="0">
                <a:latin typeface="Microsoft Sans Serif"/>
                <a:cs typeface="Microsoft Sans Serif"/>
              </a:rPr>
              <a:t>aware</a:t>
            </a:r>
            <a:r>
              <a:rPr sz="1200" spc="-10" dirty="0">
                <a:latin typeface="Microsoft Sans Serif"/>
                <a:cs typeface="Microsoft Sans Serif"/>
              </a:rPr>
              <a:t> </a:t>
            </a:r>
            <a:r>
              <a:rPr sz="1200" spc="85" dirty="0">
                <a:latin typeface="Microsoft Sans Serif"/>
                <a:cs typeface="Microsoft Sans Serif"/>
              </a:rPr>
              <a:t>of</a:t>
            </a:r>
            <a:r>
              <a:rPr sz="1200" spc="-5" dirty="0">
                <a:latin typeface="Microsoft Sans Serif"/>
                <a:cs typeface="Microsoft Sans Serif"/>
              </a:rPr>
              <a:t> </a:t>
            </a:r>
            <a:r>
              <a:rPr sz="1200" spc="50" dirty="0">
                <a:latin typeface="Microsoft Sans Serif"/>
                <a:cs typeface="Microsoft Sans Serif"/>
              </a:rPr>
              <a:t>the</a:t>
            </a:r>
            <a:r>
              <a:rPr sz="1200" dirty="0">
                <a:latin typeface="Microsoft Sans Serif"/>
                <a:cs typeface="Microsoft Sans Serif"/>
              </a:rPr>
              <a:t> </a:t>
            </a:r>
            <a:r>
              <a:rPr sz="1200" spc="10" dirty="0">
                <a:latin typeface="Microsoft Sans Serif"/>
                <a:cs typeface="Microsoft Sans Serif"/>
              </a:rPr>
              <a:t>state</a:t>
            </a:r>
            <a:r>
              <a:rPr sz="1200" dirty="0">
                <a:latin typeface="Microsoft Sans Serif"/>
                <a:cs typeface="Microsoft Sans Serif"/>
              </a:rPr>
              <a:t> </a:t>
            </a:r>
            <a:r>
              <a:rPr sz="1200" spc="85" dirty="0">
                <a:latin typeface="Microsoft Sans Serif"/>
                <a:cs typeface="Microsoft Sans Serif"/>
              </a:rPr>
              <a:t>of</a:t>
            </a:r>
            <a:r>
              <a:rPr sz="1200" spc="-5" dirty="0">
                <a:latin typeface="Microsoft Sans Serif"/>
                <a:cs typeface="Microsoft Sans Serif"/>
              </a:rPr>
              <a:t> </a:t>
            </a:r>
            <a:r>
              <a:rPr sz="1200" spc="50" dirty="0">
                <a:latin typeface="Microsoft Sans Serif"/>
                <a:cs typeface="Microsoft Sans Serif"/>
              </a:rPr>
              <a:t>the</a:t>
            </a:r>
            <a:r>
              <a:rPr sz="1200" dirty="0">
                <a:latin typeface="Microsoft Sans Serif"/>
                <a:cs typeface="Microsoft Sans Serif"/>
              </a:rPr>
              <a:t> </a:t>
            </a:r>
            <a:r>
              <a:rPr sz="1200" spc="55" dirty="0">
                <a:latin typeface="Microsoft Sans Serif"/>
                <a:cs typeface="Microsoft Sans Serif"/>
              </a:rPr>
              <a:t>art</a:t>
            </a:r>
            <a:r>
              <a:rPr sz="1200" spc="-15" dirty="0">
                <a:latin typeface="Microsoft Sans Serif"/>
                <a:cs typeface="Microsoft Sans Serif"/>
              </a:rPr>
              <a:t> </a:t>
            </a:r>
            <a:r>
              <a:rPr sz="1200" spc="10" dirty="0">
                <a:latin typeface="Microsoft Sans Serif"/>
                <a:cs typeface="Microsoft Sans Serif"/>
              </a:rPr>
              <a:t>(participation</a:t>
            </a:r>
            <a:r>
              <a:rPr sz="1200" spc="25" dirty="0">
                <a:latin typeface="Microsoft Sans Serif"/>
                <a:cs typeface="Microsoft Sans Serif"/>
              </a:rPr>
              <a:t> </a:t>
            </a:r>
            <a:r>
              <a:rPr sz="1200" spc="-25" dirty="0">
                <a:latin typeface="Microsoft Sans Serif"/>
                <a:cs typeface="Microsoft Sans Serif"/>
              </a:rPr>
              <a:t>in </a:t>
            </a:r>
            <a:r>
              <a:rPr sz="1200" spc="-20" dirty="0">
                <a:latin typeface="Microsoft Sans Serif"/>
                <a:cs typeface="Microsoft Sans Serif"/>
              </a:rPr>
              <a:t>Tech</a:t>
            </a:r>
            <a:r>
              <a:rPr sz="1200" spc="75" dirty="0">
                <a:latin typeface="Microsoft Sans Serif"/>
                <a:cs typeface="Microsoft Sans Serif"/>
              </a:rPr>
              <a:t> </a:t>
            </a:r>
            <a:r>
              <a:rPr sz="1200" dirty="0">
                <a:latin typeface="Microsoft Sans Serif"/>
                <a:cs typeface="Microsoft Sans Serif"/>
              </a:rPr>
              <a:t>events,</a:t>
            </a:r>
            <a:r>
              <a:rPr sz="1200" spc="100" dirty="0">
                <a:latin typeface="Microsoft Sans Serif"/>
                <a:cs typeface="Microsoft Sans Serif"/>
              </a:rPr>
              <a:t> </a:t>
            </a:r>
            <a:r>
              <a:rPr sz="1200" dirty="0">
                <a:latin typeface="Microsoft Sans Serif"/>
                <a:cs typeface="Microsoft Sans Serif"/>
              </a:rPr>
              <a:t>intervention</a:t>
            </a:r>
            <a:r>
              <a:rPr sz="1200" spc="100" dirty="0">
                <a:latin typeface="Microsoft Sans Serif"/>
                <a:cs typeface="Microsoft Sans Serif"/>
              </a:rPr>
              <a:t> </a:t>
            </a:r>
            <a:r>
              <a:rPr sz="1200" spc="85" dirty="0">
                <a:latin typeface="Microsoft Sans Serif"/>
                <a:cs typeface="Microsoft Sans Serif"/>
              </a:rPr>
              <a:t>of</a:t>
            </a:r>
            <a:r>
              <a:rPr sz="1200" spc="100" dirty="0">
                <a:latin typeface="Microsoft Sans Serif"/>
                <a:cs typeface="Microsoft Sans Serif"/>
              </a:rPr>
              <a:t> </a:t>
            </a:r>
            <a:r>
              <a:rPr sz="1200" dirty="0">
                <a:latin typeface="Microsoft Sans Serif"/>
                <a:cs typeface="Microsoft Sans Serif"/>
              </a:rPr>
              <a:t>experts</a:t>
            </a:r>
            <a:r>
              <a:rPr sz="1200" spc="120" dirty="0">
                <a:latin typeface="Microsoft Sans Serif"/>
                <a:cs typeface="Microsoft Sans Serif"/>
              </a:rPr>
              <a:t> </a:t>
            </a:r>
            <a:r>
              <a:rPr sz="1200" dirty="0">
                <a:latin typeface="Microsoft Sans Serif"/>
                <a:cs typeface="Microsoft Sans Serif"/>
              </a:rPr>
              <a:t>on</a:t>
            </a:r>
            <a:r>
              <a:rPr sz="1200" spc="100" dirty="0">
                <a:latin typeface="Microsoft Sans Serif"/>
                <a:cs typeface="Microsoft Sans Serif"/>
              </a:rPr>
              <a:t> </a:t>
            </a:r>
            <a:r>
              <a:rPr sz="1200" spc="-10" dirty="0">
                <a:latin typeface="Microsoft Sans Serif"/>
                <a:cs typeface="Microsoft Sans Serif"/>
              </a:rPr>
              <a:t>project).</a:t>
            </a:r>
            <a:endParaRPr sz="12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53410" y="3069463"/>
            <a:ext cx="6984365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b="1" dirty="0">
                <a:solidFill>
                  <a:srgbClr val="FFFFFF"/>
                </a:solidFill>
                <a:latin typeface="Arial"/>
                <a:cs typeface="Arial"/>
              </a:rPr>
              <a:t>FORMATION</a:t>
            </a:r>
            <a:r>
              <a:rPr sz="4400" b="1" spc="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400" b="1" spc="-105" dirty="0">
                <a:solidFill>
                  <a:srgbClr val="FFFFFF"/>
                </a:solidFill>
                <a:latin typeface="Arial"/>
                <a:cs typeface="Arial"/>
              </a:rPr>
              <a:t>OBJECTIVES</a:t>
            </a:r>
            <a:endParaRPr sz="4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792839" y="6396329"/>
            <a:ext cx="214629" cy="2286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300" spc="-25" dirty="0">
                <a:solidFill>
                  <a:srgbClr val="00396F"/>
                </a:solidFill>
                <a:latin typeface="Arial MT"/>
                <a:cs typeface="Arial MT"/>
              </a:rPr>
              <a:t>34</a:t>
            </a:r>
            <a:endParaRPr sz="1300">
              <a:latin typeface="Arial MT"/>
              <a:cs typeface="Arial MT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335279" y="2630423"/>
            <a:ext cx="11328400" cy="4174490"/>
            <a:chOff x="335279" y="2630423"/>
            <a:chExt cx="11328400" cy="4174490"/>
          </a:xfrm>
        </p:grpSpPr>
        <p:sp>
          <p:nvSpPr>
            <p:cNvPr id="4" name="object 4"/>
            <p:cNvSpPr/>
            <p:nvPr/>
          </p:nvSpPr>
          <p:spPr>
            <a:xfrm>
              <a:off x="1411033" y="6502165"/>
              <a:ext cx="9676130" cy="0"/>
            </a:xfrm>
            <a:custGeom>
              <a:avLst/>
              <a:gdLst/>
              <a:ahLst/>
              <a:cxnLst/>
              <a:rect l="l" t="t" r="r" b="b"/>
              <a:pathLst>
                <a:path w="9676130">
                  <a:moveTo>
                    <a:pt x="6618922" y="0"/>
                  </a:moveTo>
                  <a:lnTo>
                    <a:pt x="9675876" y="0"/>
                  </a:lnTo>
                </a:path>
                <a:path w="9676130">
                  <a:moveTo>
                    <a:pt x="0" y="0"/>
                  </a:moveTo>
                  <a:lnTo>
                    <a:pt x="5867590" y="0"/>
                  </a:lnTo>
                </a:path>
              </a:pathLst>
            </a:custGeom>
            <a:ln w="26327">
              <a:solidFill>
                <a:srgbClr val="00396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89036" y="6193534"/>
              <a:ext cx="1700783" cy="59893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9600" y="6181342"/>
              <a:ext cx="946404" cy="62331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315274" y="6352435"/>
              <a:ext cx="664287" cy="299566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248899" y="6301739"/>
              <a:ext cx="1092707" cy="382523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335279" y="2630423"/>
              <a:ext cx="11328400" cy="2633980"/>
            </a:xfrm>
            <a:custGeom>
              <a:avLst/>
              <a:gdLst/>
              <a:ahLst/>
              <a:cxnLst/>
              <a:rect l="l" t="t" r="r" b="b"/>
              <a:pathLst>
                <a:path w="11328400" h="2633979">
                  <a:moveTo>
                    <a:pt x="11327892" y="0"/>
                  </a:moveTo>
                  <a:lnTo>
                    <a:pt x="0" y="0"/>
                  </a:lnTo>
                  <a:lnTo>
                    <a:pt x="0" y="2633472"/>
                  </a:lnTo>
                  <a:lnTo>
                    <a:pt x="11327892" y="2633472"/>
                  </a:lnTo>
                  <a:lnTo>
                    <a:pt x="113278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718819" y="96138"/>
            <a:ext cx="10285730" cy="83883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85"/>
              </a:spcBef>
            </a:pPr>
            <a:r>
              <a:rPr dirty="0"/>
              <a:t>Illustration</a:t>
            </a:r>
            <a:r>
              <a:rPr spc="-15" dirty="0"/>
              <a:t> </a:t>
            </a:r>
            <a:r>
              <a:rPr dirty="0"/>
              <a:t>of</a:t>
            </a:r>
            <a:r>
              <a:rPr spc="-25" dirty="0"/>
              <a:t> </a:t>
            </a:r>
            <a:r>
              <a:rPr dirty="0"/>
              <a:t>role</a:t>
            </a:r>
            <a:r>
              <a:rPr spc="-20" dirty="0"/>
              <a:t> </a:t>
            </a:r>
            <a:r>
              <a:rPr dirty="0"/>
              <a:t>intervention</a:t>
            </a:r>
            <a:r>
              <a:rPr spc="25" dirty="0"/>
              <a:t> </a:t>
            </a:r>
            <a:r>
              <a:rPr dirty="0"/>
              <a:t>steps</a:t>
            </a:r>
            <a:r>
              <a:rPr spc="-20" dirty="0"/>
              <a:t> </a:t>
            </a:r>
            <a:r>
              <a:rPr dirty="0"/>
              <a:t>during</a:t>
            </a:r>
            <a:r>
              <a:rPr spc="10" dirty="0"/>
              <a:t> </a:t>
            </a:r>
            <a:r>
              <a:rPr dirty="0"/>
              <a:t>the</a:t>
            </a:r>
            <a:r>
              <a:rPr spc="-30" dirty="0"/>
              <a:t> </a:t>
            </a:r>
            <a:r>
              <a:rPr dirty="0"/>
              <a:t>construction</a:t>
            </a:r>
            <a:r>
              <a:rPr spc="30" dirty="0"/>
              <a:t> </a:t>
            </a:r>
            <a:r>
              <a:rPr dirty="0"/>
              <a:t>of</a:t>
            </a:r>
            <a:r>
              <a:rPr spc="-25" dirty="0"/>
              <a:t> </a:t>
            </a:r>
            <a:r>
              <a:rPr dirty="0"/>
              <a:t>a</a:t>
            </a:r>
            <a:r>
              <a:rPr spc="-25" dirty="0"/>
              <a:t> </a:t>
            </a:r>
            <a:r>
              <a:rPr spc="-20" dirty="0"/>
              <a:t>data </a:t>
            </a:r>
            <a:r>
              <a:rPr spc="-10" dirty="0"/>
              <a:t>product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414629" y="3654932"/>
            <a:ext cx="115379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latin typeface="Arial MT"/>
                <a:cs typeface="Arial MT"/>
              </a:rPr>
              <a:t>Data </a:t>
            </a:r>
            <a:r>
              <a:rPr sz="1800" spc="-10" dirty="0">
                <a:latin typeface="Arial MT"/>
                <a:cs typeface="Arial MT"/>
              </a:rPr>
              <a:t>Processing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35279" y="1263396"/>
            <a:ext cx="11328400" cy="1103630"/>
          </a:xfrm>
          <a:custGeom>
            <a:avLst/>
            <a:gdLst/>
            <a:ahLst/>
            <a:cxnLst/>
            <a:rect l="l" t="t" r="r" b="b"/>
            <a:pathLst>
              <a:path w="11328400" h="1103630">
                <a:moveTo>
                  <a:pt x="11327892" y="0"/>
                </a:moveTo>
                <a:lnTo>
                  <a:pt x="0" y="0"/>
                </a:lnTo>
                <a:lnTo>
                  <a:pt x="0" y="1103376"/>
                </a:lnTo>
                <a:lnTo>
                  <a:pt x="11327892" y="1103376"/>
                </a:lnTo>
                <a:lnTo>
                  <a:pt x="11327892" y="0"/>
                </a:lnTo>
                <a:close/>
              </a:path>
            </a:pathLst>
          </a:custGeom>
          <a:solidFill>
            <a:srgbClr val="F1EF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335279" y="1521967"/>
            <a:ext cx="1132840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Arial MT"/>
                <a:cs typeface="Arial MT"/>
              </a:rPr>
              <a:t>Orchestration</a:t>
            </a:r>
            <a:endParaRPr sz="1800">
              <a:latin typeface="Arial MT"/>
              <a:cs typeface="Arial MT"/>
            </a:endParaRPr>
          </a:p>
          <a:p>
            <a:pPr marL="91440">
              <a:lnSpc>
                <a:spcPct val="100000"/>
              </a:lnSpc>
            </a:pPr>
            <a:r>
              <a:rPr sz="1800" dirty="0">
                <a:latin typeface="Arial MT"/>
                <a:cs typeface="Arial MT"/>
              </a:rPr>
              <a:t>&amp; </a:t>
            </a:r>
            <a:r>
              <a:rPr sz="1800" spc="-10" dirty="0">
                <a:latin typeface="Arial MT"/>
                <a:cs typeface="Arial MT"/>
              </a:rPr>
              <a:t>Scheduling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39852" y="5321808"/>
            <a:ext cx="11323320" cy="861060"/>
          </a:xfrm>
          <a:custGeom>
            <a:avLst/>
            <a:gdLst/>
            <a:ahLst/>
            <a:cxnLst/>
            <a:rect l="l" t="t" r="r" b="b"/>
            <a:pathLst>
              <a:path w="11323320" h="861060">
                <a:moveTo>
                  <a:pt x="11323320" y="0"/>
                </a:moveTo>
                <a:lnTo>
                  <a:pt x="0" y="0"/>
                </a:lnTo>
                <a:lnTo>
                  <a:pt x="0" y="861059"/>
                </a:lnTo>
                <a:lnTo>
                  <a:pt x="11323320" y="861059"/>
                </a:lnTo>
                <a:lnTo>
                  <a:pt x="11323320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417982" y="5459984"/>
            <a:ext cx="78740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latin typeface="Arial MT"/>
                <a:cs typeface="Arial MT"/>
              </a:rPr>
              <a:t>Data</a:t>
            </a:r>
            <a:endParaRPr sz="18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800" spc="-10" dirty="0">
                <a:latin typeface="Arial MT"/>
                <a:cs typeface="Arial MT"/>
              </a:rPr>
              <a:t>storage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1690497" y="3180969"/>
            <a:ext cx="1511300" cy="965835"/>
            <a:chOff x="1690497" y="3180969"/>
            <a:chExt cx="1511300" cy="965835"/>
          </a:xfrm>
        </p:grpSpPr>
        <p:sp>
          <p:nvSpPr>
            <p:cNvPr id="17" name="object 17"/>
            <p:cNvSpPr/>
            <p:nvPr/>
          </p:nvSpPr>
          <p:spPr>
            <a:xfrm>
              <a:off x="1700022" y="3190494"/>
              <a:ext cx="1492250" cy="946785"/>
            </a:xfrm>
            <a:custGeom>
              <a:avLst/>
              <a:gdLst/>
              <a:ahLst/>
              <a:cxnLst/>
              <a:rect l="l" t="t" r="r" b="b"/>
              <a:pathLst>
                <a:path w="1492250" h="946785">
                  <a:moveTo>
                    <a:pt x="1374266" y="0"/>
                  </a:moveTo>
                  <a:lnTo>
                    <a:pt x="0" y="0"/>
                  </a:lnTo>
                  <a:lnTo>
                    <a:pt x="0" y="946403"/>
                  </a:lnTo>
                  <a:lnTo>
                    <a:pt x="1374266" y="946403"/>
                  </a:lnTo>
                  <a:lnTo>
                    <a:pt x="1491995" y="473201"/>
                  </a:lnTo>
                  <a:lnTo>
                    <a:pt x="137426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700022" y="3190494"/>
              <a:ext cx="1492250" cy="946785"/>
            </a:xfrm>
            <a:custGeom>
              <a:avLst/>
              <a:gdLst/>
              <a:ahLst/>
              <a:cxnLst/>
              <a:rect l="l" t="t" r="r" b="b"/>
              <a:pathLst>
                <a:path w="1492250" h="946785">
                  <a:moveTo>
                    <a:pt x="0" y="0"/>
                  </a:moveTo>
                  <a:lnTo>
                    <a:pt x="1374266" y="0"/>
                  </a:lnTo>
                  <a:lnTo>
                    <a:pt x="1491995" y="473201"/>
                  </a:lnTo>
                  <a:lnTo>
                    <a:pt x="1374266" y="946403"/>
                  </a:lnTo>
                  <a:lnTo>
                    <a:pt x="0" y="946403"/>
                  </a:lnTo>
                  <a:lnTo>
                    <a:pt x="0" y="0"/>
                  </a:lnTo>
                  <a:close/>
                </a:path>
              </a:pathLst>
            </a:custGeom>
            <a:ln w="19050">
              <a:solidFill>
                <a:srgbClr val="4F81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1877695" y="3463797"/>
            <a:ext cx="107569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Arial"/>
                <a:cs typeface="Arial"/>
              </a:rPr>
              <a:t>Data</a:t>
            </a:r>
            <a:r>
              <a:rPr sz="1200" b="1" spc="-25" dirty="0">
                <a:latin typeface="Arial"/>
                <a:cs typeface="Arial"/>
              </a:rPr>
              <a:t> </a:t>
            </a:r>
            <a:r>
              <a:rPr sz="1200" b="1" spc="-10" dirty="0">
                <a:latin typeface="Arial"/>
                <a:cs typeface="Arial"/>
              </a:rPr>
              <a:t>ingestion</a:t>
            </a:r>
            <a:endParaRPr sz="1200">
              <a:latin typeface="Arial"/>
              <a:cs typeface="Arial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1833372" y="2776727"/>
            <a:ext cx="1079500" cy="304800"/>
          </a:xfrm>
          <a:custGeom>
            <a:avLst/>
            <a:gdLst/>
            <a:ahLst/>
            <a:cxnLst/>
            <a:rect l="l" t="t" r="r" b="b"/>
            <a:pathLst>
              <a:path w="1079500" h="304800">
                <a:moveTo>
                  <a:pt x="0" y="50800"/>
                </a:moveTo>
                <a:lnTo>
                  <a:pt x="3990" y="31021"/>
                </a:lnTo>
                <a:lnTo>
                  <a:pt x="14874" y="14874"/>
                </a:lnTo>
                <a:lnTo>
                  <a:pt x="31021" y="3990"/>
                </a:lnTo>
                <a:lnTo>
                  <a:pt x="50800" y="0"/>
                </a:lnTo>
                <a:lnTo>
                  <a:pt x="1028191" y="0"/>
                </a:lnTo>
                <a:lnTo>
                  <a:pt x="1047970" y="3990"/>
                </a:lnTo>
                <a:lnTo>
                  <a:pt x="1064117" y="14874"/>
                </a:lnTo>
                <a:lnTo>
                  <a:pt x="1075001" y="31021"/>
                </a:lnTo>
                <a:lnTo>
                  <a:pt x="1078991" y="50800"/>
                </a:lnTo>
                <a:lnTo>
                  <a:pt x="1078991" y="254000"/>
                </a:lnTo>
                <a:lnTo>
                  <a:pt x="1075001" y="273778"/>
                </a:lnTo>
                <a:lnTo>
                  <a:pt x="1064117" y="289925"/>
                </a:lnTo>
                <a:lnTo>
                  <a:pt x="1047970" y="300809"/>
                </a:lnTo>
                <a:lnTo>
                  <a:pt x="1028191" y="304800"/>
                </a:lnTo>
                <a:lnTo>
                  <a:pt x="50800" y="304800"/>
                </a:lnTo>
                <a:lnTo>
                  <a:pt x="31021" y="300809"/>
                </a:lnTo>
                <a:lnTo>
                  <a:pt x="14874" y="289925"/>
                </a:lnTo>
                <a:lnTo>
                  <a:pt x="3990" y="273778"/>
                </a:lnTo>
                <a:lnTo>
                  <a:pt x="0" y="254000"/>
                </a:lnTo>
                <a:lnTo>
                  <a:pt x="0" y="50800"/>
                </a:lnTo>
                <a:close/>
              </a:path>
            </a:pathLst>
          </a:custGeom>
          <a:ln w="9525">
            <a:solidFill>
              <a:srgbClr val="C0504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1840129" y="2828925"/>
            <a:ext cx="1065530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24154">
              <a:lnSpc>
                <a:spcPct val="100000"/>
              </a:lnSpc>
              <a:spcBef>
                <a:spcPts val="105"/>
              </a:spcBef>
            </a:pPr>
            <a:r>
              <a:rPr sz="1100" i="1" dirty="0">
                <a:latin typeface="Arial"/>
                <a:cs typeface="Arial"/>
              </a:rPr>
              <a:t>Pipeline</a:t>
            </a:r>
            <a:r>
              <a:rPr sz="1100" i="1" spc="-50" dirty="0">
                <a:latin typeface="Arial"/>
                <a:cs typeface="Arial"/>
              </a:rPr>
              <a:t> 1</a:t>
            </a:r>
            <a:endParaRPr sz="1100">
              <a:latin typeface="Arial"/>
              <a:cs typeface="Arial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3233927" y="2776727"/>
            <a:ext cx="1080770" cy="304800"/>
          </a:xfrm>
          <a:custGeom>
            <a:avLst/>
            <a:gdLst/>
            <a:ahLst/>
            <a:cxnLst/>
            <a:rect l="l" t="t" r="r" b="b"/>
            <a:pathLst>
              <a:path w="1080770" h="304800">
                <a:moveTo>
                  <a:pt x="0" y="50800"/>
                </a:moveTo>
                <a:lnTo>
                  <a:pt x="3990" y="31021"/>
                </a:lnTo>
                <a:lnTo>
                  <a:pt x="14874" y="14874"/>
                </a:lnTo>
                <a:lnTo>
                  <a:pt x="31021" y="3990"/>
                </a:lnTo>
                <a:lnTo>
                  <a:pt x="50800" y="0"/>
                </a:lnTo>
                <a:lnTo>
                  <a:pt x="1029716" y="0"/>
                </a:lnTo>
                <a:lnTo>
                  <a:pt x="1049494" y="3990"/>
                </a:lnTo>
                <a:lnTo>
                  <a:pt x="1065641" y="14874"/>
                </a:lnTo>
                <a:lnTo>
                  <a:pt x="1076525" y="31021"/>
                </a:lnTo>
                <a:lnTo>
                  <a:pt x="1080516" y="50800"/>
                </a:lnTo>
                <a:lnTo>
                  <a:pt x="1080516" y="254000"/>
                </a:lnTo>
                <a:lnTo>
                  <a:pt x="1076525" y="273778"/>
                </a:lnTo>
                <a:lnTo>
                  <a:pt x="1065641" y="289925"/>
                </a:lnTo>
                <a:lnTo>
                  <a:pt x="1049494" y="300809"/>
                </a:lnTo>
                <a:lnTo>
                  <a:pt x="1029716" y="304800"/>
                </a:lnTo>
                <a:lnTo>
                  <a:pt x="50800" y="304800"/>
                </a:lnTo>
                <a:lnTo>
                  <a:pt x="31021" y="300809"/>
                </a:lnTo>
                <a:lnTo>
                  <a:pt x="14874" y="289925"/>
                </a:lnTo>
                <a:lnTo>
                  <a:pt x="3990" y="273778"/>
                </a:lnTo>
                <a:lnTo>
                  <a:pt x="0" y="254000"/>
                </a:lnTo>
                <a:lnTo>
                  <a:pt x="0" y="50800"/>
                </a:lnTo>
                <a:close/>
              </a:path>
            </a:pathLst>
          </a:custGeom>
          <a:ln w="9525">
            <a:solidFill>
              <a:srgbClr val="C0504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3240685" y="2828925"/>
            <a:ext cx="1067435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25425">
              <a:lnSpc>
                <a:spcPct val="100000"/>
              </a:lnSpc>
              <a:spcBef>
                <a:spcPts val="105"/>
              </a:spcBef>
            </a:pPr>
            <a:r>
              <a:rPr sz="1100" i="1" dirty="0">
                <a:latin typeface="Arial"/>
                <a:cs typeface="Arial"/>
              </a:rPr>
              <a:t>Pipeline</a:t>
            </a:r>
            <a:r>
              <a:rPr sz="1100" i="1" spc="-50" dirty="0">
                <a:latin typeface="Arial"/>
                <a:cs typeface="Arial"/>
              </a:rPr>
              <a:t> 2</a:t>
            </a:r>
            <a:endParaRPr sz="1100">
              <a:latin typeface="Arial"/>
              <a:cs typeface="Arial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5643371" y="2776727"/>
            <a:ext cx="1079500" cy="304800"/>
          </a:xfrm>
          <a:custGeom>
            <a:avLst/>
            <a:gdLst/>
            <a:ahLst/>
            <a:cxnLst/>
            <a:rect l="l" t="t" r="r" b="b"/>
            <a:pathLst>
              <a:path w="1079500" h="304800">
                <a:moveTo>
                  <a:pt x="0" y="50800"/>
                </a:moveTo>
                <a:lnTo>
                  <a:pt x="3990" y="31021"/>
                </a:lnTo>
                <a:lnTo>
                  <a:pt x="14874" y="14874"/>
                </a:lnTo>
                <a:lnTo>
                  <a:pt x="31021" y="3990"/>
                </a:lnTo>
                <a:lnTo>
                  <a:pt x="50800" y="0"/>
                </a:lnTo>
                <a:lnTo>
                  <a:pt x="1028192" y="0"/>
                </a:lnTo>
                <a:lnTo>
                  <a:pt x="1047970" y="3990"/>
                </a:lnTo>
                <a:lnTo>
                  <a:pt x="1064117" y="14874"/>
                </a:lnTo>
                <a:lnTo>
                  <a:pt x="1075001" y="31021"/>
                </a:lnTo>
                <a:lnTo>
                  <a:pt x="1078992" y="50800"/>
                </a:lnTo>
                <a:lnTo>
                  <a:pt x="1078992" y="254000"/>
                </a:lnTo>
                <a:lnTo>
                  <a:pt x="1075001" y="273778"/>
                </a:lnTo>
                <a:lnTo>
                  <a:pt x="1064117" y="289925"/>
                </a:lnTo>
                <a:lnTo>
                  <a:pt x="1047970" y="300809"/>
                </a:lnTo>
                <a:lnTo>
                  <a:pt x="1028192" y="304800"/>
                </a:lnTo>
                <a:lnTo>
                  <a:pt x="50800" y="304800"/>
                </a:lnTo>
                <a:lnTo>
                  <a:pt x="31021" y="300809"/>
                </a:lnTo>
                <a:lnTo>
                  <a:pt x="14874" y="289925"/>
                </a:lnTo>
                <a:lnTo>
                  <a:pt x="3990" y="273778"/>
                </a:lnTo>
                <a:lnTo>
                  <a:pt x="0" y="254000"/>
                </a:lnTo>
                <a:lnTo>
                  <a:pt x="0" y="50800"/>
                </a:lnTo>
                <a:close/>
              </a:path>
            </a:pathLst>
          </a:custGeom>
          <a:ln w="9525">
            <a:solidFill>
              <a:srgbClr val="C0504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5862573" y="2828925"/>
            <a:ext cx="641350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i="1" dirty="0">
                <a:latin typeface="Arial"/>
                <a:cs typeface="Arial"/>
              </a:rPr>
              <a:t>Pipeline</a:t>
            </a:r>
            <a:r>
              <a:rPr sz="1100" i="1" spc="-50" dirty="0">
                <a:latin typeface="Arial"/>
                <a:cs typeface="Arial"/>
              </a:rPr>
              <a:t> 4</a:t>
            </a:r>
            <a:endParaRPr sz="1100">
              <a:latin typeface="Arial"/>
              <a:cs typeface="Arial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6999731" y="2776727"/>
            <a:ext cx="1080770" cy="304800"/>
          </a:xfrm>
          <a:custGeom>
            <a:avLst/>
            <a:gdLst/>
            <a:ahLst/>
            <a:cxnLst/>
            <a:rect l="l" t="t" r="r" b="b"/>
            <a:pathLst>
              <a:path w="1080770" h="304800">
                <a:moveTo>
                  <a:pt x="0" y="50800"/>
                </a:moveTo>
                <a:lnTo>
                  <a:pt x="3990" y="31021"/>
                </a:lnTo>
                <a:lnTo>
                  <a:pt x="14874" y="14874"/>
                </a:lnTo>
                <a:lnTo>
                  <a:pt x="31021" y="3990"/>
                </a:lnTo>
                <a:lnTo>
                  <a:pt x="50800" y="0"/>
                </a:lnTo>
                <a:lnTo>
                  <a:pt x="1029716" y="0"/>
                </a:lnTo>
                <a:lnTo>
                  <a:pt x="1049494" y="3990"/>
                </a:lnTo>
                <a:lnTo>
                  <a:pt x="1065641" y="14874"/>
                </a:lnTo>
                <a:lnTo>
                  <a:pt x="1076525" y="31021"/>
                </a:lnTo>
                <a:lnTo>
                  <a:pt x="1080516" y="50800"/>
                </a:lnTo>
                <a:lnTo>
                  <a:pt x="1080516" y="254000"/>
                </a:lnTo>
                <a:lnTo>
                  <a:pt x="1076525" y="273778"/>
                </a:lnTo>
                <a:lnTo>
                  <a:pt x="1065641" y="289925"/>
                </a:lnTo>
                <a:lnTo>
                  <a:pt x="1049494" y="300809"/>
                </a:lnTo>
                <a:lnTo>
                  <a:pt x="1029716" y="304800"/>
                </a:lnTo>
                <a:lnTo>
                  <a:pt x="50800" y="304800"/>
                </a:lnTo>
                <a:lnTo>
                  <a:pt x="31021" y="300809"/>
                </a:lnTo>
                <a:lnTo>
                  <a:pt x="14874" y="289925"/>
                </a:lnTo>
                <a:lnTo>
                  <a:pt x="3990" y="273778"/>
                </a:lnTo>
                <a:lnTo>
                  <a:pt x="0" y="254000"/>
                </a:lnTo>
                <a:lnTo>
                  <a:pt x="0" y="50800"/>
                </a:lnTo>
                <a:close/>
              </a:path>
            </a:pathLst>
          </a:custGeom>
          <a:ln w="9525">
            <a:solidFill>
              <a:srgbClr val="C0504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7220204" y="2828925"/>
            <a:ext cx="641350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i="1" dirty="0">
                <a:latin typeface="Arial"/>
                <a:cs typeface="Arial"/>
              </a:rPr>
              <a:t>Pipeline</a:t>
            </a:r>
            <a:r>
              <a:rPr sz="1100" i="1" spc="-50" dirty="0">
                <a:latin typeface="Arial"/>
                <a:cs typeface="Arial"/>
              </a:rPr>
              <a:t> 5</a:t>
            </a:r>
            <a:endParaRPr sz="1100">
              <a:latin typeface="Arial"/>
              <a:cs typeface="Arial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3248025" y="3180969"/>
            <a:ext cx="1160780" cy="965835"/>
            <a:chOff x="3248025" y="3180969"/>
            <a:chExt cx="1160780" cy="965835"/>
          </a:xfrm>
        </p:grpSpPr>
        <p:sp>
          <p:nvSpPr>
            <p:cNvPr id="29" name="object 29"/>
            <p:cNvSpPr/>
            <p:nvPr/>
          </p:nvSpPr>
          <p:spPr>
            <a:xfrm>
              <a:off x="3257550" y="3190494"/>
              <a:ext cx="1141730" cy="946785"/>
            </a:xfrm>
            <a:custGeom>
              <a:avLst/>
              <a:gdLst/>
              <a:ahLst/>
              <a:cxnLst/>
              <a:rect l="l" t="t" r="r" b="b"/>
              <a:pathLst>
                <a:path w="1141729" h="946785">
                  <a:moveTo>
                    <a:pt x="1023747" y="0"/>
                  </a:moveTo>
                  <a:lnTo>
                    <a:pt x="0" y="0"/>
                  </a:lnTo>
                  <a:lnTo>
                    <a:pt x="0" y="946403"/>
                  </a:lnTo>
                  <a:lnTo>
                    <a:pt x="1023747" y="946403"/>
                  </a:lnTo>
                  <a:lnTo>
                    <a:pt x="1141476" y="473201"/>
                  </a:lnTo>
                  <a:lnTo>
                    <a:pt x="102374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3257550" y="3190494"/>
              <a:ext cx="1141730" cy="946785"/>
            </a:xfrm>
            <a:custGeom>
              <a:avLst/>
              <a:gdLst/>
              <a:ahLst/>
              <a:cxnLst/>
              <a:rect l="l" t="t" r="r" b="b"/>
              <a:pathLst>
                <a:path w="1141729" h="946785">
                  <a:moveTo>
                    <a:pt x="0" y="0"/>
                  </a:moveTo>
                  <a:lnTo>
                    <a:pt x="1023747" y="0"/>
                  </a:lnTo>
                  <a:lnTo>
                    <a:pt x="1141476" y="473201"/>
                  </a:lnTo>
                  <a:lnTo>
                    <a:pt x="1023747" y="946403"/>
                  </a:lnTo>
                  <a:lnTo>
                    <a:pt x="0" y="946403"/>
                  </a:lnTo>
                  <a:lnTo>
                    <a:pt x="0" y="0"/>
                  </a:lnTo>
                  <a:close/>
                </a:path>
              </a:pathLst>
            </a:custGeom>
            <a:ln w="19050">
              <a:solidFill>
                <a:srgbClr val="4F81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3344926" y="3463797"/>
            <a:ext cx="90868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Arial"/>
                <a:cs typeface="Arial"/>
              </a:rPr>
              <a:t>Feature</a:t>
            </a:r>
            <a:endParaRPr sz="12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1200" b="1" spc="-10" dirty="0">
                <a:latin typeface="Arial"/>
                <a:cs typeface="Arial"/>
              </a:rPr>
              <a:t>Engineering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5662040" y="3180969"/>
            <a:ext cx="1162050" cy="965835"/>
            <a:chOff x="5662040" y="3180969"/>
            <a:chExt cx="1162050" cy="965835"/>
          </a:xfrm>
        </p:grpSpPr>
        <p:sp>
          <p:nvSpPr>
            <p:cNvPr id="33" name="object 33"/>
            <p:cNvSpPr/>
            <p:nvPr/>
          </p:nvSpPr>
          <p:spPr>
            <a:xfrm>
              <a:off x="5671565" y="3190494"/>
              <a:ext cx="1143000" cy="946785"/>
            </a:xfrm>
            <a:custGeom>
              <a:avLst/>
              <a:gdLst/>
              <a:ahLst/>
              <a:cxnLst/>
              <a:rect l="l" t="t" r="r" b="b"/>
              <a:pathLst>
                <a:path w="1143000" h="946785">
                  <a:moveTo>
                    <a:pt x="1025270" y="0"/>
                  </a:moveTo>
                  <a:lnTo>
                    <a:pt x="0" y="0"/>
                  </a:lnTo>
                  <a:lnTo>
                    <a:pt x="0" y="946403"/>
                  </a:lnTo>
                  <a:lnTo>
                    <a:pt x="1025270" y="946403"/>
                  </a:lnTo>
                  <a:lnTo>
                    <a:pt x="1143000" y="473201"/>
                  </a:lnTo>
                  <a:lnTo>
                    <a:pt x="102527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5671565" y="3190494"/>
              <a:ext cx="1143000" cy="946785"/>
            </a:xfrm>
            <a:custGeom>
              <a:avLst/>
              <a:gdLst/>
              <a:ahLst/>
              <a:cxnLst/>
              <a:rect l="l" t="t" r="r" b="b"/>
              <a:pathLst>
                <a:path w="1143000" h="946785">
                  <a:moveTo>
                    <a:pt x="0" y="0"/>
                  </a:moveTo>
                  <a:lnTo>
                    <a:pt x="1025270" y="0"/>
                  </a:lnTo>
                  <a:lnTo>
                    <a:pt x="1143000" y="473201"/>
                  </a:lnTo>
                  <a:lnTo>
                    <a:pt x="1025270" y="946403"/>
                  </a:lnTo>
                  <a:lnTo>
                    <a:pt x="0" y="946403"/>
                  </a:lnTo>
                  <a:lnTo>
                    <a:pt x="0" y="0"/>
                  </a:lnTo>
                  <a:close/>
                </a:path>
              </a:pathLst>
            </a:custGeom>
            <a:ln w="19050">
              <a:solidFill>
                <a:srgbClr val="4F81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5860796" y="3372358"/>
            <a:ext cx="7042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20014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Arial"/>
                <a:cs typeface="Arial"/>
              </a:rPr>
              <a:t>Model inference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6870572" y="3180969"/>
            <a:ext cx="1511300" cy="965835"/>
            <a:chOff x="6870572" y="3180969"/>
            <a:chExt cx="1511300" cy="965835"/>
          </a:xfrm>
        </p:grpSpPr>
        <p:sp>
          <p:nvSpPr>
            <p:cNvPr id="37" name="object 37"/>
            <p:cNvSpPr/>
            <p:nvPr/>
          </p:nvSpPr>
          <p:spPr>
            <a:xfrm>
              <a:off x="6880097" y="3190494"/>
              <a:ext cx="1492250" cy="946785"/>
            </a:xfrm>
            <a:custGeom>
              <a:avLst/>
              <a:gdLst/>
              <a:ahLst/>
              <a:cxnLst/>
              <a:rect l="l" t="t" r="r" b="b"/>
              <a:pathLst>
                <a:path w="1492250" h="946785">
                  <a:moveTo>
                    <a:pt x="1374267" y="0"/>
                  </a:moveTo>
                  <a:lnTo>
                    <a:pt x="0" y="0"/>
                  </a:lnTo>
                  <a:lnTo>
                    <a:pt x="0" y="946403"/>
                  </a:lnTo>
                  <a:lnTo>
                    <a:pt x="1374267" y="946403"/>
                  </a:lnTo>
                  <a:lnTo>
                    <a:pt x="1491996" y="473201"/>
                  </a:lnTo>
                  <a:lnTo>
                    <a:pt x="137426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6880097" y="3190494"/>
              <a:ext cx="1492250" cy="946785"/>
            </a:xfrm>
            <a:custGeom>
              <a:avLst/>
              <a:gdLst/>
              <a:ahLst/>
              <a:cxnLst/>
              <a:rect l="l" t="t" r="r" b="b"/>
              <a:pathLst>
                <a:path w="1492250" h="946785">
                  <a:moveTo>
                    <a:pt x="0" y="0"/>
                  </a:moveTo>
                  <a:lnTo>
                    <a:pt x="1374267" y="0"/>
                  </a:lnTo>
                  <a:lnTo>
                    <a:pt x="1491996" y="473201"/>
                  </a:lnTo>
                  <a:lnTo>
                    <a:pt x="1374267" y="946403"/>
                  </a:lnTo>
                  <a:lnTo>
                    <a:pt x="0" y="946403"/>
                  </a:lnTo>
                  <a:lnTo>
                    <a:pt x="0" y="0"/>
                  </a:lnTo>
                  <a:close/>
                </a:path>
              </a:pathLst>
            </a:custGeom>
            <a:ln w="19050">
              <a:solidFill>
                <a:srgbClr val="4F81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9" name="object 39"/>
          <p:cNvSpPr txBox="1"/>
          <p:nvPr/>
        </p:nvSpPr>
        <p:spPr>
          <a:xfrm>
            <a:off x="6976998" y="3463797"/>
            <a:ext cx="12376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Arial"/>
                <a:cs typeface="Arial"/>
              </a:rPr>
              <a:t>Data</a:t>
            </a:r>
            <a:r>
              <a:rPr sz="1200" b="1" spc="-20" dirty="0">
                <a:latin typeface="Arial"/>
                <a:cs typeface="Arial"/>
              </a:rPr>
              <a:t> </a:t>
            </a:r>
            <a:r>
              <a:rPr sz="1200" b="1" spc="-10" dirty="0">
                <a:latin typeface="Arial"/>
                <a:cs typeface="Arial"/>
              </a:rPr>
              <a:t>preparation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8426577" y="3180969"/>
            <a:ext cx="1511300" cy="965835"/>
            <a:chOff x="8426577" y="3180969"/>
            <a:chExt cx="1511300" cy="965835"/>
          </a:xfrm>
        </p:grpSpPr>
        <p:sp>
          <p:nvSpPr>
            <p:cNvPr id="41" name="object 41"/>
            <p:cNvSpPr/>
            <p:nvPr/>
          </p:nvSpPr>
          <p:spPr>
            <a:xfrm>
              <a:off x="8436102" y="3190494"/>
              <a:ext cx="1492250" cy="946785"/>
            </a:xfrm>
            <a:custGeom>
              <a:avLst/>
              <a:gdLst/>
              <a:ahLst/>
              <a:cxnLst/>
              <a:rect l="l" t="t" r="r" b="b"/>
              <a:pathLst>
                <a:path w="1492250" h="946785">
                  <a:moveTo>
                    <a:pt x="1374267" y="0"/>
                  </a:moveTo>
                  <a:lnTo>
                    <a:pt x="0" y="0"/>
                  </a:lnTo>
                  <a:lnTo>
                    <a:pt x="0" y="946403"/>
                  </a:lnTo>
                  <a:lnTo>
                    <a:pt x="1374267" y="946403"/>
                  </a:lnTo>
                  <a:lnTo>
                    <a:pt x="1491996" y="473201"/>
                  </a:lnTo>
                  <a:lnTo>
                    <a:pt x="137426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8436102" y="3190494"/>
              <a:ext cx="1492250" cy="946785"/>
            </a:xfrm>
            <a:custGeom>
              <a:avLst/>
              <a:gdLst/>
              <a:ahLst/>
              <a:cxnLst/>
              <a:rect l="l" t="t" r="r" b="b"/>
              <a:pathLst>
                <a:path w="1492250" h="946785">
                  <a:moveTo>
                    <a:pt x="0" y="0"/>
                  </a:moveTo>
                  <a:lnTo>
                    <a:pt x="1374267" y="0"/>
                  </a:lnTo>
                  <a:lnTo>
                    <a:pt x="1491996" y="473201"/>
                  </a:lnTo>
                  <a:lnTo>
                    <a:pt x="1374267" y="946403"/>
                  </a:lnTo>
                  <a:lnTo>
                    <a:pt x="0" y="946403"/>
                  </a:lnTo>
                  <a:lnTo>
                    <a:pt x="0" y="0"/>
                  </a:lnTo>
                  <a:close/>
                </a:path>
              </a:pathLst>
            </a:custGeom>
            <a:ln w="19050">
              <a:solidFill>
                <a:srgbClr val="4F81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3" name="object 43"/>
          <p:cNvSpPr txBox="1"/>
          <p:nvPr/>
        </p:nvSpPr>
        <p:spPr>
          <a:xfrm>
            <a:off x="8669781" y="3463797"/>
            <a:ext cx="96583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Arial"/>
                <a:cs typeface="Arial"/>
              </a:rPr>
              <a:t>Data</a:t>
            </a:r>
            <a:r>
              <a:rPr sz="1200" b="1" spc="-20" dirty="0">
                <a:latin typeface="Arial"/>
                <a:cs typeface="Arial"/>
              </a:rPr>
              <a:t> </a:t>
            </a:r>
            <a:r>
              <a:rPr sz="1200" b="1" spc="-10" dirty="0">
                <a:latin typeface="Arial"/>
                <a:cs typeface="Arial"/>
              </a:rPr>
              <a:t>transfer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44" name="object 44"/>
          <p:cNvGrpSpPr/>
          <p:nvPr/>
        </p:nvGrpSpPr>
        <p:grpSpPr>
          <a:xfrm>
            <a:off x="9984105" y="3180969"/>
            <a:ext cx="1511300" cy="965835"/>
            <a:chOff x="9984105" y="3180969"/>
            <a:chExt cx="1511300" cy="965835"/>
          </a:xfrm>
        </p:grpSpPr>
        <p:sp>
          <p:nvSpPr>
            <p:cNvPr id="45" name="object 45"/>
            <p:cNvSpPr/>
            <p:nvPr/>
          </p:nvSpPr>
          <p:spPr>
            <a:xfrm>
              <a:off x="9993630" y="3190494"/>
              <a:ext cx="1492250" cy="946785"/>
            </a:xfrm>
            <a:custGeom>
              <a:avLst/>
              <a:gdLst/>
              <a:ahLst/>
              <a:cxnLst/>
              <a:rect l="l" t="t" r="r" b="b"/>
              <a:pathLst>
                <a:path w="1492250" h="946785">
                  <a:moveTo>
                    <a:pt x="1374267" y="0"/>
                  </a:moveTo>
                  <a:lnTo>
                    <a:pt x="0" y="0"/>
                  </a:lnTo>
                  <a:lnTo>
                    <a:pt x="0" y="946403"/>
                  </a:lnTo>
                  <a:lnTo>
                    <a:pt x="1374267" y="946403"/>
                  </a:lnTo>
                  <a:lnTo>
                    <a:pt x="1491996" y="473201"/>
                  </a:lnTo>
                  <a:lnTo>
                    <a:pt x="137426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9993630" y="3190494"/>
              <a:ext cx="1492250" cy="946785"/>
            </a:xfrm>
            <a:custGeom>
              <a:avLst/>
              <a:gdLst/>
              <a:ahLst/>
              <a:cxnLst/>
              <a:rect l="l" t="t" r="r" b="b"/>
              <a:pathLst>
                <a:path w="1492250" h="946785">
                  <a:moveTo>
                    <a:pt x="0" y="0"/>
                  </a:moveTo>
                  <a:lnTo>
                    <a:pt x="1374267" y="0"/>
                  </a:lnTo>
                  <a:lnTo>
                    <a:pt x="1491996" y="473201"/>
                  </a:lnTo>
                  <a:lnTo>
                    <a:pt x="1374267" y="946403"/>
                  </a:lnTo>
                  <a:lnTo>
                    <a:pt x="0" y="946403"/>
                  </a:lnTo>
                  <a:lnTo>
                    <a:pt x="0" y="0"/>
                  </a:lnTo>
                  <a:close/>
                </a:path>
              </a:pathLst>
            </a:custGeom>
            <a:ln w="19050">
              <a:solidFill>
                <a:srgbClr val="4F81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7" name="object 47"/>
          <p:cNvSpPr txBox="1"/>
          <p:nvPr/>
        </p:nvSpPr>
        <p:spPr>
          <a:xfrm>
            <a:off x="10141711" y="3280917"/>
            <a:ext cx="113792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indent="-635" algn="ctr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Arial"/>
                <a:cs typeface="Arial"/>
              </a:rPr>
              <a:t>Restitution (cartography, </a:t>
            </a:r>
            <a:r>
              <a:rPr sz="1200" b="1" dirty="0">
                <a:latin typeface="Arial"/>
                <a:cs typeface="Arial"/>
              </a:rPr>
              <a:t>graphs,</a:t>
            </a:r>
            <a:r>
              <a:rPr sz="1200" b="1" spc="-5" dirty="0">
                <a:latin typeface="Arial"/>
                <a:cs typeface="Arial"/>
              </a:rPr>
              <a:t> </a:t>
            </a:r>
            <a:r>
              <a:rPr sz="1200" b="1" spc="-10" dirty="0">
                <a:latin typeface="Arial"/>
                <a:cs typeface="Arial"/>
              </a:rPr>
              <a:t>KPIs...)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48" name="object 48"/>
          <p:cNvGrpSpPr/>
          <p:nvPr/>
        </p:nvGrpSpPr>
        <p:grpSpPr>
          <a:xfrm>
            <a:off x="2334767" y="2471927"/>
            <a:ext cx="9150350" cy="3747135"/>
            <a:chOff x="2334767" y="2471927"/>
            <a:chExt cx="9150350" cy="3747135"/>
          </a:xfrm>
        </p:grpSpPr>
        <p:sp>
          <p:nvSpPr>
            <p:cNvPr id="49" name="object 49"/>
            <p:cNvSpPr/>
            <p:nvPr/>
          </p:nvSpPr>
          <p:spPr>
            <a:xfrm>
              <a:off x="2334768" y="2471927"/>
              <a:ext cx="6826250" cy="718820"/>
            </a:xfrm>
            <a:custGeom>
              <a:avLst/>
              <a:gdLst/>
              <a:ahLst/>
              <a:cxnLst/>
              <a:rect l="l" t="t" r="r" b="b"/>
              <a:pathLst>
                <a:path w="6826250" h="718819">
                  <a:moveTo>
                    <a:pt x="6826123" y="642112"/>
                  </a:moveTo>
                  <a:lnTo>
                    <a:pt x="6794373" y="642112"/>
                  </a:lnTo>
                  <a:lnTo>
                    <a:pt x="6794373" y="155956"/>
                  </a:lnTo>
                  <a:lnTo>
                    <a:pt x="6794373" y="146050"/>
                  </a:lnTo>
                  <a:lnTo>
                    <a:pt x="6791579" y="143256"/>
                  </a:lnTo>
                  <a:lnTo>
                    <a:pt x="3484499" y="143256"/>
                  </a:lnTo>
                  <a:lnTo>
                    <a:pt x="3484499" y="0"/>
                  </a:lnTo>
                  <a:lnTo>
                    <a:pt x="3471418" y="0"/>
                  </a:lnTo>
                  <a:lnTo>
                    <a:pt x="3471418" y="146685"/>
                  </a:lnTo>
                  <a:lnTo>
                    <a:pt x="1436624" y="146685"/>
                  </a:lnTo>
                  <a:lnTo>
                    <a:pt x="34544" y="146685"/>
                  </a:lnTo>
                  <a:lnTo>
                    <a:pt x="31750" y="149479"/>
                  </a:lnTo>
                  <a:lnTo>
                    <a:pt x="31750" y="229870"/>
                  </a:lnTo>
                  <a:lnTo>
                    <a:pt x="0" y="229870"/>
                  </a:lnTo>
                  <a:lnTo>
                    <a:pt x="38100" y="306070"/>
                  </a:lnTo>
                  <a:lnTo>
                    <a:pt x="69850" y="242570"/>
                  </a:lnTo>
                  <a:lnTo>
                    <a:pt x="76200" y="229870"/>
                  </a:lnTo>
                  <a:lnTo>
                    <a:pt x="44450" y="229870"/>
                  </a:lnTo>
                  <a:lnTo>
                    <a:pt x="44450" y="159385"/>
                  </a:lnTo>
                  <a:lnTo>
                    <a:pt x="1433830" y="159385"/>
                  </a:lnTo>
                  <a:lnTo>
                    <a:pt x="1433830" y="229870"/>
                  </a:lnTo>
                  <a:lnTo>
                    <a:pt x="1402080" y="229870"/>
                  </a:lnTo>
                  <a:lnTo>
                    <a:pt x="1440180" y="306070"/>
                  </a:lnTo>
                  <a:lnTo>
                    <a:pt x="1471930" y="242570"/>
                  </a:lnTo>
                  <a:lnTo>
                    <a:pt x="1478280" y="229870"/>
                  </a:lnTo>
                  <a:lnTo>
                    <a:pt x="1446530" y="229870"/>
                  </a:lnTo>
                  <a:lnTo>
                    <a:pt x="1446530" y="159385"/>
                  </a:lnTo>
                  <a:lnTo>
                    <a:pt x="3474212" y="159385"/>
                  </a:lnTo>
                  <a:lnTo>
                    <a:pt x="3481451" y="159385"/>
                  </a:lnTo>
                  <a:lnTo>
                    <a:pt x="3481578" y="159385"/>
                  </a:lnTo>
                  <a:lnTo>
                    <a:pt x="3842004" y="159385"/>
                  </a:lnTo>
                  <a:lnTo>
                    <a:pt x="3842004" y="229870"/>
                  </a:lnTo>
                  <a:lnTo>
                    <a:pt x="3810254" y="229870"/>
                  </a:lnTo>
                  <a:lnTo>
                    <a:pt x="3848354" y="306070"/>
                  </a:lnTo>
                  <a:lnTo>
                    <a:pt x="3880104" y="242570"/>
                  </a:lnTo>
                  <a:lnTo>
                    <a:pt x="3886454" y="229870"/>
                  </a:lnTo>
                  <a:lnTo>
                    <a:pt x="3854704" y="229870"/>
                  </a:lnTo>
                  <a:lnTo>
                    <a:pt x="3854704" y="159385"/>
                  </a:lnTo>
                  <a:lnTo>
                    <a:pt x="5199253" y="159385"/>
                  </a:lnTo>
                  <a:lnTo>
                    <a:pt x="5199253" y="229870"/>
                  </a:lnTo>
                  <a:lnTo>
                    <a:pt x="5167503" y="229870"/>
                  </a:lnTo>
                  <a:lnTo>
                    <a:pt x="5205603" y="306070"/>
                  </a:lnTo>
                  <a:lnTo>
                    <a:pt x="5237353" y="242570"/>
                  </a:lnTo>
                  <a:lnTo>
                    <a:pt x="5243703" y="229870"/>
                  </a:lnTo>
                  <a:lnTo>
                    <a:pt x="5211953" y="229870"/>
                  </a:lnTo>
                  <a:lnTo>
                    <a:pt x="5211953" y="159385"/>
                  </a:lnTo>
                  <a:lnTo>
                    <a:pt x="5211953" y="155956"/>
                  </a:lnTo>
                  <a:lnTo>
                    <a:pt x="6781673" y="155956"/>
                  </a:lnTo>
                  <a:lnTo>
                    <a:pt x="6781673" y="642112"/>
                  </a:lnTo>
                  <a:lnTo>
                    <a:pt x="6749923" y="642112"/>
                  </a:lnTo>
                  <a:lnTo>
                    <a:pt x="6788023" y="718312"/>
                  </a:lnTo>
                  <a:lnTo>
                    <a:pt x="6819773" y="654812"/>
                  </a:lnTo>
                  <a:lnTo>
                    <a:pt x="6826123" y="64211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9115805" y="4684776"/>
              <a:ext cx="0" cy="1520825"/>
            </a:xfrm>
            <a:custGeom>
              <a:avLst/>
              <a:gdLst/>
              <a:ahLst/>
              <a:cxnLst/>
              <a:rect l="l" t="t" r="r" b="b"/>
              <a:pathLst>
                <a:path h="1520825">
                  <a:moveTo>
                    <a:pt x="0" y="408431"/>
                  </a:moveTo>
                  <a:lnTo>
                    <a:pt x="0" y="1520710"/>
                  </a:lnTo>
                </a:path>
                <a:path h="1520825">
                  <a:moveTo>
                    <a:pt x="0" y="0"/>
                  </a:moveTo>
                  <a:lnTo>
                    <a:pt x="0" y="201168"/>
                  </a:lnTo>
                </a:path>
              </a:pathLst>
            </a:custGeom>
            <a:ln w="26415">
              <a:solidFill>
                <a:srgbClr val="A6A6A6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9115805" y="4129785"/>
              <a:ext cx="0" cy="148590"/>
            </a:xfrm>
            <a:custGeom>
              <a:avLst/>
              <a:gdLst/>
              <a:ahLst/>
              <a:cxnLst/>
              <a:rect l="l" t="t" r="r" b="b"/>
              <a:pathLst>
                <a:path h="148589">
                  <a:moveTo>
                    <a:pt x="0" y="0"/>
                  </a:moveTo>
                  <a:lnTo>
                    <a:pt x="0" y="148081"/>
                  </a:lnTo>
                </a:path>
              </a:pathLst>
            </a:custGeom>
            <a:ln w="26416">
              <a:solidFill>
                <a:srgbClr val="A6A6A6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2386583" y="4136135"/>
              <a:ext cx="0" cy="2063114"/>
            </a:xfrm>
            <a:custGeom>
              <a:avLst/>
              <a:gdLst/>
              <a:ahLst/>
              <a:cxnLst/>
              <a:rect l="l" t="t" r="r" b="b"/>
              <a:pathLst>
                <a:path h="2063114">
                  <a:moveTo>
                    <a:pt x="0" y="957071"/>
                  </a:moveTo>
                  <a:lnTo>
                    <a:pt x="0" y="2063000"/>
                  </a:lnTo>
                </a:path>
                <a:path h="2063114">
                  <a:moveTo>
                    <a:pt x="0" y="548639"/>
                  </a:moveTo>
                  <a:lnTo>
                    <a:pt x="0" y="749807"/>
                  </a:lnTo>
                </a:path>
                <a:path h="2063114">
                  <a:moveTo>
                    <a:pt x="0" y="0"/>
                  </a:moveTo>
                  <a:lnTo>
                    <a:pt x="0" y="141731"/>
                  </a:lnTo>
                </a:path>
              </a:pathLst>
            </a:custGeom>
            <a:ln w="12700">
              <a:solidFill>
                <a:srgbClr val="A6A6A6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2432303" y="5443727"/>
              <a:ext cx="6606540" cy="605155"/>
            </a:xfrm>
            <a:custGeom>
              <a:avLst/>
              <a:gdLst/>
              <a:ahLst/>
              <a:cxnLst/>
              <a:rect l="l" t="t" r="r" b="b"/>
              <a:pathLst>
                <a:path w="6606540" h="605154">
                  <a:moveTo>
                    <a:pt x="6606540" y="0"/>
                  </a:moveTo>
                  <a:lnTo>
                    <a:pt x="0" y="0"/>
                  </a:lnTo>
                  <a:lnTo>
                    <a:pt x="0" y="605028"/>
                  </a:lnTo>
                  <a:lnTo>
                    <a:pt x="6606540" y="605028"/>
                  </a:lnTo>
                  <a:lnTo>
                    <a:pt x="6606540" y="0"/>
                  </a:lnTo>
                  <a:close/>
                </a:path>
              </a:pathLst>
            </a:custGeom>
            <a:solidFill>
              <a:srgbClr val="B8CD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9191244" y="5443727"/>
              <a:ext cx="2293620" cy="605155"/>
            </a:xfrm>
            <a:custGeom>
              <a:avLst/>
              <a:gdLst/>
              <a:ahLst/>
              <a:cxnLst/>
              <a:rect l="l" t="t" r="r" b="b"/>
              <a:pathLst>
                <a:path w="2293620" h="605154">
                  <a:moveTo>
                    <a:pt x="2293620" y="0"/>
                  </a:moveTo>
                  <a:lnTo>
                    <a:pt x="0" y="0"/>
                  </a:lnTo>
                  <a:lnTo>
                    <a:pt x="0" y="605028"/>
                  </a:lnTo>
                  <a:lnTo>
                    <a:pt x="2293620" y="605028"/>
                  </a:lnTo>
                  <a:lnTo>
                    <a:pt x="2293620" y="0"/>
                  </a:lnTo>
                  <a:close/>
                </a:path>
              </a:pathLst>
            </a:custGeom>
            <a:solidFill>
              <a:srgbClr val="2440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5" name="object 55"/>
          <p:cNvSpPr txBox="1"/>
          <p:nvPr/>
        </p:nvSpPr>
        <p:spPr>
          <a:xfrm>
            <a:off x="1453896" y="5443728"/>
            <a:ext cx="885825" cy="605155"/>
          </a:xfrm>
          <a:prstGeom prst="rect">
            <a:avLst/>
          </a:prstGeom>
          <a:solidFill>
            <a:srgbClr val="F1DCDB"/>
          </a:solidFill>
        </p:spPr>
        <p:txBody>
          <a:bodyPr vert="horz" wrap="square" lIns="0" tIns="114300" rIns="0" bIns="0" rtlCol="0">
            <a:spAutoFit/>
          </a:bodyPr>
          <a:lstStyle/>
          <a:p>
            <a:pPr marL="30480">
              <a:lnSpc>
                <a:spcPct val="100000"/>
              </a:lnSpc>
              <a:spcBef>
                <a:spcPts val="900"/>
              </a:spcBef>
            </a:pPr>
            <a:r>
              <a:rPr sz="1200" b="1" dirty="0">
                <a:latin typeface="Arial"/>
                <a:cs typeface="Arial"/>
              </a:rPr>
              <a:t>Global</a:t>
            </a:r>
            <a:r>
              <a:rPr sz="1200" b="1" spc="-25" dirty="0">
                <a:latin typeface="Arial"/>
                <a:cs typeface="Arial"/>
              </a:rPr>
              <a:t> </a:t>
            </a:r>
            <a:r>
              <a:rPr sz="1200" b="1" spc="-20" dirty="0">
                <a:latin typeface="Arial"/>
                <a:cs typeface="Arial"/>
              </a:rPr>
              <a:t>Data Lake</a:t>
            </a:r>
            <a:endParaRPr sz="1200">
              <a:latin typeface="Arial"/>
              <a:cs typeface="Arial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2432304" y="5443728"/>
            <a:ext cx="6606540" cy="605155"/>
          </a:xfrm>
          <a:prstGeom prst="rect">
            <a:avLst/>
          </a:prstGeom>
        </p:spPr>
        <p:txBody>
          <a:bodyPr vert="horz" wrap="square" lIns="0" tIns="114300" rIns="0" bIns="0" rtlCol="0">
            <a:spAutoFit/>
          </a:bodyPr>
          <a:lstStyle/>
          <a:p>
            <a:pPr marL="2998470" marR="2160270">
              <a:lnSpc>
                <a:spcPct val="100000"/>
              </a:lnSpc>
              <a:spcBef>
                <a:spcPts val="900"/>
              </a:spcBef>
            </a:pPr>
            <a:r>
              <a:rPr sz="1200" b="1" dirty="0">
                <a:solidFill>
                  <a:srgbClr val="FFFFFF"/>
                </a:solidFill>
                <a:latin typeface="Arial"/>
                <a:cs typeface="Arial"/>
              </a:rPr>
              <a:t>Project</a:t>
            </a:r>
            <a:r>
              <a:rPr sz="1200" b="1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b="1" dirty="0">
                <a:solidFill>
                  <a:srgbClr val="FFFFFF"/>
                </a:solidFill>
                <a:latin typeface="Arial"/>
                <a:cs typeface="Arial"/>
              </a:rPr>
              <a:t>space</a:t>
            </a:r>
            <a:r>
              <a:rPr sz="1200" b="1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b="1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1200" b="1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b="1" spc="-25" dirty="0">
                <a:solidFill>
                  <a:srgbClr val="FFFFFF"/>
                </a:solidFill>
                <a:latin typeface="Arial"/>
                <a:cs typeface="Arial"/>
              </a:rPr>
              <a:t>the </a:t>
            </a:r>
            <a:r>
              <a:rPr sz="1200" b="1" dirty="0">
                <a:solidFill>
                  <a:srgbClr val="FFFFFF"/>
                </a:solidFill>
                <a:latin typeface="Arial"/>
                <a:cs typeface="Arial"/>
              </a:rPr>
              <a:t>Data</a:t>
            </a:r>
            <a:r>
              <a:rPr sz="1200" b="1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b="1" spc="-20" dirty="0">
                <a:solidFill>
                  <a:srgbClr val="FFFFFF"/>
                </a:solidFill>
                <a:latin typeface="Arial"/>
                <a:cs typeface="Arial"/>
              </a:rPr>
              <a:t>Lake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57" name="object 57"/>
          <p:cNvGrpSpPr/>
          <p:nvPr/>
        </p:nvGrpSpPr>
        <p:grpSpPr>
          <a:xfrm>
            <a:off x="4943855" y="5550408"/>
            <a:ext cx="4902835" cy="391795"/>
            <a:chOff x="4943855" y="5550408"/>
            <a:chExt cx="4902835" cy="391795"/>
          </a:xfrm>
        </p:grpSpPr>
        <p:pic>
          <p:nvPicPr>
            <p:cNvPr id="58" name="object 5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943855" y="5550408"/>
              <a:ext cx="393191" cy="391668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454896" y="5550408"/>
              <a:ext cx="391668" cy="391668"/>
            </a:xfrm>
            <a:prstGeom prst="rect">
              <a:avLst/>
            </a:prstGeom>
          </p:spPr>
        </p:pic>
      </p:grpSp>
      <p:sp>
        <p:nvSpPr>
          <p:cNvPr id="60" name="object 60"/>
          <p:cNvSpPr txBox="1"/>
          <p:nvPr/>
        </p:nvSpPr>
        <p:spPr>
          <a:xfrm>
            <a:off x="9191243" y="5443728"/>
            <a:ext cx="2293620" cy="605155"/>
          </a:xfrm>
          <a:prstGeom prst="rect">
            <a:avLst/>
          </a:prstGeom>
        </p:spPr>
        <p:txBody>
          <a:bodyPr vert="horz" wrap="square" lIns="0" tIns="114300" rIns="0" bIns="0" rtlCol="0">
            <a:spAutoFit/>
          </a:bodyPr>
          <a:lstStyle/>
          <a:p>
            <a:pPr marL="752475" marR="870585">
              <a:lnSpc>
                <a:spcPct val="100000"/>
              </a:lnSpc>
              <a:spcBef>
                <a:spcPts val="900"/>
              </a:spcBef>
            </a:pPr>
            <a:r>
              <a:rPr sz="1200" b="1" spc="-10" dirty="0">
                <a:solidFill>
                  <a:srgbClr val="FFFFFF"/>
                </a:solidFill>
                <a:latin typeface="Arial"/>
                <a:cs typeface="Arial"/>
              </a:rPr>
              <a:t>Exposed database</a:t>
            </a:r>
            <a:endParaRPr sz="1200">
              <a:latin typeface="Arial"/>
              <a:cs typeface="Arial"/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1680972" y="4277867"/>
            <a:ext cx="1676400" cy="407034"/>
          </a:xfrm>
          <a:custGeom>
            <a:avLst/>
            <a:gdLst/>
            <a:ahLst/>
            <a:cxnLst/>
            <a:rect l="l" t="t" r="r" b="b"/>
            <a:pathLst>
              <a:path w="1676400" h="407035">
                <a:moveTo>
                  <a:pt x="1676400" y="0"/>
                </a:moveTo>
                <a:lnTo>
                  <a:pt x="0" y="0"/>
                </a:lnTo>
                <a:lnTo>
                  <a:pt x="0" y="406907"/>
                </a:lnTo>
                <a:lnTo>
                  <a:pt x="1676400" y="406907"/>
                </a:lnTo>
                <a:lnTo>
                  <a:pt x="1676400" y="0"/>
                </a:lnTo>
                <a:close/>
              </a:path>
            </a:pathLst>
          </a:custGeom>
          <a:solidFill>
            <a:srgbClr val="EB6C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 txBox="1"/>
          <p:nvPr/>
        </p:nvSpPr>
        <p:spPr>
          <a:xfrm>
            <a:off x="1680972" y="4356557"/>
            <a:ext cx="167640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467995">
              <a:lnSpc>
                <a:spcPct val="100000"/>
              </a:lnSpc>
              <a:spcBef>
                <a:spcPts val="105"/>
              </a:spcBef>
            </a:pPr>
            <a:r>
              <a:rPr sz="1400" b="1" spc="-25" dirty="0">
                <a:solidFill>
                  <a:srgbClr val="FFFFFF"/>
                </a:solidFill>
                <a:latin typeface="Arial"/>
                <a:cs typeface="Arial"/>
              </a:rPr>
              <a:t>DE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63" name="object 63"/>
          <p:cNvGrpSpPr/>
          <p:nvPr/>
        </p:nvGrpSpPr>
        <p:grpSpPr>
          <a:xfrm>
            <a:off x="1522475" y="4189476"/>
            <a:ext cx="5358765" cy="585470"/>
            <a:chOff x="1522475" y="4189476"/>
            <a:chExt cx="5358765" cy="585470"/>
          </a:xfrm>
        </p:grpSpPr>
        <p:pic>
          <p:nvPicPr>
            <p:cNvPr id="64" name="object 6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22475" y="4189476"/>
              <a:ext cx="579119" cy="585216"/>
            </a:xfrm>
            <a:prstGeom prst="rect">
              <a:avLst/>
            </a:prstGeom>
          </p:spPr>
        </p:pic>
        <p:sp>
          <p:nvSpPr>
            <p:cNvPr id="65" name="object 65"/>
            <p:cNvSpPr/>
            <p:nvPr/>
          </p:nvSpPr>
          <p:spPr>
            <a:xfrm>
              <a:off x="3357371" y="4277868"/>
              <a:ext cx="3523615" cy="407034"/>
            </a:xfrm>
            <a:custGeom>
              <a:avLst/>
              <a:gdLst/>
              <a:ahLst/>
              <a:cxnLst/>
              <a:rect l="l" t="t" r="r" b="b"/>
              <a:pathLst>
                <a:path w="3523615" h="407035">
                  <a:moveTo>
                    <a:pt x="0" y="406907"/>
                  </a:moveTo>
                  <a:lnTo>
                    <a:pt x="3523487" y="406907"/>
                  </a:lnTo>
                  <a:lnTo>
                    <a:pt x="3523487" y="0"/>
                  </a:lnTo>
                  <a:lnTo>
                    <a:pt x="0" y="0"/>
                  </a:lnTo>
                  <a:lnTo>
                    <a:pt x="0" y="406907"/>
                  </a:lnTo>
                  <a:close/>
                </a:path>
              </a:pathLst>
            </a:custGeom>
            <a:solidFill>
              <a:srgbClr val="5BBB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6" name="object 66"/>
          <p:cNvSpPr txBox="1"/>
          <p:nvPr/>
        </p:nvSpPr>
        <p:spPr>
          <a:xfrm>
            <a:off x="3826509" y="4356557"/>
            <a:ext cx="259079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1400" b="1" spc="-25" dirty="0">
                <a:solidFill>
                  <a:srgbClr val="FFFFFF"/>
                </a:solidFill>
                <a:latin typeface="Arial"/>
                <a:cs typeface="Arial"/>
              </a:rPr>
              <a:t>DS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67" name="object 67"/>
          <p:cNvGrpSpPr/>
          <p:nvPr/>
        </p:nvGrpSpPr>
        <p:grpSpPr>
          <a:xfrm>
            <a:off x="3179874" y="4190288"/>
            <a:ext cx="6813550" cy="584200"/>
            <a:chOff x="3179874" y="4190288"/>
            <a:chExt cx="6813550" cy="584200"/>
          </a:xfrm>
        </p:grpSpPr>
        <p:sp>
          <p:nvSpPr>
            <p:cNvPr id="68" name="object 68"/>
            <p:cNvSpPr/>
            <p:nvPr/>
          </p:nvSpPr>
          <p:spPr>
            <a:xfrm>
              <a:off x="3179874" y="4190288"/>
              <a:ext cx="584200" cy="528955"/>
            </a:xfrm>
            <a:custGeom>
              <a:avLst/>
              <a:gdLst/>
              <a:ahLst/>
              <a:cxnLst/>
              <a:rect l="l" t="t" r="r" b="b"/>
              <a:pathLst>
                <a:path w="584200" h="528954">
                  <a:moveTo>
                    <a:pt x="292037" y="0"/>
                  </a:moveTo>
                  <a:lnTo>
                    <a:pt x="244669" y="3822"/>
                  </a:lnTo>
                  <a:lnTo>
                    <a:pt x="199734" y="14888"/>
                  </a:lnTo>
                  <a:lnTo>
                    <a:pt x="157833" y="32597"/>
                  </a:lnTo>
                  <a:lnTo>
                    <a:pt x="119568" y="56347"/>
                  </a:lnTo>
                  <a:lnTo>
                    <a:pt x="85539" y="85537"/>
                  </a:lnTo>
                  <a:lnTo>
                    <a:pt x="56349" y="119565"/>
                  </a:lnTo>
                  <a:lnTo>
                    <a:pt x="32598" y="157831"/>
                  </a:lnTo>
                  <a:lnTo>
                    <a:pt x="14889" y="199733"/>
                  </a:lnTo>
                  <a:lnTo>
                    <a:pt x="3822" y="244669"/>
                  </a:lnTo>
                  <a:lnTo>
                    <a:pt x="0" y="292039"/>
                  </a:lnTo>
                  <a:lnTo>
                    <a:pt x="3775" y="339110"/>
                  </a:lnTo>
                  <a:lnTo>
                    <a:pt x="14708" y="383784"/>
                  </a:lnTo>
                  <a:lnTo>
                    <a:pt x="32205" y="425471"/>
                  </a:lnTo>
                  <a:lnTo>
                    <a:pt x="55677" y="463581"/>
                  </a:lnTo>
                  <a:lnTo>
                    <a:pt x="84532" y="497525"/>
                  </a:lnTo>
                  <a:lnTo>
                    <a:pt x="118643" y="520438"/>
                  </a:lnTo>
                  <a:lnTo>
                    <a:pt x="157062" y="528704"/>
                  </a:lnTo>
                  <a:lnTo>
                    <a:pt x="199176" y="527811"/>
                  </a:lnTo>
                  <a:lnTo>
                    <a:pt x="244372" y="523250"/>
                  </a:lnTo>
                  <a:lnTo>
                    <a:pt x="292037" y="520509"/>
                  </a:lnTo>
                  <a:lnTo>
                    <a:pt x="339702" y="523250"/>
                  </a:lnTo>
                  <a:lnTo>
                    <a:pt x="384898" y="527811"/>
                  </a:lnTo>
                  <a:lnTo>
                    <a:pt x="427013" y="528704"/>
                  </a:lnTo>
                  <a:lnTo>
                    <a:pt x="465433" y="520438"/>
                  </a:lnTo>
                  <a:lnTo>
                    <a:pt x="499545" y="497525"/>
                  </a:lnTo>
                  <a:lnTo>
                    <a:pt x="528400" y="463581"/>
                  </a:lnTo>
                  <a:lnTo>
                    <a:pt x="551871" y="425471"/>
                  </a:lnTo>
                  <a:lnTo>
                    <a:pt x="569369" y="383784"/>
                  </a:lnTo>
                  <a:lnTo>
                    <a:pt x="580301" y="339110"/>
                  </a:lnTo>
                  <a:lnTo>
                    <a:pt x="584077" y="292039"/>
                  </a:lnTo>
                  <a:lnTo>
                    <a:pt x="580255" y="244669"/>
                  </a:lnTo>
                  <a:lnTo>
                    <a:pt x="569188" y="199733"/>
                  </a:lnTo>
                  <a:lnTo>
                    <a:pt x="551480" y="157831"/>
                  </a:lnTo>
                  <a:lnTo>
                    <a:pt x="527730" y="119565"/>
                  </a:lnTo>
                  <a:lnTo>
                    <a:pt x="498540" y="85537"/>
                  </a:lnTo>
                  <a:lnTo>
                    <a:pt x="464511" y="56347"/>
                  </a:lnTo>
                  <a:lnTo>
                    <a:pt x="426245" y="32597"/>
                  </a:lnTo>
                  <a:lnTo>
                    <a:pt x="384344" y="14888"/>
                  </a:lnTo>
                  <a:lnTo>
                    <a:pt x="339407" y="3822"/>
                  </a:lnTo>
                  <a:lnTo>
                    <a:pt x="292037" y="0"/>
                  </a:lnTo>
                  <a:close/>
                </a:path>
              </a:pathLst>
            </a:custGeom>
            <a:solidFill>
              <a:srgbClr val="5BBB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3359354" y="4281370"/>
              <a:ext cx="405130" cy="438150"/>
            </a:xfrm>
            <a:custGeom>
              <a:avLst/>
              <a:gdLst/>
              <a:ahLst/>
              <a:cxnLst/>
              <a:rect l="l" t="t" r="r" b="b"/>
              <a:pathLst>
                <a:path w="405129" h="438150">
                  <a:moveTo>
                    <a:pt x="228660" y="0"/>
                  </a:moveTo>
                  <a:lnTo>
                    <a:pt x="0" y="196471"/>
                  </a:lnTo>
                  <a:lnTo>
                    <a:pt x="205283" y="401758"/>
                  </a:lnTo>
                  <a:lnTo>
                    <a:pt x="225827" y="437945"/>
                  </a:lnTo>
                  <a:lnTo>
                    <a:pt x="276254" y="432723"/>
                  </a:lnTo>
                  <a:lnTo>
                    <a:pt x="320065" y="406443"/>
                  </a:lnTo>
                  <a:lnTo>
                    <a:pt x="348919" y="372499"/>
                  </a:lnTo>
                  <a:lnTo>
                    <a:pt x="372391" y="334389"/>
                  </a:lnTo>
                  <a:lnTo>
                    <a:pt x="389889" y="292702"/>
                  </a:lnTo>
                  <a:lnTo>
                    <a:pt x="400821" y="248028"/>
                  </a:lnTo>
                  <a:lnTo>
                    <a:pt x="404597" y="200958"/>
                  </a:lnTo>
                  <a:lnTo>
                    <a:pt x="404307" y="187797"/>
                  </a:lnTo>
                  <a:lnTo>
                    <a:pt x="403446" y="174786"/>
                  </a:lnTo>
                  <a:lnTo>
                    <a:pt x="228660" y="0"/>
                  </a:lnTo>
                  <a:close/>
                </a:path>
              </a:pathLst>
            </a:custGeom>
            <a:solidFill>
              <a:srgbClr val="2F91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3324189" y="4230282"/>
              <a:ext cx="295910" cy="284480"/>
            </a:xfrm>
            <a:custGeom>
              <a:avLst/>
              <a:gdLst/>
              <a:ahLst/>
              <a:cxnLst/>
              <a:rect l="l" t="t" r="r" b="b"/>
              <a:pathLst>
                <a:path w="295910" h="284479">
                  <a:moveTo>
                    <a:pt x="147722" y="0"/>
                  </a:moveTo>
                  <a:lnTo>
                    <a:pt x="95064" y="8532"/>
                  </a:lnTo>
                  <a:lnTo>
                    <a:pt x="32363" y="50226"/>
                  </a:lnTo>
                  <a:lnTo>
                    <a:pt x="9865" y="87287"/>
                  </a:lnTo>
                  <a:lnTo>
                    <a:pt x="0" y="137173"/>
                  </a:lnTo>
                  <a:lnTo>
                    <a:pt x="7815" y="201395"/>
                  </a:lnTo>
                  <a:lnTo>
                    <a:pt x="42799" y="254799"/>
                  </a:lnTo>
                  <a:lnTo>
                    <a:pt x="84285" y="280603"/>
                  </a:lnTo>
                  <a:lnTo>
                    <a:pt x="102822" y="284026"/>
                  </a:lnTo>
                  <a:lnTo>
                    <a:pt x="116153" y="279363"/>
                  </a:lnTo>
                  <a:lnTo>
                    <a:pt x="129409" y="269216"/>
                  </a:lnTo>
                  <a:lnTo>
                    <a:pt x="147722" y="256190"/>
                  </a:lnTo>
                  <a:lnTo>
                    <a:pt x="166040" y="269216"/>
                  </a:lnTo>
                  <a:lnTo>
                    <a:pt x="179299" y="279363"/>
                  </a:lnTo>
                  <a:lnTo>
                    <a:pt x="192631" y="284026"/>
                  </a:lnTo>
                  <a:lnTo>
                    <a:pt x="229940" y="271359"/>
                  </a:lnTo>
                  <a:lnTo>
                    <a:pt x="273740" y="231339"/>
                  </a:lnTo>
                  <a:lnTo>
                    <a:pt x="295445" y="137173"/>
                  </a:lnTo>
                  <a:lnTo>
                    <a:pt x="285581" y="87287"/>
                  </a:lnTo>
                  <a:lnTo>
                    <a:pt x="263084" y="50226"/>
                  </a:lnTo>
                  <a:lnTo>
                    <a:pt x="233003" y="24478"/>
                  </a:lnTo>
                  <a:lnTo>
                    <a:pt x="200384" y="8532"/>
                  </a:lnTo>
                  <a:lnTo>
                    <a:pt x="170274" y="877"/>
                  </a:lnTo>
                  <a:lnTo>
                    <a:pt x="147722" y="0"/>
                  </a:lnTo>
                  <a:close/>
                </a:path>
              </a:pathLst>
            </a:custGeom>
            <a:solidFill>
              <a:srgbClr val="51515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3471912" y="4230282"/>
              <a:ext cx="147955" cy="284480"/>
            </a:xfrm>
            <a:custGeom>
              <a:avLst/>
              <a:gdLst/>
              <a:ahLst/>
              <a:cxnLst/>
              <a:rect l="l" t="t" r="r" b="b"/>
              <a:pathLst>
                <a:path w="147954" h="284479">
                  <a:moveTo>
                    <a:pt x="0" y="0"/>
                  </a:moveTo>
                  <a:lnTo>
                    <a:pt x="0" y="256181"/>
                  </a:lnTo>
                  <a:lnTo>
                    <a:pt x="18312" y="269212"/>
                  </a:lnTo>
                  <a:lnTo>
                    <a:pt x="31568" y="279361"/>
                  </a:lnTo>
                  <a:lnTo>
                    <a:pt x="44899" y="284026"/>
                  </a:lnTo>
                  <a:lnTo>
                    <a:pt x="63436" y="280603"/>
                  </a:lnTo>
                  <a:lnTo>
                    <a:pt x="82214" y="271359"/>
                  </a:lnTo>
                  <a:lnTo>
                    <a:pt x="104930" y="254799"/>
                  </a:lnTo>
                  <a:lnTo>
                    <a:pt x="126017" y="231339"/>
                  </a:lnTo>
                  <a:lnTo>
                    <a:pt x="139907" y="201395"/>
                  </a:lnTo>
                  <a:lnTo>
                    <a:pt x="147722" y="137173"/>
                  </a:lnTo>
                  <a:lnTo>
                    <a:pt x="137857" y="87287"/>
                  </a:lnTo>
                  <a:lnTo>
                    <a:pt x="115359" y="50226"/>
                  </a:lnTo>
                  <a:lnTo>
                    <a:pt x="85276" y="24478"/>
                  </a:lnTo>
                  <a:lnTo>
                    <a:pt x="52657" y="8532"/>
                  </a:lnTo>
                  <a:lnTo>
                    <a:pt x="22549" y="8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C3C3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3407999" y="4475740"/>
              <a:ext cx="64135" cy="85090"/>
            </a:xfrm>
            <a:custGeom>
              <a:avLst/>
              <a:gdLst/>
              <a:ahLst/>
              <a:cxnLst/>
              <a:rect l="l" t="t" r="r" b="b"/>
              <a:pathLst>
                <a:path w="64135" h="85089">
                  <a:moveTo>
                    <a:pt x="0" y="85095"/>
                  </a:moveTo>
                  <a:lnTo>
                    <a:pt x="63912" y="85095"/>
                  </a:lnTo>
                  <a:lnTo>
                    <a:pt x="63912" y="0"/>
                  </a:lnTo>
                  <a:lnTo>
                    <a:pt x="0" y="0"/>
                  </a:lnTo>
                  <a:lnTo>
                    <a:pt x="0" y="85095"/>
                  </a:lnTo>
                  <a:close/>
                </a:path>
              </a:pathLst>
            </a:custGeom>
            <a:solidFill>
              <a:srgbClr val="EAA6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3471912" y="4475750"/>
              <a:ext cx="64135" cy="85090"/>
            </a:xfrm>
            <a:custGeom>
              <a:avLst/>
              <a:gdLst/>
              <a:ahLst/>
              <a:cxnLst/>
              <a:rect l="l" t="t" r="r" b="b"/>
              <a:pathLst>
                <a:path w="64135" h="85089">
                  <a:moveTo>
                    <a:pt x="0" y="85086"/>
                  </a:moveTo>
                  <a:lnTo>
                    <a:pt x="63917" y="85086"/>
                  </a:lnTo>
                  <a:lnTo>
                    <a:pt x="63917" y="0"/>
                  </a:lnTo>
                  <a:lnTo>
                    <a:pt x="0" y="0"/>
                  </a:lnTo>
                  <a:lnTo>
                    <a:pt x="0" y="85086"/>
                  </a:lnTo>
                  <a:close/>
                </a:path>
              </a:pathLst>
            </a:custGeom>
            <a:solidFill>
              <a:srgbClr val="D28B5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3407999" y="4560836"/>
              <a:ext cx="64135" cy="135890"/>
            </a:xfrm>
            <a:custGeom>
              <a:avLst/>
              <a:gdLst/>
              <a:ahLst/>
              <a:cxnLst/>
              <a:rect l="l" t="t" r="r" b="b"/>
              <a:pathLst>
                <a:path w="64135" h="135889">
                  <a:moveTo>
                    <a:pt x="0" y="135572"/>
                  </a:moveTo>
                  <a:lnTo>
                    <a:pt x="63912" y="135572"/>
                  </a:lnTo>
                  <a:lnTo>
                    <a:pt x="63912" y="0"/>
                  </a:lnTo>
                  <a:lnTo>
                    <a:pt x="0" y="0"/>
                  </a:lnTo>
                  <a:lnTo>
                    <a:pt x="0" y="135572"/>
                  </a:lnTo>
                  <a:close/>
                </a:path>
              </a:pathLst>
            </a:custGeom>
            <a:solidFill>
              <a:srgbClr val="FFC3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3471912" y="4560836"/>
              <a:ext cx="64135" cy="135890"/>
            </a:xfrm>
            <a:custGeom>
              <a:avLst/>
              <a:gdLst/>
              <a:ahLst/>
              <a:cxnLst/>
              <a:rect l="l" t="t" r="r" b="b"/>
              <a:pathLst>
                <a:path w="64135" h="135889">
                  <a:moveTo>
                    <a:pt x="63917" y="0"/>
                  </a:moveTo>
                  <a:lnTo>
                    <a:pt x="0" y="0"/>
                  </a:lnTo>
                  <a:lnTo>
                    <a:pt x="0" y="135572"/>
                  </a:lnTo>
                  <a:lnTo>
                    <a:pt x="63917" y="135572"/>
                  </a:lnTo>
                  <a:lnTo>
                    <a:pt x="63917" y="0"/>
                  </a:lnTo>
                  <a:close/>
                </a:path>
              </a:pathLst>
            </a:custGeom>
            <a:solidFill>
              <a:srgbClr val="EAA6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3264406" y="4560833"/>
              <a:ext cx="415290" cy="213995"/>
            </a:xfrm>
            <a:custGeom>
              <a:avLst/>
              <a:gdLst/>
              <a:ahLst/>
              <a:cxnLst/>
              <a:rect l="l" t="t" r="r" b="b"/>
              <a:pathLst>
                <a:path w="415289" h="213995">
                  <a:moveTo>
                    <a:pt x="348505" y="0"/>
                  </a:moveTo>
                  <a:lnTo>
                    <a:pt x="271426" y="0"/>
                  </a:lnTo>
                  <a:lnTo>
                    <a:pt x="207505" y="81870"/>
                  </a:lnTo>
                  <a:lnTo>
                    <a:pt x="143592" y="0"/>
                  </a:lnTo>
                  <a:lnTo>
                    <a:pt x="66504" y="0"/>
                  </a:lnTo>
                  <a:lnTo>
                    <a:pt x="40616" y="5227"/>
                  </a:lnTo>
                  <a:lnTo>
                    <a:pt x="19477" y="19483"/>
                  </a:lnTo>
                  <a:lnTo>
                    <a:pt x="5225" y="40626"/>
                  </a:lnTo>
                  <a:lnTo>
                    <a:pt x="0" y="66517"/>
                  </a:lnTo>
                  <a:lnTo>
                    <a:pt x="0" y="126980"/>
                  </a:lnTo>
                  <a:lnTo>
                    <a:pt x="34110" y="156504"/>
                  </a:lnTo>
                  <a:lnTo>
                    <a:pt x="72529" y="180534"/>
                  </a:lnTo>
                  <a:lnTo>
                    <a:pt x="114644" y="198457"/>
                  </a:lnTo>
                  <a:lnTo>
                    <a:pt x="159840" y="209660"/>
                  </a:lnTo>
                  <a:lnTo>
                    <a:pt x="207505" y="213531"/>
                  </a:lnTo>
                  <a:lnTo>
                    <a:pt x="255169" y="209660"/>
                  </a:lnTo>
                  <a:lnTo>
                    <a:pt x="300366" y="198457"/>
                  </a:lnTo>
                  <a:lnTo>
                    <a:pt x="342481" y="180534"/>
                  </a:lnTo>
                  <a:lnTo>
                    <a:pt x="380901" y="156504"/>
                  </a:lnTo>
                  <a:lnTo>
                    <a:pt x="415013" y="126980"/>
                  </a:lnTo>
                  <a:lnTo>
                    <a:pt x="415013" y="66517"/>
                  </a:lnTo>
                  <a:lnTo>
                    <a:pt x="409787" y="40626"/>
                  </a:lnTo>
                  <a:lnTo>
                    <a:pt x="395534" y="19483"/>
                  </a:lnTo>
                  <a:lnTo>
                    <a:pt x="374394" y="5227"/>
                  </a:lnTo>
                  <a:lnTo>
                    <a:pt x="348505" y="0"/>
                  </a:lnTo>
                  <a:close/>
                </a:path>
              </a:pathLst>
            </a:custGeom>
            <a:solidFill>
              <a:srgbClr val="DD45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3471912" y="4560833"/>
              <a:ext cx="207645" cy="213995"/>
            </a:xfrm>
            <a:custGeom>
              <a:avLst/>
              <a:gdLst/>
              <a:ahLst/>
              <a:cxnLst/>
              <a:rect l="l" t="t" r="r" b="b"/>
              <a:pathLst>
                <a:path w="207645" h="213995">
                  <a:moveTo>
                    <a:pt x="141000" y="0"/>
                  </a:moveTo>
                  <a:lnTo>
                    <a:pt x="63921" y="0"/>
                  </a:lnTo>
                  <a:lnTo>
                    <a:pt x="0" y="81870"/>
                  </a:lnTo>
                  <a:lnTo>
                    <a:pt x="0" y="213531"/>
                  </a:lnTo>
                  <a:lnTo>
                    <a:pt x="47664" y="209660"/>
                  </a:lnTo>
                  <a:lnTo>
                    <a:pt x="92860" y="198457"/>
                  </a:lnTo>
                  <a:lnTo>
                    <a:pt x="134975" y="180534"/>
                  </a:lnTo>
                  <a:lnTo>
                    <a:pt x="173395" y="156504"/>
                  </a:lnTo>
                  <a:lnTo>
                    <a:pt x="207508" y="126980"/>
                  </a:lnTo>
                  <a:lnTo>
                    <a:pt x="207508" y="66517"/>
                  </a:lnTo>
                  <a:lnTo>
                    <a:pt x="202281" y="40626"/>
                  </a:lnTo>
                  <a:lnTo>
                    <a:pt x="188029" y="19483"/>
                  </a:lnTo>
                  <a:lnTo>
                    <a:pt x="166889" y="5227"/>
                  </a:lnTo>
                  <a:lnTo>
                    <a:pt x="141000" y="0"/>
                  </a:lnTo>
                  <a:close/>
                </a:path>
              </a:pathLst>
            </a:custGeom>
            <a:solidFill>
              <a:srgbClr val="C1205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3507913" y="4663532"/>
              <a:ext cx="56515" cy="79375"/>
            </a:xfrm>
            <a:custGeom>
              <a:avLst/>
              <a:gdLst/>
              <a:ahLst/>
              <a:cxnLst/>
              <a:rect l="l" t="t" r="r" b="b"/>
              <a:pathLst>
                <a:path w="56514" h="79375">
                  <a:moveTo>
                    <a:pt x="35554" y="0"/>
                  </a:moveTo>
                  <a:lnTo>
                    <a:pt x="1583" y="24964"/>
                  </a:lnTo>
                  <a:lnTo>
                    <a:pt x="0" y="38991"/>
                  </a:lnTo>
                  <a:lnTo>
                    <a:pt x="5253" y="54242"/>
                  </a:lnTo>
                  <a:lnTo>
                    <a:pt x="14773" y="67012"/>
                  </a:lnTo>
                  <a:lnTo>
                    <a:pt x="23900" y="75786"/>
                  </a:lnTo>
                  <a:lnTo>
                    <a:pt x="27977" y="79048"/>
                  </a:lnTo>
                  <a:lnTo>
                    <a:pt x="34187" y="72679"/>
                  </a:lnTo>
                  <a:lnTo>
                    <a:pt x="46635" y="56040"/>
                  </a:lnTo>
                  <a:lnTo>
                    <a:pt x="56047" y="32832"/>
                  </a:lnTo>
                  <a:lnTo>
                    <a:pt x="53150" y="6759"/>
                  </a:lnTo>
                  <a:lnTo>
                    <a:pt x="35554" y="0"/>
                  </a:lnTo>
                  <a:close/>
                </a:path>
              </a:pathLst>
            </a:custGeom>
            <a:solidFill>
              <a:srgbClr val="3C3C3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3352966" y="4275514"/>
              <a:ext cx="238125" cy="245110"/>
            </a:xfrm>
            <a:custGeom>
              <a:avLst/>
              <a:gdLst/>
              <a:ahLst/>
              <a:cxnLst/>
              <a:rect l="l" t="t" r="r" b="b"/>
              <a:pathLst>
                <a:path w="238125" h="245110">
                  <a:moveTo>
                    <a:pt x="118945" y="0"/>
                  </a:moveTo>
                  <a:lnTo>
                    <a:pt x="85167" y="4737"/>
                  </a:lnTo>
                  <a:lnTo>
                    <a:pt x="53628" y="20001"/>
                  </a:lnTo>
                  <a:lnTo>
                    <a:pt x="29579" y="47372"/>
                  </a:lnTo>
                  <a:lnTo>
                    <a:pt x="18271" y="88429"/>
                  </a:lnTo>
                  <a:lnTo>
                    <a:pt x="10416" y="92236"/>
                  </a:lnTo>
                  <a:lnTo>
                    <a:pt x="4372" y="99370"/>
                  </a:lnTo>
                  <a:lnTo>
                    <a:pt x="710" y="108363"/>
                  </a:lnTo>
                  <a:lnTo>
                    <a:pt x="0" y="117747"/>
                  </a:lnTo>
                  <a:lnTo>
                    <a:pt x="1958" y="145325"/>
                  </a:lnTo>
                  <a:lnTo>
                    <a:pt x="4674" y="154114"/>
                  </a:lnTo>
                  <a:lnTo>
                    <a:pt x="10267" y="160935"/>
                  </a:lnTo>
                  <a:lnTo>
                    <a:pt x="17920" y="165111"/>
                  </a:lnTo>
                  <a:lnTo>
                    <a:pt x="26817" y="165964"/>
                  </a:lnTo>
                  <a:lnTo>
                    <a:pt x="28947" y="165726"/>
                  </a:lnTo>
                  <a:lnTo>
                    <a:pt x="50130" y="206102"/>
                  </a:lnTo>
                  <a:lnTo>
                    <a:pt x="73992" y="229100"/>
                  </a:lnTo>
                  <a:lnTo>
                    <a:pt x="97831" y="240126"/>
                  </a:lnTo>
                  <a:lnTo>
                    <a:pt x="118945" y="244583"/>
                  </a:lnTo>
                  <a:lnTo>
                    <a:pt x="140065" y="240126"/>
                  </a:lnTo>
                  <a:lnTo>
                    <a:pt x="163906" y="229100"/>
                  </a:lnTo>
                  <a:lnTo>
                    <a:pt x="187769" y="206102"/>
                  </a:lnTo>
                  <a:lnTo>
                    <a:pt x="208953" y="165726"/>
                  </a:lnTo>
                  <a:lnTo>
                    <a:pt x="211073" y="165964"/>
                  </a:lnTo>
                  <a:lnTo>
                    <a:pt x="237890" y="117747"/>
                  </a:lnTo>
                  <a:lnTo>
                    <a:pt x="237181" y="108363"/>
                  </a:lnTo>
                  <a:lnTo>
                    <a:pt x="233521" y="99370"/>
                  </a:lnTo>
                  <a:lnTo>
                    <a:pt x="227478" y="92236"/>
                  </a:lnTo>
                  <a:lnTo>
                    <a:pt x="219619" y="88429"/>
                  </a:lnTo>
                  <a:lnTo>
                    <a:pt x="208311" y="47372"/>
                  </a:lnTo>
                  <a:lnTo>
                    <a:pt x="184262" y="20001"/>
                  </a:lnTo>
                  <a:lnTo>
                    <a:pt x="152723" y="4737"/>
                  </a:lnTo>
                  <a:lnTo>
                    <a:pt x="118945" y="0"/>
                  </a:lnTo>
                  <a:close/>
                </a:path>
              </a:pathLst>
            </a:custGeom>
            <a:solidFill>
              <a:srgbClr val="FFC3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3471912" y="4275514"/>
              <a:ext cx="119380" cy="245110"/>
            </a:xfrm>
            <a:custGeom>
              <a:avLst/>
              <a:gdLst/>
              <a:ahLst/>
              <a:cxnLst/>
              <a:rect l="l" t="t" r="r" b="b"/>
              <a:pathLst>
                <a:path w="119379" h="245110">
                  <a:moveTo>
                    <a:pt x="0" y="0"/>
                  </a:moveTo>
                  <a:lnTo>
                    <a:pt x="0" y="244583"/>
                  </a:lnTo>
                  <a:lnTo>
                    <a:pt x="13466" y="242112"/>
                  </a:lnTo>
                  <a:lnTo>
                    <a:pt x="60252" y="216244"/>
                  </a:lnTo>
                  <a:lnTo>
                    <a:pt x="83238" y="181803"/>
                  </a:lnTo>
                  <a:lnTo>
                    <a:pt x="90007" y="165726"/>
                  </a:lnTo>
                  <a:lnTo>
                    <a:pt x="92127" y="165964"/>
                  </a:lnTo>
                  <a:lnTo>
                    <a:pt x="118945" y="117747"/>
                  </a:lnTo>
                  <a:lnTo>
                    <a:pt x="118236" y="108363"/>
                  </a:lnTo>
                  <a:lnTo>
                    <a:pt x="114576" y="99370"/>
                  </a:lnTo>
                  <a:lnTo>
                    <a:pt x="108532" y="92236"/>
                  </a:lnTo>
                  <a:lnTo>
                    <a:pt x="100673" y="88429"/>
                  </a:lnTo>
                  <a:lnTo>
                    <a:pt x="89365" y="47372"/>
                  </a:lnTo>
                  <a:lnTo>
                    <a:pt x="65316" y="20001"/>
                  </a:lnTo>
                  <a:lnTo>
                    <a:pt x="33777" y="47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AA6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3355837" y="4249750"/>
              <a:ext cx="232410" cy="162560"/>
            </a:xfrm>
            <a:custGeom>
              <a:avLst/>
              <a:gdLst/>
              <a:ahLst/>
              <a:cxnLst/>
              <a:rect l="l" t="t" r="r" b="b"/>
              <a:pathLst>
                <a:path w="232410" h="162560">
                  <a:moveTo>
                    <a:pt x="162405" y="0"/>
                  </a:moveTo>
                  <a:lnTo>
                    <a:pt x="116074" y="1094"/>
                  </a:lnTo>
                  <a:lnTo>
                    <a:pt x="69748" y="0"/>
                  </a:lnTo>
                  <a:lnTo>
                    <a:pt x="33246" y="15540"/>
                  </a:lnTo>
                  <a:lnTo>
                    <a:pt x="9139" y="42968"/>
                  </a:lnTo>
                  <a:lnTo>
                    <a:pt x="0" y="77536"/>
                  </a:lnTo>
                  <a:lnTo>
                    <a:pt x="5306" y="111520"/>
                  </a:lnTo>
                  <a:lnTo>
                    <a:pt x="18019" y="138365"/>
                  </a:lnTo>
                  <a:lnTo>
                    <a:pt x="30932" y="155996"/>
                  </a:lnTo>
                  <a:lnTo>
                    <a:pt x="36837" y="162334"/>
                  </a:lnTo>
                  <a:lnTo>
                    <a:pt x="38863" y="136187"/>
                  </a:lnTo>
                  <a:lnTo>
                    <a:pt x="45829" y="117448"/>
                  </a:lnTo>
                  <a:lnTo>
                    <a:pt x="57613" y="104610"/>
                  </a:lnTo>
                  <a:lnTo>
                    <a:pt x="87881" y="89053"/>
                  </a:lnTo>
                  <a:lnTo>
                    <a:pt x="99893" y="79514"/>
                  </a:lnTo>
                  <a:lnTo>
                    <a:pt x="109500" y="69692"/>
                  </a:lnTo>
                  <a:lnTo>
                    <a:pt x="116074" y="61726"/>
                  </a:lnTo>
                  <a:lnTo>
                    <a:pt x="122650" y="69692"/>
                  </a:lnTo>
                  <a:lnTo>
                    <a:pt x="132259" y="79514"/>
                  </a:lnTo>
                  <a:lnTo>
                    <a:pt x="144271" y="89053"/>
                  </a:lnTo>
                  <a:lnTo>
                    <a:pt x="174539" y="104610"/>
                  </a:lnTo>
                  <a:lnTo>
                    <a:pt x="186322" y="117448"/>
                  </a:lnTo>
                  <a:lnTo>
                    <a:pt x="193286" y="136187"/>
                  </a:lnTo>
                  <a:lnTo>
                    <a:pt x="195311" y="162334"/>
                  </a:lnTo>
                  <a:lnTo>
                    <a:pt x="201216" y="155996"/>
                  </a:lnTo>
                  <a:lnTo>
                    <a:pt x="214129" y="138365"/>
                  </a:lnTo>
                  <a:lnTo>
                    <a:pt x="226842" y="111520"/>
                  </a:lnTo>
                  <a:lnTo>
                    <a:pt x="232148" y="77536"/>
                  </a:lnTo>
                  <a:lnTo>
                    <a:pt x="223014" y="42968"/>
                  </a:lnTo>
                  <a:lnTo>
                    <a:pt x="198909" y="15540"/>
                  </a:lnTo>
                  <a:lnTo>
                    <a:pt x="162405" y="0"/>
                  </a:lnTo>
                  <a:close/>
                </a:path>
              </a:pathLst>
            </a:custGeom>
            <a:solidFill>
              <a:srgbClr val="51515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3471900" y="4249749"/>
              <a:ext cx="121285" cy="411480"/>
            </a:xfrm>
            <a:custGeom>
              <a:avLst/>
              <a:gdLst/>
              <a:ahLst/>
              <a:cxnLst/>
              <a:rect l="l" t="t" r="r" b="b"/>
              <a:pathLst>
                <a:path w="121285" h="411479">
                  <a:moveTo>
                    <a:pt x="116078" y="77558"/>
                  </a:moveTo>
                  <a:lnTo>
                    <a:pt x="106946" y="42976"/>
                  </a:lnTo>
                  <a:lnTo>
                    <a:pt x="82842" y="15544"/>
                  </a:lnTo>
                  <a:lnTo>
                    <a:pt x="46329" y="0"/>
                  </a:lnTo>
                  <a:lnTo>
                    <a:pt x="0" y="1092"/>
                  </a:lnTo>
                  <a:lnTo>
                    <a:pt x="0" y="61734"/>
                  </a:lnTo>
                  <a:lnTo>
                    <a:pt x="6578" y="69697"/>
                  </a:lnTo>
                  <a:lnTo>
                    <a:pt x="16192" y="79527"/>
                  </a:lnTo>
                  <a:lnTo>
                    <a:pt x="28206" y="89065"/>
                  </a:lnTo>
                  <a:lnTo>
                    <a:pt x="58470" y="104622"/>
                  </a:lnTo>
                  <a:lnTo>
                    <a:pt x="70243" y="117449"/>
                  </a:lnTo>
                  <a:lnTo>
                    <a:pt x="77216" y="136194"/>
                  </a:lnTo>
                  <a:lnTo>
                    <a:pt x="79248" y="162344"/>
                  </a:lnTo>
                  <a:lnTo>
                    <a:pt x="85153" y="156006"/>
                  </a:lnTo>
                  <a:lnTo>
                    <a:pt x="98056" y="138379"/>
                  </a:lnTo>
                  <a:lnTo>
                    <a:pt x="110769" y="111531"/>
                  </a:lnTo>
                  <a:lnTo>
                    <a:pt x="116078" y="77558"/>
                  </a:lnTo>
                  <a:close/>
                </a:path>
                <a:path w="121285" h="411479">
                  <a:moveTo>
                    <a:pt x="120815" y="255905"/>
                  </a:moveTo>
                  <a:lnTo>
                    <a:pt x="119976" y="234937"/>
                  </a:lnTo>
                  <a:lnTo>
                    <a:pt x="116192" y="219646"/>
                  </a:lnTo>
                  <a:lnTo>
                    <a:pt x="113944" y="213728"/>
                  </a:lnTo>
                  <a:lnTo>
                    <a:pt x="67551" y="245973"/>
                  </a:lnTo>
                  <a:lnTo>
                    <a:pt x="65392" y="247929"/>
                  </a:lnTo>
                  <a:lnTo>
                    <a:pt x="63550" y="250164"/>
                  </a:lnTo>
                  <a:lnTo>
                    <a:pt x="54978" y="264553"/>
                  </a:lnTo>
                  <a:lnTo>
                    <a:pt x="52971" y="277469"/>
                  </a:lnTo>
                  <a:lnTo>
                    <a:pt x="55638" y="288658"/>
                  </a:lnTo>
                  <a:lnTo>
                    <a:pt x="61099" y="297853"/>
                  </a:lnTo>
                  <a:lnTo>
                    <a:pt x="57975" y="301155"/>
                  </a:lnTo>
                  <a:lnTo>
                    <a:pt x="56629" y="302983"/>
                  </a:lnTo>
                  <a:lnTo>
                    <a:pt x="49707" y="316522"/>
                  </a:lnTo>
                  <a:lnTo>
                    <a:pt x="48514" y="328663"/>
                  </a:lnTo>
                  <a:lnTo>
                    <a:pt x="51384" y="339191"/>
                  </a:lnTo>
                  <a:lnTo>
                    <a:pt x="56705" y="347891"/>
                  </a:lnTo>
                  <a:lnTo>
                    <a:pt x="55194" y="349491"/>
                  </a:lnTo>
                  <a:lnTo>
                    <a:pt x="43853" y="374408"/>
                  </a:lnTo>
                  <a:lnTo>
                    <a:pt x="49136" y="393979"/>
                  </a:lnTo>
                  <a:lnTo>
                    <a:pt x="60248" y="406768"/>
                  </a:lnTo>
                  <a:lnTo>
                    <a:pt x="66344" y="411353"/>
                  </a:lnTo>
                  <a:lnTo>
                    <a:pt x="94881" y="393204"/>
                  </a:lnTo>
                  <a:lnTo>
                    <a:pt x="108610" y="370916"/>
                  </a:lnTo>
                  <a:lnTo>
                    <a:pt x="112014" y="348221"/>
                  </a:lnTo>
                  <a:lnTo>
                    <a:pt x="109601" y="328853"/>
                  </a:lnTo>
                  <a:lnTo>
                    <a:pt x="114642" y="315391"/>
                  </a:lnTo>
                  <a:lnTo>
                    <a:pt x="116509" y="302069"/>
                  </a:lnTo>
                  <a:lnTo>
                    <a:pt x="116078" y="289636"/>
                  </a:lnTo>
                  <a:lnTo>
                    <a:pt x="114249" y="278828"/>
                  </a:lnTo>
                  <a:lnTo>
                    <a:pt x="120815" y="255905"/>
                  </a:lnTo>
                  <a:close/>
                </a:path>
              </a:pathLst>
            </a:custGeom>
            <a:solidFill>
              <a:srgbClr val="3C3C3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3516659" y="4642589"/>
              <a:ext cx="52705" cy="30480"/>
            </a:xfrm>
            <a:custGeom>
              <a:avLst/>
              <a:gdLst/>
              <a:ahLst/>
              <a:cxnLst/>
              <a:rect l="l" t="t" r="r" b="b"/>
              <a:pathLst>
                <a:path w="52704" h="30479">
                  <a:moveTo>
                    <a:pt x="48416" y="0"/>
                  </a:moveTo>
                  <a:lnTo>
                    <a:pt x="3812" y="0"/>
                  </a:lnTo>
                  <a:lnTo>
                    <a:pt x="0" y="3812"/>
                  </a:lnTo>
                  <a:lnTo>
                    <a:pt x="0" y="26437"/>
                  </a:lnTo>
                  <a:lnTo>
                    <a:pt x="3812" y="30249"/>
                  </a:lnTo>
                  <a:lnTo>
                    <a:pt x="43710" y="30249"/>
                  </a:lnTo>
                  <a:lnTo>
                    <a:pt x="48416" y="30249"/>
                  </a:lnTo>
                  <a:lnTo>
                    <a:pt x="52228" y="26437"/>
                  </a:lnTo>
                  <a:lnTo>
                    <a:pt x="52228" y="3812"/>
                  </a:lnTo>
                  <a:lnTo>
                    <a:pt x="48416" y="0"/>
                  </a:lnTo>
                  <a:close/>
                </a:path>
              </a:pathLst>
            </a:custGeom>
            <a:solidFill>
              <a:srgbClr val="24825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6880860" y="4277867"/>
              <a:ext cx="3112135" cy="407034"/>
            </a:xfrm>
            <a:custGeom>
              <a:avLst/>
              <a:gdLst/>
              <a:ahLst/>
              <a:cxnLst/>
              <a:rect l="l" t="t" r="r" b="b"/>
              <a:pathLst>
                <a:path w="3112134" h="407035">
                  <a:moveTo>
                    <a:pt x="0" y="406907"/>
                  </a:moveTo>
                  <a:lnTo>
                    <a:pt x="3112008" y="406907"/>
                  </a:lnTo>
                  <a:lnTo>
                    <a:pt x="3112008" y="0"/>
                  </a:lnTo>
                  <a:lnTo>
                    <a:pt x="0" y="0"/>
                  </a:lnTo>
                  <a:lnTo>
                    <a:pt x="0" y="406907"/>
                  </a:lnTo>
                  <a:close/>
                </a:path>
              </a:pathLst>
            </a:custGeom>
            <a:solidFill>
              <a:srgbClr val="EB6C4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5" name="object 85"/>
          <p:cNvSpPr txBox="1"/>
          <p:nvPr/>
        </p:nvSpPr>
        <p:spPr>
          <a:xfrm>
            <a:off x="7350252" y="4356557"/>
            <a:ext cx="259079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1400" b="1" spc="-25" dirty="0">
                <a:solidFill>
                  <a:srgbClr val="FFFFFF"/>
                </a:solidFill>
                <a:latin typeface="Arial"/>
                <a:cs typeface="Arial"/>
              </a:rPr>
              <a:t>DE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86" name="object 86"/>
          <p:cNvGrpSpPr/>
          <p:nvPr/>
        </p:nvGrpSpPr>
        <p:grpSpPr>
          <a:xfrm>
            <a:off x="6746747" y="4189476"/>
            <a:ext cx="4738370" cy="585470"/>
            <a:chOff x="6746747" y="4189476"/>
            <a:chExt cx="4738370" cy="585470"/>
          </a:xfrm>
        </p:grpSpPr>
        <p:pic>
          <p:nvPicPr>
            <p:cNvPr id="87" name="object 8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746747" y="4189476"/>
              <a:ext cx="580644" cy="585216"/>
            </a:xfrm>
            <a:prstGeom prst="rect">
              <a:avLst/>
            </a:prstGeom>
          </p:spPr>
        </p:pic>
        <p:sp>
          <p:nvSpPr>
            <p:cNvPr id="88" name="object 88"/>
            <p:cNvSpPr/>
            <p:nvPr/>
          </p:nvSpPr>
          <p:spPr>
            <a:xfrm>
              <a:off x="9992867" y="4277868"/>
              <a:ext cx="1492250" cy="407034"/>
            </a:xfrm>
            <a:custGeom>
              <a:avLst/>
              <a:gdLst/>
              <a:ahLst/>
              <a:cxnLst/>
              <a:rect l="l" t="t" r="r" b="b"/>
              <a:pathLst>
                <a:path w="1492250" h="407035">
                  <a:moveTo>
                    <a:pt x="1491996" y="0"/>
                  </a:moveTo>
                  <a:lnTo>
                    <a:pt x="0" y="0"/>
                  </a:lnTo>
                  <a:lnTo>
                    <a:pt x="0" y="406907"/>
                  </a:lnTo>
                  <a:lnTo>
                    <a:pt x="1491996" y="406907"/>
                  </a:lnTo>
                  <a:lnTo>
                    <a:pt x="1491996" y="0"/>
                  </a:lnTo>
                  <a:close/>
                </a:path>
              </a:pathLst>
            </a:custGeom>
            <a:solidFill>
              <a:srgbClr val="CAE1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9" name="object 89"/>
          <p:cNvSpPr txBox="1"/>
          <p:nvPr/>
        </p:nvSpPr>
        <p:spPr>
          <a:xfrm>
            <a:off x="6880859" y="4381246"/>
            <a:ext cx="460438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83820" algn="r">
              <a:lnSpc>
                <a:spcPct val="100000"/>
              </a:lnSpc>
              <a:spcBef>
                <a:spcPts val="100"/>
              </a:spcBef>
            </a:pPr>
            <a:r>
              <a:rPr sz="1100" b="1" dirty="0">
                <a:latin typeface="Arial"/>
                <a:cs typeface="Arial"/>
              </a:rPr>
              <a:t>Front-end</a:t>
            </a:r>
            <a:r>
              <a:rPr sz="1100" b="1" spc="-35" dirty="0">
                <a:latin typeface="Arial"/>
                <a:cs typeface="Arial"/>
              </a:rPr>
              <a:t> </a:t>
            </a:r>
            <a:r>
              <a:rPr sz="1100" b="1" spc="-25" dirty="0">
                <a:latin typeface="Arial"/>
                <a:cs typeface="Arial"/>
              </a:rPr>
              <a:t>dev</a:t>
            </a:r>
            <a:endParaRPr sz="1100">
              <a:latin typeface="Arial"/>
              <a:cs typeface="Arial"/>
            </a:endParaRPr>
          </a:p>
        </p:txBody>
      </p:sp>
      <p:grpSp>
        <p:nvGrpSpPr>
          <p:cNvPr id="90" name="object 90"/>
          <p:cNvGrpSpPr/>
          <p:nvPr/>
        </p:nvGrpSpPr>
        <p:grpSpPr>
          <a:xfrm>
            <a:off x="1680972" y="4191811"/>
            <a:ext cx="9804400" cy="901700"/>
            <a:chOff x="1680972" y="4191811"/>
            <a:chExt cx="9804400" cy="901700"/>
          </a:xfrm>
        </p:grpSpPr>
        <p:sp>
          <p:nvSpPr>
            <p:cNvPr id="91" name="object 91"/>
            <p:cNvSpPr/>
            <p:nvPr/>
          </p:nvSpPr>
          <p:spPr>
            <a:xfrm>
              <a:off x="9813848" y="4192584"/>
              <a:ext cx="519430" cy="567055"/>
            </a:xfrm>
            <a:custGeom>
              <a:avLst/>
              <a:gdLst/>
              <a:ahLst/>
              <a:cxnLst/>
              <a:rect l="l" t="t" r="r" b="b"/>
              <a:pathLst>
                <a:path w="519429" h="567054">
                  <a:moveTo>
                    <a:pt x="271430" y="0"/>
                  </a:moveTo>
                  <a:lnTo>
                    <a:pt x="222160" y="7811"/>
                  </a:lnTo>
                  <a:lnTo>
                    <a:pt x="175984" y="23465"/>
                  </a:lnTo>
                  <a:lnTo>
                    <a:pt x="133624" y="46240"/>
                  </a:lnTo>
                  <a:lnTo>
                    <a:pt x="95801" y="75414"/>
                  </a:lnTo>
                  <a:lnTo>
                    <a:pt x="63237" y="110266"/>
                  </a:lnTo>
                  <a:lnTo>
                    <a:pt x="36653" y="150075"/>
                  </a:lnTo>
                  <a:lnTo>
                    <a:pt x="16771" y="194120"/>
                  </a:lnTo>
                  <a:lnTo>
                    <a:pt x="4313" y="241678"/>
                  </a:lnTo>
                  <a:lnTo>
                    <a:pt x="0" y="292029"/>
                  </a:lnTo>
                  <a:lnTo>
                    <a:pt x="3828" y="339821"/>
                  </a:lnTo>
                  <a:lnTo>
                    <a:pt x="14939" y="385043"/>
                  </a:lnTo>
                  <a:lnTo>
                    <a:pt x="32777" y="427136"/>
                  </a:lnTo>
                  <a:lnTo>
                    <a:pt x="56781" y="465542"/>
                  </a:lnTo>
                  <a:lnTo>
                    <a:pt x="86395" y="499702"/>
                  </a:lnTo>
                  <a:lnTo>
                    <a:pt x="293400" y="566909"/>
                  </a:lnTo>
                  <a:lnTo>
                    <a:pt x="403601" y="535120"/>
                  </a:lnTo>
                  <a:lnTo>
                    <a:pt x="436646" y="505002"/>
                  </a:lnTo>
                  <a:lnTo>
                    <a:pt x="464934" y="470336"/>
                  </a:lnTo>
                  <a:lnTo>
                    <a:pt x="487907" y="431677"/>
                  </a:lnTo>
                  <a:lnTo>
                    <a:pt x="505008" y="389583"/>
                  </a:lnTo>
                  <a:lnTo>
                    <a:pt x="515678" y="344611"/>
                  </a:lnTo>
                  <a:lnTo>
                    <a:pt x="519358" y="297319"/>
                  </a:lnTo>
                  <a:lnTo>
                    <a:pt x="515498" y="248887"/>
                  </a:lnTo>
                  <a:lnTo>
                    <a:pt x="504316" y="202906"/>
                  </a:lnTo>
                  <a:lnTo>
                    <a:pt x="486413" y="159975"/>
                  </a:lnTo>
                  <a:lnTo>
                    <a:pt x="462389" y="120694"/>
                  </a:lnTo>
                  <a:lnTo>
                    <a:pt x="432842" y="85661"/>
                  </a:lnTo>
                  <a:lnTo>
                    <a:pt x="398373" y="55476"/>
                  </a:lnTo>
                  <a:lnTo>
                    <a:pt x="359581" y="30738"/>
                  </a:lnTo>
                  <a:lnTo>
                    <a:pt x="317067" y="12046"/>
                  </a:lnTo>
                  <a:lnTo>
                    <a:pt x="271430" y="0"/>
                  </a:lnTo>
                  <a:close/>
                </a:path>
              </a:pathLst>
            </a:custGeom>
            <a:solidFill>
              <a:srgbClr val="CAE1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10069428" y="4191811"/>
              <a:ext cx="330200" cy="548005"/>
            </a:xfrm>
            <a:custGeom>
              <a:avLst/>
              <a:gdLst/>
              <a:ahLst/>
              <a:cxnLst/>
              <a:rect l="l" t="t" r="r" b="b"/>
              <a:pathLst>
                <a:path w="330200" h="548004">
                  <a:moveTo>
                    <a:pt x="37219" y="0"/>
                  </a:moveTo>
                  <a:lnTo>
                    <a:pt x="27798" y="147"/>
                  </a:lnTo>
                  <a:lnTo>
                    <a:pt x="18452" y="589"/>
                  </a:lnTo>
                  <a:lnTo>
                    <a:pt x="9185" y="1322"/>
                  </a:lnTo>
                  <a:lnTo>
                    <a:pt x="0" y="2344"/>
                  </a:lnTo>
                  <a:lnTo>
                    <a:pt x="46725" y="12211"/>
                  </a:lnTo>
                  <a:lnTo>
                    <a:pt x="90382" y="29191"/>
                  </a:lnTo>
                  <a:lnTo>
                    <a:pt x="130320" y="52638"/>
                  </a:lnTo>
                  <a:lnTo>
                    <a:pt x="165894" y="81902"/>
                  </a:lnTo>
                  <a:lnTo>
                    <a:pt x="196453" y="116335"/>
                  </a:lnTo>
                  <a:lnTo>
                    <a:pt x="221349" y="155290"/>
                  </a:lnTo>
                  <a:lnTo>
                    <a:pt x="239935" y="198118"/>
                  </a:lnTo>
                  <a:lnTo>
                    <a:pt x="251562" y="244171"/>
                  </a:lnTo>
                  <a:lnTo>
                    <a:pt x="255582" y="292801"/>
                  </a:lnTo>
                  <a:lnTo>
                    <a:pt x="250730" y="346167"/>
                  </a:lnTo>
                  <a:lnTo>
                    <a:pt x="236749" y="396335"/>
                  </a:lnTo>
                  <a:lnTo>
                    <a:pt x="214503" y="442443"/>
                  </a:lnTo>
                  <a:lnTo>
                    <a:pt x="184855" y="483629"/>
                  </a:lnTo>
                  <a:lnTo>
                    <a:pt x="148669" y="519029"/>
                  </a:lnTo>
                  <a:lnTo>
                    <a:pt x="106807" y="547781"/>
                  </a:lnTo>
                  <a:lnTo>
                    <a:pt x="231544" y="511802"/>
                  </a:lnTo>
                  <a:lnTo>
                    <a:pt x="264979" y="476792"/>
                  </a:lnTo>
                  <a:lnTo>
                    <a:pt x="292301" y="436635"/>
                  </a:lnTo>
                  <a:lnTo>
                    <a:pt x="312752" y="392083"/>
                  </a:lnTo>
                  <a:lnTo>
                    <a:pt x="325578" y="343888"/>
                  </a:lnTo>
                  <a:lnTo>
                    <a:pt x="330021" y="292801"/>
                  </a:lnTo>
                  <a:lnTo>
                    <a:pt x="326189" y="245306"/>
                  </a:lnTo>
                  <a:lnTo>
                    <a:pt x="315094" y="200250"/>
                  </a:lnTo>
                  <a:lnTo>
                    <a:pt x="297339" y="158239"/>
                  </a:lnTo>
                  <a:lnTo>
                    <a:pt x="273527" y="119873"/>
                  </a:lnTo>
                  <a:lnTo>
                    <a:pt x="244261" y="85756"/>
                  </a:lnTo>
                  <a:lnTo>
                    <a:pt x="210144" y="56491"/>
                  </a:lnTo>
                  <a:lnTo>
                    <a:pt x="171778" y="32680"/>
                  </a:lnTo>
                  <a:lnTo>
                    <a:pt x="129767" y="14926"/>
                  </a:lnTo>
                  <a:lnTo>
                    <a:pt x="84713" y="3832"/>
                  </a:lnTo>
                  <a:lnTo>
                    <a:pt x="37219" y="0"/>
                  </a:lnTo>
                  <a:close/>
                </a:path>
              </a:pathLst>
            </a:custGeom>
            <a:solidFill>
              <a:srgbClr val="BDD7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9984980" y="4265717"/>
              <a:ext cx="243840" cy="306070"/>
            </a:xfrm>
            <a:custGeom>
              <a:avLst/>
              <a:gdLst/>
              <a:ahLst/>
              <a:cxnLst/>
              <a:rect l="l" t="t" r="r" b="b"/>
              <a:pathLst>
                <a:path w="243840" h="306070">
                  <a:moveTo>
                    <a:pt x="121667" y="0"/>
                  </a:moveTo>
                  <a:lnTo>
                    <a:pt x="74321" y="9559"/>
                  </a:lnTo>
                  <a:lnTo>
                    <a:pt x="35656" y="35628"/>
                  </a:lnTo>
                  <a:lnTo>
                    <a:pt x="9587" y="74292"/>
                  </a:lnTo>
                  <a:lnTo>
                    <a:pt x="28" y="121638"/>
                  </a:lnTo>
                  <a:lnTo>
                    <a:pt x="0" y="222279"/>
                  </a:lnTo>
                  <a:lnTo>
                    <a:pt x="2168" y="238785"/>
                  </a:lnTo>
                  <a:lnTo>
                    <a:pt x="31443" y="277208"/>
                  </a:lnTo>
                  <a:lnTo>
                    <a:pt x="82034" y="300746"/>
                  </a:lnTo>
                  <a:lnTo>
                    <a:pt x="121667" y="306031"/>
                  </a:lnTo>
                  <a:lnTo>
                    <a:pt x="141706" y="304698"/>
                  </a:lnTo>
                  <a:lnTo>
                    <a:pt x="180216" y="294241"/>
                  </a:lnTo>
                  <a:lnTo>
                    <a:pt x="225033" y="266981"/>
                  </a:lnTo>
                  <a:lnTo>
                    <a:pt x="243343" y="222279"/>
                  </a:lnTo>
                  <a:lnTo>
                    <a:pt x="243315" y="121638"/>
                  </a:lnTo>
                  <a:lnTo>
                    <a:pt x="233755" y="74292"/>
                  </a:lnTo>
                  <a:lnTo>
                    <a:pt x="207686" y="35628"/>
                  </a:lnTo>
                  <a:lnTo>
                    <a:pt x="169018" y="9559"/>
                  </a:lnTo>
                  <a:lnTo>
                    <a:pt x="121667" y="0"/>
                  </a:lnTo>
                  <a:close/>
                </a:path>
              </a:pathLst>
            </a:custGeom>
            <a:solidFill>
              <a:srgbClr val="EEC88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10153885" y="4275230"/>
              <a:ext cx="74930" cy="289560"/>
            </a:xfrm>
            <a:custGeom>
              <a:avLst/>
              <a:gdLst/>
              <a:ahLst/>
              <a:cxnLst/>
              <a:rect l="l" t="t" r="r" b="b"/>
              <a:pathLst>
                <a:path w="74929" h="289560">
                  <a:moveTo>
                    <a:pt x="0" y="0"/>
                  </a:moveTo>
                  <a:lnTo>
                    <a:pt x="0" y="288932"/>
                  </a:lnTo>
                  <a:lnTo>
                    <a:pt x="7547" y="286231"/>
                  </a:lnTo>
                  <a:lnTo>
                    <a:pt x="42986" y="267696"/>
                  </a:lnTo>
                  <a:lnTo>
                    <a:pt x="72270" y="229272"/>
                  </a:lnTo>
                  <a:lnTo>
                    <a:pt x="74439" y="212767"/>
                  </a:lnTo>
                  <a:lnTo>
                    <a:pt x="74410" y="112126"/>
                  </a:lnTo>
                  <a:lnTo>
                    <a:pt x="68932" y="75923"/>
                  </a:lnTo>
                  <a:lnTo>
                    <a:pt x="53600" y="44064"/>
                  </a:lnTo>
                  <a:lnTo>
                    <a:pt x="30071" y="182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ABB6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5" name="object 9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029473" y="4491953"/>
              <a:ext cx="154359" cy="178064"/>
            </a:xfrm>
            <a:prstGeom prst="rect">
              <a:avLst/>
            </a:prstGeom>
          </p:spPr>
        </p:pic>
        <p:sp>
          <p:nvSpPr>
            <p:cNvPr id="96" name="object 96"/>
            <p:cNvSpPr/>
            <p:nvPr/>
          </p:nvSpPr>
          <p:spPr>
            <a:xfrm>
              <a:off x="9900244" y="4581671"/>
              <a:ext cx="400685" cy="194945"/>
            </a:xfrm>
            <a:custGeom>
              <a:avLst/>
              <a:gdLst/>
              <a:ahLst/>
              <a:cxnLst/>
              <a:rect l="l" t="t" r="r" b="b"/>
              <a:pathLst>
                <a:path w="400684" h="194945">
                  <a:moveTo>
                    <a:pt x="271654" y="0"/>
                  </a:moveTo>
                  <a:lnTo>
                    <a:pt x="259663" y="14952"/>
                  </a:lnTo>
                  <a:lnTo>
                    <a:pt x="244333" y="26483"/>
                  </a:lnTo>
                  <a:lnTo>
                    <a:pt x="226351" y="33906"/>
                  </a:lnTo>
                  <a:lnTo>
                    <a:pt x="206403" y="36533"/>
                  </a:lnTo>
                  <a:lnTo>
                    <a:pt x="186455" y="33906"/>
                  </a:lnTo>
                  <a:lnTo>
                    <a:pt x="168473" y="26483"/>
                  </a:lnTo>
                  <a:lnTo>
                    <a:pt x="153143" y="14952"/>
                  </a:lnTo>
                  <a:lnTo>
                    <a:pt x="141152" y="0"/>
                  </a:lnTo>
                  <a:lnTo>
                    <a:pt x="55913" y="16403"/>
                  </a:lnTo>
                  <a:lnTo>
                    <a:pt x="33485" y="24967"/>
                  </a:lnTo>
                  <a:lnTo>
                    <a:pt x="15786" y="40199"/>
                  </a:lnTo>
                  <a:lnTo>
                    <a:pt x="4172" y="60459"/>
                  </a:lnTo>
                  <a:lnTo>
                    <a:pt x="0" y="84104"/>
                  </a:lnTo>
                  <a:lnTo>
                    <a:pt x="0" y="110614"/>
                  </a:lnTo>
                  <a:lnTo>
                    <a:pt x="36900" y="141712"/>
                  </a:lnTo>
                  <a:lnTo>
                    <a:pt x="78633" y="166456"/>
                  </a:lnTo>
                  <a:lnTo>
                    <a:pt x="124450" y="184102"/>
                  </a:lnTo>
                  <a:lnTo>
                    <a:pt x="173606" y="193907"/>
                  </a:lnTo>
                  <a:lnTo>
                    <a:pt x="178667" y="194471"/>
                  </a:lnTo>
                  <a:lnTo>
                    <a:pt x="183785" y="194161"/>
                  </a:lnTo>
                  <a:lnTo>
                    <a:pt x="215582" y="187150"/>
                  </a:lnTo>
                  <a:lnTo>
                    <a:pt x="220919" y="187251"/>
                  </a:lnTo>
                  <a:lnTo>
                    <a:pt x="233091" y="190427"/>
                  </a:lnTo>
                  <a:lnTo>
                    <a:pt x="240573" y="189896"/>
                  </a:lnTo>
                  <a:lnTo>
                    <a:pt x="247321" y="187074"/>
                  </a:lnTo>
                  <a:lnTo>
                    <a:pt x="294701" y="162087"/>
                  </a:lnTo>
                  <a:lnTo>
                    <a:pt x="336638" y="129408"/>
                  </a:lnTo>
                  <a:lnTo>
                    <a:pt x="372196" y="89970"/>
                  </a:lnTo>
                  <a:lnTo>
                    <a:pt x="400441" y="44701"/>
                  </a:lnTo>
                  <a:lnTo>
                    <a:pt x="391976" y="34724"/>
                  </a:lnTo>
                  <a:lnTo>
                    <a:pt x="381737" y="26488"/>
                  </a:lnTo>
                  <a:lnTo>
                    <a:pt x="369963" y="20284"/>
                  </a:lnTo>
                  <a:lnTo>
                    <a:pt x="356893" y="16403"/>
                  </a:lnTo>
                  <a:lnTo>
                    <a:pt x="271654" y="0"/>
                  </a:lnTo>
                  <a:close/>
                </a:path>
              </a:pathLst>
            </a:custGeom>
            <a:solidFill>
              <a:srgbClr val="4980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10069456" y="4617394"/>
              <a:ext cx="243840" cy="160020"/>
            </a:xfrm>
            <a:custGeom>
              <a:avLst/>
              <a:gdLst/>
              <a:ahLst/>
              <a:cxnLst/>
              <a:rect l="l" t="t" r="r" b="b"/>
              <a:pathLst>
                <a:path w="243840" h="160020">
                  <a:moveTo>
                    <a:pt x="223766" y="0"/>
                  </a:moveTo>
                  <a:lnTo>
                    <a:pt x="199041" y="40136"/>
                  </a:lnTo>
                  <a:lnTo>
                    <a:pt x="168375" y="75645"/>
                  </a:lnTo>
                  <a:lnTo>
                    <a:pt x="132453" y="105839"/>
                  </a:lnTo>
                  <a:lnTo>
                    <a:pt x="91959" y="130031"/>
                  </a:lnTo>
                  <a:lnTo>
                    <a:pt x="47580" y="147537"/>
                  </a:lnTo>
                  <a:lnTo>
                    <a:pt x="0" y="157668"/>
                  </a:lnTo>
                  <a:lnTo>
                    <a:pt x="8940" y="158663"/>
                  </a:lnTo>
                  <a:lnTo>
                    <a:pt x="17959" y="159390"/>
                  </a:lnTo>
                  <a:lnTo>
                    <a:pt x="27053" y="159843"/>
                  </a:lnTo>
                  <a:lnTo>
                    <a:pt x="38163" y="160015"/>
                  </a:lnTo>
                  <a:lnTo>
                    <a:pt x="85244" y="156092"/>
                  </a:lnTo>
                  <a:lnTo>
                    <a:pt x="129916" y="145030"/>
                  </a:lnTo>
                  <a:lnTo>
                    <a:pt x="171591" y="127417"/>
                  </a:lnTo>
                  <a:lnTo>
                    <a:pt x="209682" y="103841"/>
                  </a:lnTo>
                  <a:lnTo>
                    <a:pt x="243601" y="74891"/>
                  </a:lnTo>
                  <a:lnTo>
                    <a:pt x="243601" y="48380"/>
                  </a:lnTo>
                  <a:lnTo>
                    <a:pt x="242239" y="34712"/>
                  </a:lnTo>
                  <a:lnTo>
                    <a:pt x="238316" y="21895"/>
                  </a:lnTo>
                  <a:lnTo>
                    <a:pt x="232077" y="10226"/>
                  </a:lnTo>
                  <a:lnTo>
                    <a:pt x="223766" y="0"/>
                  </a:lnTo>
                  <a:close/>
                </a:path>
              </a:pathLst>
            </a:custGeom>
            <a:solidFill>
              <a:srgbClr val="406F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10061793" y="4603669"/>
              <a:ext cx="90170" cy="168910"/>
            </a:xfrm>
            <a:custGeom>
              <a:avLst/>
              <a:gdLst/>
              <a:ahLst/>
              <a:cxnLst/>
              <a:rect l="l" t="t" r="r" b="b"/>
              <a:pathLst>
                <a:path w="90170" h="168910">
                  <a:moveTo>
                    <a:pt x="89718" y="0"/>
                  </a:moveTo>
                  <a:lnTo>
                    <a:pt x="79744" y="6127"/>
                  </a:lnTo>
                  <a:lnTo>
                    <a:pt x="68841" y="10695"/>
                  </a:lnTo>
                  <a:lnTo>
                    <a:pt x="57160" y="13549"/>
                  </a:lnTo>
                  <a:lnTo>
                    <a:pt x="44854" y="14535"/>
                  </a:lnTo>
                  <a:lnTo>
                    <a:pt x="32548" y="13549"/>
                  </a:lnTo>
                  <a:lnTo>
                    <a:pt x="20868" y="10695"/>
                  </a:lnTo>
                  <a:lnTo>
                    <a:pt x="9967" y="6127"/>
                  </a:lnTo>
                  <a:lnTo>
                    <a:pt x="0" y="0"/>
                  </a:lnTo>
                  <a:lnTo>
                    <a:pt x="7065" y="49274"/>
                  </a:lnTo>
                  <a:lnTo>
                    <a:pt x="18010" y="97019"/>
                  </a:lnTo>
                  <a:lnTo>
                    <a:pt x="29893" y="138329"/>
                  </a:lnTo>
                  <a:lnTo>
                    <a:pt x="39774" y="168296"/>
                  </a:lnTo>
                  <a:lnTo>
                    <a:pt x="50782" y="165870"/>
                  </a:lnTo>
                  <a:lnTo>
                    <a:pt x="60707" y="135474"/>
                  </a:lnTo>
                  <a:lnTo>
                    <a:pt x="72316" y="94673"/>
                  </a:lnTo>
                  <a:lnTo>
                    <a:pt x="82892" y="48003"/>
                  </a:lnTo>
                  <a:lnTo>
                    <a:pt x="89718" y="0"/>
                  </a:lnTo>
                  <a:close/>
                </a:path>
              </a:pathLst>
            </a:custGeom>
            <a:solidFill>
              <a:srgbClr val="E180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10100662" y="4765880"/>
              <a:ext cx="13335" cy="12065"/>
            </a:xfrm>
            <a:custGeom>
              <a:avLst/>
              <a:gdLst/>
              <a:ahLst/>
              <a:cxnLst/>
              <a:rect l="l" t="t" r="r" b="b"/>
              <a:pathLst>
                <a:path w="13334" h="12064">
                  <a:moveTo>
                    <a:pt x="13162" y="0"/>
                  </a:moveTo>
                  <a:lnTo>
                    <a:pt x="8816" y="1260"/>
                  </a:lnTo>
                  <a:lnTo>
                    <a:pt x="4432" y="2420"/>
                  </a:lnTo>
                  <a:lnTo>
                    <a:pt x="0" y="3481"/>
                  </a:lnTo>
                  <a:lnTo>
                    <a:pt x="2811" y="11495"/>
                  </a:lnTo>
                  <a:lnTo>
                    <a:pt x="8816" y="11558"/>
                  </a:lnTo>
                  <a:lnTo>
                    <a:pt x="6729" y="11520"/>
                  </a:lnTo>
                  <a:lnTo>
                    <a:pt x="9159" y="11495"/>
                  </a:lnTo>
                  <a:lnTo>
                    <a:pt x="11628" y="4520"/>
                  </a:lnTo>
                  <a:lnTo>
                    <a:pt x="13162" y="0"/>
                  </a:lnTo>
                  <a:close/>
                </a:path>
              </a:pathLst>
            </a:custGeom>
            <a:solidFill>
              <a:srgbClr val="DD626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10019884" y="4312411"/>
              <a:ext cx="173990" cy="213360"/>
            </a:xfrm>
            <a:custGeom>
              <a:avLst/>
              <a:gdLst/>
              <a:ahLst/>
              <a:cxnLst/>
              <a:rect l="l" t="t" r="r" b="b"/>
              <a:pathLst>
                <a:path w="173990" h="213360">
                  <a:moveTo>
                    <a:pt x="129806" y="0"/>
                  </a:moveTo>
                  <a:lnTo>
                    <a:pt x="113315" y="29190"/>
                  </a:lnTo>
                  <a:lnTo>
                    <a:pt x="89172" y="52112"/>
                  </a:lnTo>
                  <a:lnTo>
                    <a:pt x="59050" y="67092"/>
                  </a:lnTo>
                  <a:lnTo>
                    <a:pt x="24619" y="72457"/>
                  </a:lnTo>
                  <a:lnTo>
                    <a:pt x="20234" y="72371"/>
                  </a:lnTo>
                  <a:lnTo>
                    <a:pt x="12408" y="73685"/>
                  </a:lnTo>
                  <a:lnTo>
                    <a:pt x="5971" y="77814"/>
                  </a:lnTo>
                  <a:lnTo>
                    <a:pt x="1606" y="84097"/>
                  </a:lnTo>
                  <a:lnTo>
                    <a:pt x="0" y="91872"/>
                  </a:lnTo>
                  <a:lnTo>
                    <a:pt x="0" y="127405"/>
                  </a:lnTo>
                  <a:lnTo>
                    <a:pt x="7179" y="160723"/>
                  </a:lnTo>
                  <a:lnTo>
                    <a:pt x="25839" y="187884"/>
                  </a:lnTo>
                  <a:lnTo>
                    <a:pt x="53270" y="206172"/>
                  </a:lnTo>
                  <a:lnTo>
                    <a:pt x="86763" y="212872"/>
                  </a:lnTo>
                  <a:lnTo>
                    <a:pt x="120256" y="206172"/>
                  </a:lnTo>
                  <a:lnTo>
                    <a:pt x="147688" y="187884"/>
                  </a:lnTo>
                  <a:lnTo>
                    <a:pt x="166351" y="160723"/>
                  </a:lnTo>
                  <a:lnTo>
                    <a:pt x="173536" y="127405"/>
                  </a:lnTo>
                  <a:lnTo>
                    <a:pt x="173536" y="75144"/>
                  </a:lnTo>
                  <a:lnTo>
                    <a:pt x="171687" y="70407"/>
                  </a:lnTo>
                  <a:lnTo>
                    <a:pt x="168342" y="66804"/>
                  </a:lnTo>
                  <a:lnTo>
                    <a:pt x="148609" y="41597"/>
                  </a:lnTo>
                  <a:lnTo>
                    <a:pt x="136886" y="20274"/>
                  </a:lnTo>
                  <a:lnTo>
                    <a:pt x="131257" y="5515"/>
                  </a:lnTo>
                  <a:lnTo>
                    <a:pt x="129806" y="0"/>
                  </a:lnTo>
                  <a:close/>
                </a:path>
              </a:pathLst>
            </a:custGeom>
            <a:solidFill>
              <a:srgbClr val="FFDDC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10078521" y="4325803"/>
              <a:ext cx="114935" cy="200025"/>
            </a:xfrm>
            <a:custGeom>
              <a:avLst/>
              <a:gdLst/>
              <a:ahLst/>
              <a:cxnLst/>
              <a:rect l="l" t="t" r="r" b="b"/>
              <a:pathLst>
                <a:path w="114934" h="200025">
                  <a:moveTo>
                    <a:pt x="75364" y="0"/>
                  </a:moveTo>
                  <a:lnTo>
                    <a:pt x="75364" y="110096"/>
                  </a:lnTo>
                  <a:lnTo>
                    <a:pt x="69232" y="140892"/>
                  </a:lnTo>
                  <a:lnTo>
                    <a:pt x="53226" y="166674"/>
                  </a:lnTo>
                  <a:lnTo>
                    <a:pt x="29448" y="185342"/>
                  </a:lnTo>
                  <a:lnTo>
                    <a:pt x="0" y="194801"/>
                  </a:lnTo>
                  <a:lnTo>
                    <a:pt x="6733" y="196806"/>
                  </a:lnTo>
                  <a:lnTo>
                    <a:pt x="13681" y="198273"/>
                  </a:lnTo>
                  <a:lnTo>
                    <a:pt x="20819" y="199174"/>
                  </a:lnTo>
                  <a:lnTo>
                    <a:pt x="28126" y="199480"/>
                  </a:lnTo>
                  <a:lnTo>
                    <a:pt x="61620" y="192781"/>
                  </a:lnTo>
                  <a:lnTo>
                    <a:pt x="89052" y="174493"/>
                  </a:lnTo>
                  <a:lnTo>
                    <a:pt x="107715" y="147332"/>
                  </a:lnTo>
                  <a:lnTo>
                    <a:pt x="114899" y="114013"/>
                  </a:lnTo>
                  <a:lnTo>
                    <a:pt x="114899" y="61753"/>
                  </a:lnTo>
                  <a:lnTo>
                    <a:pt x="113050" y="57016"/>
                  </a:lnTo>
                  <a:lnTo>
                    <a:pt x="109705" y="53413"/>
                  </a:lnTo>
                  <a:lnTo>
                    <a:pt x="96782" y="37958"/>
                  </a:lnTo>
                  <a:lnTo>
                    <a:pt x="87030" y="23518"/>
                  </a:lnTo>
                  <a:lnTo>
                    <a:pt x="80030" y="10672"/>
                  </a:lnTo>
                  <a:lnTo>
                    <a:pt x="75364" y="0"/>
                  </a:lnTo>
                  <a:close/>
                </a:path>
              </a:pathLst>
            </a:custGeom>
            <a:solidFill>
              <a:srgbClr val="FFCA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10005987" y="4553889"/>
              <a:ext cx="201930" cy="223520"/>
            </a:xfrm>
            <a:custGeom>
              <a:avLst/>
              <a:gdLst/>
              <a:ahLst/>
              <a:cxnLst/>
              <a:rect l="l" t="t" r="r" b="b"/>
              <a:pathLst>
                <a:path w="201929" h="223520">
                  <a:moveTo>
                    <a:pt x="97485" y="223507"/>
                  </a:moveTo>
                  <a:lnTo>
                    <a:pt x="86410" y="190398"/>
                  </a:lnTo>
                  <a:lnTo>
                    <a:pt x="72161" y="140423"/>
                  </a:lnTo>
                  <a:lnTo>
                    <a:pt x="59867" y="82156"/>
                  </a:lnTo>
                  <a:lnTo>
                    <a:pt x="54622" y="24091"/>
                  </a:lnTo>
                  <a:lnTo>
                    <a:pt x="54622" y="0"/>
                  </a:lnTo>
                  <a:lnTo>
                    <a:pt x="4445" y="30746"/>
                  </a:lnTo>
                  <a:lnTo>
                    <a:pt x="736" y="33020"/>
                  </a:lnTo>
                  <a:lnTo>
                    <a:pt x="0" y="38100"/>
                  </a:lnTo>
                  <a:lnTo>
                    <a:pt x="23533" y="64236"/>
                  </a:lnTo>
                  <a:lnTo>
                    <a:pt x="23291" y="68656"/>
                  </a:lnTo>
                  <a:lnTo>
                    <a:pt x="6007" y="84010"/>
                  </a:lnTo>
                  <a:lnTo>
                    <a:pt x="4775" y="87363"/>
                  </a:lnTo>
                  <a:lnTo>
                    <a:pt x="5359" y="90652"/>
                  </a:lnTo>
                  <a:lnTo>
                    <a:pt x="18834" y="123596"/>
                  </a:lnTo>
                  <a:lnTo>
                    <a:pt x="43586" y="161709"/>
                  </a:lnTo>
                  <a:lnTo>
                    <a:pt x="71120" y="197497"/>
                  </a:lnTo>
                  <a:lnTo>
                    <a:pt x="92938" y="223431"/>
                  </a:lnTo>
                  <a:lnTo>
                    <a:pt x="97485" y="223507"/>
                  </a:lnTo>
                  <a:close/>
                </a:path>
                <a:path w="201929" h="223520">
                  <a:moveTo>
                    <a:pt x="201320" y="38100"/>
                  </a:moveTo>
                  <a:lnTo>
                    <a:pt x="200571" y="33020"/>
                  </a:lnTo>
                  <a:lnTo>
                    <a:pt x="196875" y="30746"/>
                  </a:lnTo>
                  <a:lnTo>
                    <a:pt x="146685" y="0"/>
                  </a:lnTo>
                  <a:lnTo>
                    <a:pt x="146685" y="24091"/>
                  </a:lnTo>
                  <a:lnTo>
                    <a:pt x="141452" y="82156"/>
                  </a:lnTo>
                  <a:lnTo>
                    <a:pt x="129159" y="140436"/>
                  </a:lnTo>
                  <a:lnTo>
                    <a:pt x="114909" y="190398"/>
                  </a:lnTo>
                  <a:lnTo>
                    <a:pt x="103822" y="223507"/>
                  </a:lnTo>
                  <a:lnTo>
                    <a:pt x="108369" y="223431"/>
                  </a:lnTo>
                  <a:lnTo>
                    <a:pt x="157734" y="161709"/>
                  </a:lnTo>
                  <a:lnTo>
                    <a:pt x="182486" y="123596"/>
                  </a:lnTo>
                  <a:lnTo>
                    <a:pt x="196545" y="87363"/>
                  </a:lnTo>
                  <a:lnTo>
                    <a:pt x="195300" y="84010"/>
                  </a:lnTo>
                  <a:lnTo>
                    <a:pt x="178015" y="68656"/>
                  </a:lnTo>
                  <a:lnTo>
                    <a:pt x="177787" y="64236"/>
                  </a:lnTo>
                  <a:lnTo>
                    <a:pt x="201320" y="38100"/>
                  </a:lnTo>
                  <a:close/>
                </a:path>
              </a:pathLst>
            </a:custGeom>
            <a:solidFill>
              <a:srgbClr val="365E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10193411" y="4392608"/>
              <a:ext cx="34925" cy="43815"/>
            </a:xfrm>
            <a:custGeom>
              <a:avLst/>
              <a:gdLst/>
              <a:ahLst/>
              <a:cxnLst/>
              <a:rect l="l" t="t" r="r" b="b"/>
              <a:pathLst>
                <a:path w="34925" h="43814">
                  <a:moveTo>
                    <a:pt x="13162" y="0"/>
                  </a:moveTo>
                  <a:lnTo>
                    <a:pt x="0" y="0"/>
                  </a:lnTo>
                  <a:lnTo>
                    <a:pt x="0" y="43462"/>
                  </a:lnTo>
                  <a:lnTo>
                    <a:pt x="13162" y="43462"/>
                  </a:lnTo>
                  <a:lnTo>
                    <a:pt x="21620" y="41754"/>
                  </a:lnTo>
                  <a:lnTo>
                    <a:pt x="28528" y="37095"/>
                  </a:lnTo>
                  <a:lnTo>
                    <a:pt x="33186" y="30185"/>
                  </a:lnTo>
                  <a:lnTo>
                    <a:pt x="34894" y="21721"/>
                  </a:lnTo>
                  <a:lnTo>
                    <a:pt x="33182" y="13265"/>
                  </a:lnTo>
                  <a:lnTo>
                    <a:pt x="28524" y="6360"/>
                  </a:lnTo>
                  <a:lnTo>
                    <a:pt x="21619" y="1706"/>
                  </a:lnTo>
                  <a:lnTo>
                    <a:pt x="13162" y="0"/>
                  </a:lnTo>
                  <a:close/>
                </a:path>
              </a:pathLst>
            </a:custGeom>
            <a:solidFill>
              <a:srgbClr val="FFDDC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1680972" y="4885944"/>
              <a:ext cx="9804400" cy="207645"/>
            </a:xfrm>
            <a:custGeom>
              <a:avLst/>
              <a:gdLst/>
              <a:ahLst/>
              <a:cxnLst/>
              <a:rect l="l" t="t" r="r" b="b"/>
              <a:pathLst>
                <a:path w="9804400" h="207645">
                  <a:moveTo>
                    <a:pt x="9803892" y="0"/>
                  </a:moveTo>
                  <a:lnTo>
                    <a:pt x="0" y="0"/>
                  </a:lnTo>
                  <a:lnTo>
                    <a:pt x="0" y="207263"/>
                  </a:lnTo>
                  <a:lnTo>
                    <a:pt x="9803892" y="207263"/>
                  </a:lnTo>
                  <a:lnTo>
                    <a:pt x="9803892" y="0"/>
                  </a:lnTo>
                  <a:close/>
                </a:path>
              </a:pathLst>
            </a:custGeom>
            <a:solidFill>
              <a:srgbClr val="EE9B1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5" name="object 105"/>
          <p:cNvSpPr txBox="1"/>
          <p:nvPr/>
        </p:nvSpPr>
        <p:spPr>
          <a:xfrm>
            <a:off x="1680972" y="4881753"/>
            <a:ext cx="98044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7995">
              <a:lnSpc>
                <a:spcPct val="100000"/>
              </a:lnSpc>
              <a:spcBef>
                <a:spcPts val="100"/>
              </a:spcBef>
            </a:pPr>
            <a:r>
              <a:rPr sz="1200" b="1" spc="-20" dirty="0">
                <a:solidFill>
                  <a:srgbClr val="FFFFFF"/>
                </a:solidFill>
                <a:latin typeface="Arial"/>
                <a:cs typeface="Arial"/>
              </a:rPr>
              <a:t>Tech</a:t>
            </a:r>
            <a:r>
              <a:rPr sz="1200" b="1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b="1" dirty="0">
                <a:solidFill>
                  <a:srgbClr val="FFFFFF"/>
                </a:solidFill>
                <a:latin typeface="Arial"/>
                <a:cs typeface="Arial"/>
              </a:rPr>
              <a:t>lead</a:t>
            </a:r>
            <a:r>
              <a:rPr sz="1200" b="1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b="1" dirty="0">
                <a:solidFill>
                  <a:srgbClr val="FFFFFF"/>
                </a:solidFill>
                <a:latin typeface="Arial"/>
                <a:cs typeface="Arial"/>
              </a:rPr>
              <a:t>(in</a:t>
            </a:r>
            <a:r>
              <a:rPr sz="1200" b="1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b="1" spc="-10" dirty="0">
                <a:solidFill>
                  <a:srgbClr val="FFFFFF"/>
                </a:solidFill>
                <a:latin typeface="Arial"/>
                <a:cs typeface="Arial"/>
              </a:rPr>
              <a:t>support)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106" name="object 106"/>
          <p:cNvGrpSpPr/>
          <p:nvPr/>
        </p:nvGrpSpPr>
        <p:grpSpPr>
          <a:xfrm>
            <a:off x="1625103" y="3180969"/>
            <a:ext cx="3992245" cy="1985645"/>
            <a:chOff x="1625103" y="3180969"/>
            <a:chExt cx="3992245" cy="1985645"/>
          </a:xfrm>
        </p:grpSpPr>
        <p:sp>
          <p:nvSpPr>
            <p:cNvPr id="107" name="object 107"/>
            <p:cNvSpPr/>
            <p:nvPr/>
          </p:nvSpPr>
          <p:spPr>
            <a:xfrm>
              <a:off x="1625103" y="4791976"/>
              <a:ext cx="374650" cy="329565"/>
            </a:xfrm>
            <a:custGeom>
              <a:avLst/>
              <a:gdLst/>
              <a:ahLst/>
              <a:cxnLst/>
              <a:rect l="l" t="t" r="r" b="b"/>
              <a:pathLst>
                <a:path w="374650" h="329564">
                  <a:moveTo>
                    <a:pt x="187086" y="0"/>
                  </a:moveTo>
                  <a:lnTo>
                    <a:pt x="137353" y="6683"/>
                  </a:lnTo>
                  <a:lnTo>
                    <a:pt x="92663" y="25543"/>
                  </a:lnTo>
                  <a:lnTo>
                    <a:pt x="54798" y="54797"/>
                  </a:lnTo>
                  <a:lnTo>
                    <a:pt x="25544" y="92661"/>
                  </a:lnTo>
                  <a:lnTo>
                    <a:pt x="6683" y="137353"/>
                  </a:lnTo>
                  <a:lnTo>
                    <a:pt x="0" y="187088"/>
                  </a:lnTo>
                  <a:lnTo>
                    <a:pt x="2444" y="217405"/>
                  </a:lnTo>
                  <a:lnTo>
                    <a:pt x="20848" y="272986"/>
                  </a:lnTo>
                  <a:lnTo>
                    <a:pt x="65273" y="321610"/>
                  </a:lnTo>
                  <a:lnTo>
                    <a:pt x="101064" y="329359"/>
                  </a:lnTo>
                  <a:lnTo>
                    <a:pt x="142103" y="328391"/>
                  </a:lnTo>
                  <a:lnTo>
                    <a:pt x="187086" y="326366"/>
                  </a:lnTo>
                  <a:lnTo>
                    <a:pt x="232073" y="328391"/>
                  </a:lnTo>
                  <a:lnTo>
                    <a:pt x="273113" y="329359"/>
                  </a:lnTo>
                  <a:lnTo>
                    <a:pt x="338139" y="297483"/>
                  </a:lnTo>
                  <a:lnTo>
                    <a:pt x="364652" y="246165"/>
                  </a:lnTo>
                  <a:lnTo>
                    <a:pt x="374174" y="187088"/>
                  </a:lnTo>
                  <a:lnTo>
                    <a:pt x="367491" y="137353"/>
                  </a:lnTo>
                  <a:lnTo>
                    <a:pt x="348631" y="92661"/>
                  </a:lnTo>
                  <a:lnTo>
                    <a:pt x="319377" y="54797"/>
                  </a:lnTo>
                  <a:lnTo>
                    <a:pt x="281512" y="25543"/>
                  </a:lnTo>
                  <a:lnTo>
                    <a:pt x="236821" y="6683"/>
                  </a:lnTo>
                  <a:lnTo>
                    <a:pt x="187086" y="0"/>
                  </a:lnTo>
                  <a:close/>
                </a:path>
              </a:pathLst>
            </a:custGeom>
            <a:solidFill>
              <a:srgbClr val="EE9B1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/>
            <p:cNvSpPr/>
            <p:nvPr/>
          </p:nvSpPr>
          <p:spPr>
            <a:xfrm>
              <a:off x="1661139" y="4845527"/>
              <a:ext cx="338455" cy="276225"/>
            </a:xfrm>
            <a:custGeom>
              <a:avLst/>
              <a:gdLst/>
              <a:ahLst/>
              <a:cxnLst/>
              <a:rect l="l" t="t" r="r" b="b"/>
              <a:pathLst>
                <a:path w="338455" h="276225">
                  <a:moveTo>
                    <a:pt x="207840" y="0"/>
                  </a:moveTo>
                  <a:lnTo>
                    <a:pt x="78693" y="107277"/>
                  </a:lnTo>
                  <a:lnTo>
                    <a:pt x="105136" y="133897"/>
                  </a:lnTo>
                  <a:lnTo>
                    <a:pt x="108929" y="145466"/>
                  </a:lnTo>
                  <a:lnTo>
                    <a:pt x="114221" y="159668"/>
                  </a:lnTo>
                  <a:lnTo>
                    <a:pt x="118926" y="171705"/>
                  </a:lnTo>
                  <a:lnTo>
                    <a:pt x="120958" y="176783"/>
                  </a:lnTo>
                  <a:lnTo>
                    <a:pt x="0" y="243933"/>
                  </a:lnTo>
                  <a:lnTo>
                    <a:pt x="29237" y="268060"/>
                  </a:lnTo>
                  <a:lnTo>
                    <a:pt x="65027" y="275809"/>
                  </a:lnTo>
                  <a:lnTo>
                    <a:pt x="106066" y="274841"/>
                  </a:lnTo>
                  <a:lnTo>
                    <a:pt x="151049" y="272816"/>
                  </a:lnTo>
                  <a:lnTo>
                    <a:pt x="250902" y="272816"/>
                  </a:lnTo>
                  <a:lnTo>
                    <a:pt x="302102" y="243933"/>
                  </a:lnTo>
                  <a:lnTo>
                    <a:pt x="328616" y="192615"/>
                  </a:lnTo>
                  <a:lnTo>
                    <a:pt x="338108" y="133897"/>
                  </a:lnTo>
                  <a:lnTo>
                    <a:pt x="338095" y="130261"/>
                  </a:lnTo>
                  <a:lnTo>
                    <a:pt x="207840" y="0"/>
                  </a:lnTo>
                  <a:close/>
                </a:path>
                <a:path w="338455" h="276225">
                  <a:moveTo>
                    <a:pt x="250902" y="272816"/>
                  </a:moveTo>
                  <a:lnTo>
                    <a:pt x="151049" y="272816"/>
                  </a:lnTo>
                  <a:lnTo>
                    <a:pt x="196036" y="274841"/>
                  </a:lnTo>
                  <a:lnTo>
                    <a:pt x="237077" y="275809"/>
                  </a:lnTo>
                  <a:lnTo>
                    <a:pt x="250902" y="272816"/>
                  </a:lnTo>
                  <a:close/>
                </a:path>
              </a:pathLst>
            </a:custGeom>
            <a:solidFill>
              <a:srgbClr val="DB82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9"/>
            <p:cNvSpPr/>
            <p:nvPr/>
          </p:nvSpPr>
          <p:spPr>
            <a:xfrm>
              <a:off x="1750974" y="5011470"/>
              <a:ext cx="122555" cy="23495"/>
            </a:xfrm>
            <a:custGeom>
              <a:avLst/>
              <a:gdLst/>
              <a:ahLst/>
              <a:cxnLst/>
              <a:rect l="l" t="t" r="r" b="b"/>
              <a:pathLst>
                <a:path w="122555" h="23495">
                  <a:moveTo>
                    <a:pt x="20269" y="0"/>
                  </a:moveTo>
                  <a:lnTo>
                    <a:pt x="0" y="0"/>
                  </a:lnTo>
                  <a:lnTo>
                    <a:pt x="0" y="23355"/>
                  </a:lnTo>
                  <a:lnTo>
                    <a:pt x="20269" y="23355"/>
                  </a:lnTo>
                  <a:lnTo>
                    <a:pt x="20269" y="0"/>
                  </a:lnTo>
                  <a:close/>
                </a:path>
                <a:path w="122555" h="23495">
                  <a:moveTo>
                    <a:pt x="122415" y="0"/>
                  </a:moveTo>
                  <a:lnTo>
                    <a:pt x="102158" y="0"/>
                  </a:lnTo>
                  <a:lnTo>
                    <a:pt x="102158" y="23355"/>
                  </a:lnTo>
                  <a:lnTo>
                    <a:pt x="122415" y="23355"/>
                  </a:lnTo>
                  <a:lnTo>
                    <a:pt x="122415" y="0"/>
                  </a:lnTo>
                  <a:close/>
                </a:path>
              </a:pathLst>
            </a:custGeom>
            <a:solidFill>
              <a:srgbClr val="574A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1853139" y="5011461"/>
              <a:ext cx="20320" cy="23495"/>
            </a:xfrm>
            <a:custGeom>
              <a:avLst/>
              <a:gdLst/>
              <a:ahLst/>
              <a:cxnLst/>
              <a:rect l="l" t="t" r="r" b="b"/>
              <a:pathLst>
                <a:path w="20319" h="23495">
                  <a:moveTo>
                    <a:pt x="0" y="23357"/>
                  </a:moveTo>
                  <a:lnTo>
                    <a:pt x="20255" y="23357"/>
                  </a:lnTo>
                  <a:lnTo>
                    <a:pt x="20255" y="0"/>
                  </a:lnTo>
                  <a:lnTo>
                    <a:pt x="0" y="0"/>
                  </a:lnTo>
                  <a:lnTo>
                    <a:pt x="0" y="23357"/>
                  </a:lnTo>
                  <a:close/>
                </a:path>
              </a:pathLst>
            </a:custGeom>
            <a:solidFill>
              <a:srgbClr val="493D5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/>
            <p:cNvSpPr/>
            <p:nvPr/>
          </p:nvSpPr>
          <p:spPr>
            <a:xfrm>
              <a:off x="1771245" y="4982341"/>
              <a:ext cx="81915" cy="52705"/>
            </a:xfrm>
            <a:custGeom>
              <a:avLst/>
              <a:gdLst/>
              <a:ahLst/>
              <a:cxnLst/>
              <a:rect l="l" t="t" r="r" b="b"/>
              <a:pathLst>
                <a:path w="81914" h="52704">
                  <a:moveTo>
                    <a:pt x="0" y="52477"/>
                  </a:moveTo>
                  <a:lnTo>
                    <a:pt x="81893" y="52477"/>
                  </a:lnTo>
                  <a:lnTo>
                    <a:pt x="81893" y="0"/>
                  </a:lnTo>
                  <a:lnTo>
                    <a:pt x="0" y="0"/>
                  </a:lnTo>
                  <a:lnTo>
                    <a:pt x="0" y="52477"/>
                  </a:lnTo>
                  <a:close/>
                </a:path>
              </a:pathLst>
            </a:custGeom>
            <a:solidFill>
              <a:srgbClr val="FFBA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1812189" y="4982341"/>
              <a:ext cx="41275" cy="52705"/>
            </a:xfrm>
            <a:custGeom>
              <a:avLst/>
              <a:gdLst/>
              <a:ahLst/>
              <a:cxnLst/>
              <a:rect l="l" t="t" r="r" b="b"/>
              <a:pathLst>
                <a:path w="41275" h="52704">
                  <a:moveTo>
                    <a:pt x="0" y="52477"/>
                  </a:moveTo>
                  <a:lnTo>
                    <a:pt x="40947" y="52477"/>
                  </a:lnTo>
                  <a:lnTo>
                    <a:pt x="40947" y="0"/>
                  </a:lnTo>
                  <a:lnTo>
                    <a:pt x="0" y="0"/>
                  </a:lnTo>
                  <a:lnTo>
                    <a:pt x="0" y="52477"/>
                  </a:lnTo>
                  <a:close/>
                </a:path>
              </a:pathLst>
            </a:custGeom>
            <a:solidFill>
              <a:srgbClr val="EEA2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1723444" y="5034819"/>
              <a:ext cx="88900" cy="83820"/>
            </a:xfrm>
            <a:custGeom>
              <a:avLst/>
              <a:gdLst/>
              <a:ahLst/>
              <a:cxnLst/>
              <a:rect l="l" t="t" r="r" b="b"/>
              <a:pathLst>
                <a:path w="88900" h="83820">
                  <a:moveTo>
                    <a:pt x="0" y="83525"/>
                  </a:moveTo>
                  <a:lnTo>
                    <a:pt x="88745" y="83525"/>
                  </a:lnTo>
                  <a:lnTo>
                    <a:pt x="88745" y="0"/>
                  </a:lnTo>
                  <a:lnTo>
                    <a:pt x="0" y="0"/>
                  </a:lnTo>
                  <a:lnTo>
                    <a:pt x="0" y="83525"/>
                  </a:lnTo>
                  <a:close/>
                </a:path>
              </a:pathLst>
            </a:custGeom>
            <a:solidFill>
              <a:srgbClr val="FFD3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4"/>
            <p:cNvSpPr/>
            <p:nvPr/>
          </p:nvSpPr>
          <p:spPr>
            <a:xfrm>
              <a:off x="1812189" y="5034817"/>
              <a:ext cx="88900" cy="83820"/>
            </a:xfrm>
            <a:custGeom>
              <a:avLst/>
              <a:gdLst/>
              <a:ahLst/>
              <a:cxnLst/>
              <a:rect l="l" t="t" r="r" b="b"/>
              <a:pathLst>
                <a:path w="88900" h="83820">
                  <a:moveTo>
                    <a:pt x="88751" y="0"/>
                  </a:moveTo>
                  <a:lnTo>
                    <a:pt x="0" y="0"/>
                  </a:lnTo>
                  <a:lnTo>
                    <a:pt x="0" y="83525"/>
                  </a:lnTo>
                  <a:lnTo>
                    <a:pt x="88751" y="83525"/>
                  </a:lnTo>
                  <a:lnTo>
                    <a:pt x="88751" y="0"/>
                  </a:lnTo>
                  <a:close/>
                </a:path>
              </a:pathLst>
            </a:custGeom>
            <a:solidFill>
              <a:srgbClr val="FFBA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5"/>
            <p:cNvSpPr/>
            <p:nvPr/>
          </p:nvSpPr>
          <p:spPr>
            <a:xfrm>
              <a:off x="1661139" y="5034813"/>
              <a:ext cx="302260" cy="131445"/>
            </a:xfrm>
            <a:custGeom>
              <a:avLst/>
              <a:gdLst/>
              <a:ahLst/>
              <a:cxnLst/>
              <a:rect l="l" t="t" r="r" b="b"/>
              <a:pathLst>
                <a:path w="302260" h="131445">
                  <a:moveTo>
                    <a:pt x="245720" y="0"/>
                  </a:moveTo>
                  <a:lnTo>
                    <a:pt x="191999" y="0"/>
                  </a:lnTo>
                  <a:lnTo>
                    <a:pt x="151049" y="39256"/>
                  </a:lnTo>
                  <a:lnTo>
                    <a:pt x="110106" y="0"/>
                  </a:lnTo>
                  <a:lnTo>
                    <a:pt x="56391" y="0"/>
                  </a:lnTo>
                  <a:lnTo>
                    <a:pt x="34816" y="4272"/>
                  </a:lnTo>
                  <a:lnTo>
                    <a:pt x="17084" y="15947"/>
                  </a:lnTo>
                  <a:lnTo>
                    <a:pt x="4907" y="33310"/>
                  </a:lnTo>
                  <a:lnTo>
                    <a:pt x="0" y="54646"/>
                  </a:lnTo>
                  <a:lnTo>
                    <a:pt x="29237" y="86243"/>
                  </a:lnTo>
                  <a:lnTo>
                    <a:pt x="65027" y="110426"/>
                  </a:lnTo>
                  <a:lnTo>
                    <a:pt x="106066" y="125892"/>
                  </a:lnTo>
                  <a:lnTo>
                    <a:pt x="151049" y="131336"/>
                  </a:lnTo>
                  <a:lnTo>
                    <a:pt x="196036" y="125892"/>
                  </a:lnTo>
                  <a:lnTo>
                    <a:pt x="237077" y="110426"/>
                  </a:lnTo>
                  <a:lnTo>
                    <a:pt x="272867" y="86243"/>
                  </a:lnTo>
                  <a:lnTo>
                    <a:pt x="302102" y="54646"/>
                  </a:lnTo>
                  <a:lnTo>
                    <a:pt x="297201" y="33305"/>
                  </a:lnTo>
                  <a:lnTo>
                    <a:pt x="285029" y="15943"/>
                  </a:lnTo>
                  <a:lnTo>
                    <a:pt x="267297" y="4270"/>
                  </a:lnTo>
                  <a:lnTo>
                    <a:pt x="245720" y="0"/>
                  </a:lnTo>
                  <a:close/>
                </a:path>
              </a:pathLst>
            </a:custGeom>
            <a:solidFill>
              <a:srgbClr val="7A718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6" name="object 11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729242" y="4813535"/>
              <a:ext cx="234000" cy="352614"/>
            </a:xfrm>
            <a:prstGeom prst="rect">
              <a:avLst/>
            </a:prstGeom>
          </p:spPr>
        </p:pic>
        <p:sp>
          <p:nvSpPr>
            <p:cNvPr id="117" name="object 117"/>
            <p:cNvSpPr/>
            <p:nvPr/>
          </p:nvSpPr>
          <p:spPr>
            <a:xfrm>
              <a:off x="4464558" y="3190494"/>
              <a:ext cx="1143000" cy="946785"/>
            </a:xfrm>
            <a:custGeom>
              <a:avLst/>
              <a:gdLst/>
              <a:ahLst/>
              <a:cxnLst/>
              <a:rect l="l" t="t" r="r" b="b"/>
              <a:pathLst>
                <a:path w="1143000" h="946785">
                  <a:moveTo>
                    <a:pt x="1025270" y="0"/>
                  </a:moveTo>
                  <a:lnTo>
                    <a:pt x="0" y="0"/>
                  </a:lnTo>
                  <a:lnTo>
                    <a:pt x="0" y="946403"/>
                  </a:lnTo>
                  <a:lnTo>
                    <a:pt x="1025270" y="946403"/>
                  </a:lnTo>
                  <a:lnTo>
                    <a:pt x="1143000" y="473201"/>
                  </a:lnTo>
                  <a:lnTo>
                    <a:pt x="102527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/>
            <p:cNvSpPr/>
            <p:nvPr/>
          </p:nvSpPr>
          <p:spPr>
            <a:xfrm>
              <a:off x="4464558" y="3190494"/>
              <a:ext cx="1143000" cy="946785"/>
            </a:xfrm>
            <a:custGeom>
              <a:avLst/>
              <a:gdLst/>
              <a:ahLst/>
              <a:cxnLst/>
              <a:rect l="l" t="t" r="r" b="b"/>
              <a:pathLst>
                <a:path w="1143000" h="946785">
                  <a:moveTo>
                    <a:pt x="0" y="0"/>
                  </a:moveTo>
                  <a:lnTo>
                    <a:pt x="1025270" y="0"/>
                  </a:lnTo>
                  <a:lnTo>
                    <a:pt x="1143000" y="473201"/>
                  </a:lnTo>
                  <a:lnTo>
                    <a:pt x="1025270" y="946403"/>
                  </a:lnTo>
                  <a:lnTo>
                    <a:pt x="0" y="946403"/>
                  </a:lnTo>
                  <a:lnTo>
                    <a:pt x="0" y="0"/>
                  </a:lnTo>
                  <a:close/>
                </a:path>
              </a:pathLst>
            </a:custGeom>
            <a:ln w="19050">
              <a:solidFill>
                <a:srgbClr val="4F81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9" name="object 119"/>
          <p:cNvSpPr txBox="1"/>
          <p:nvPr/>
        </p:nvSpPr>
        <p:spPr>
          <a:xfrm>
            <a:off x="4266438" y="1605533"/>
            <a:ext cx="1431290" cy="632460"/>
          </a:xfrm>
          <a:prstGeom prst="rect">
            <a:avLst/>
          </a:prstGeom>
          <a:solidFill>
            <a:srgbClr val="FFFFFF"/>
          </a:solidFill>
          <a:ln w="19050">
            <a:solidFill>
              <a:srgbClr val="4F81BC"/>
            </a:solidFill>
          </a:ln>
        </p:spPr>
        <p:txBody>
          <a:bodyPr vert="horz" wrap="square" lIns="0" tIns="36195" rIns="0" bIns="0" rtlCol="0">
            <a:spAutoFit/>
          </a:bodyPr>
          <a:lstStyle/>
          <a:p>
            <a:pPr marL="213995" marR="207645" algn="ctr">
              <a:lnSpc>
                <a:spcPct val="100000"/>
              </a:lnSpc>
              <a:spcBef>
                <a:spcPts val="285"/>
              </a:spcBef>
            </a:pPr>
            <a:r>
              <a:rPr sz="1200" b="1" spc="-10" dirty="0">
                <a:latin typeface="Arial"/>
                <a:cs typeface="Arial"/>
              </a:rPr>
              <a:t>Orchestration </a:t>
            </a:r>
            <a:r>
              <a:rPr sz="1200" dirty="0">
                <a:latin typeface="Arial MT"/>
                <a:cs typeface="Arial MT"/>
              </a:rPr>
              <a:t>(who</a:t>
            </a:r>
            <a:r>
              <a:rPr sz="1200" spc="-1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in</a:t>
            </a:r>
            <a:r>
              <a:rPr sz="1200" spc="-25" dirty="0">
                <a:latin typeface="Arial MT"/>
                <a:cs typeface="Arial MT"/>
              </a:rPr>
              <a:t> </a:t>
            </a:r>
            <a:r>
              <a:rPr sz="1200" spc="-20" dirty="0">
                <a:latin typeface="Arial MT"/>
                <a:cs typeface="Arial MT"/>
              </a:rPr>
              <a:t>what </a:t>
            </a:r>
            <a:r>
              <a:rPr sz="1200" spc="-10" dirty="0">
                <a:latin typeface="Arial MT"/>
                <a:cs typeface="Arial MT"/>
              </a:rPr>
              <a:t>order)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20" name="object 120"/>
          <p:cNvSpPr txBox="1"/>
          <p:nvPr/>
        </p:nvSpPr>
        <p:spPr>
          <a:xfrm>
            <a:off x="5929121" y="1605533"/>
            <a:ext cx="1431290" cy="632460"/>
          </a:xfrm>
          <a:prstGeom prst="rect">
            <a:avLst/>
          </a:prstGeom>
          <a:solidFill>
            <a:srgbClr val="FFFFFF"/>
          </a:solidFill>
          <a:ln w="19050">
            <a:solidFill>
              <a:srgbClr val="4F81BC"/>
            </a:solidFill>
          </a:ln>
        </p:spPr>
        <p:txBody>
          <a:bodyPr vert="horz" wrap="square" lIns="0" tIns="36195" rIns="0" bIns="0" rtlCol="0">
            <a:spAutoFit/>
          </a:bodyPr>
          <a:lstStyle/>
          <a:p>
            <a:pPr marL="303530" marR="297180" indent="-635" algn="ctr">
              <a:lnSpc>
                <a:spcPct val="100000"/>
              </a:lnSpc>
              <a:spcBef>
                <a:spcPts val="285"/>
              </a:spcBef>
            </a:pPr>
            <a:r>
              <a:rPr sz="1200" b="1" spc="-10" dirty="0">
                <a:latin typeface="Arial"/>
                <a:cs typeface="Arial"/>
              </a:rPr>
              <a:t>Scheduling </a:t>
            </a:r>
            <a:r>
              <a:rPr sz="1200" dirty="0">
                <a:latin typeface="Arial MT"/>
                <a:cs typeface="Arial MT"/>
              </a:rPr>
              <a:t>(when</a:t>
            </a:r>
            <a:r>
              <a:rPr sz="1200" spc="-2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/</a:t>
            </a:r>
            <a:r>
              <a:rPr sz="1200" spc="-15" dirty="0">
                <a:latin typeface="Arial MT"/>
                <a:cs typeface="Arial MT"/>
              </a:rPr>
              <a:t> </a:t>
            </a:r>
            <a:r>
              <a:rPr sz="1200" spc="-25" dirty="0">
                <a:latin typeface="Arial MT"/>
                <a:cs typeface="Arial MT"/>
              </a:rPr>
              <a:t>how </a:t>
            </a:r>
            <a:r>
              <a:rPr sz="1200" spc="-10" dirty="0">
                <a:latin typeface="Arial MT"/>
                <a:cs typeface="Arial MT"/>
              </a:rPr>
              <a:t>often)</a:t>
            </a:r>
            <a:endParaRPr sz="1200">
              <a:latin typeface="Arial MT"/>
              <a:cs typeface="Arial MT"/>
            </a:endParaRPr>
          </a:p>
        </p:txBody>
      </p:sp>
      <p:grpSp>
        <p:nvGrpSpPr>
          <p:cNvPr id="121" name="object 121"/>
          <p:cNvGrpSpPr/>
          <p:nvPr/>
        </p:nvGrpSpPr>
        <p:grpSpPr>
          <a:xfrm>
            <a:off x="4174235" y="1354836"/>
            <a:ext cx="3185160" cy="1060450"/>
            <a:chOff x="4174235" y="1354836"/>
            <a:chExt cx="3185160" cy="1060450"/>
          </a:xfrm>
        </p:grpSpPr>
        <p:sp>
          <p:nvSpPr>
            <p:cNvPr id="122" name="object 122"/>
            <p:cNvSpPr/>
            <p:nvPr/>
          </p:nvSpPr>
          <p:spPr>
            <a:xfrm>
              <a:off x="5356097" y="2256282"/>
              <a:ext cx="914400" cy="149860"/>
            </a:xfrm>
            <a:custGeom>
              <a:avLst/>
              <a:gdLst/>
              <a:ahLst/>
              <a:cxnLst/>
              <a:rect l="l" t="t" r="r" b="b"/>
              <a:pathLst>
                <a:path w="914400" h="149860">
                  <a:moveTo>
                    <a:pt x="914400" y="0"/>
                  </a:moveTo>
                  <a:lnTo>
                    <a:pt x="913419" y="29081"/>
                  </a:lnTo>
                  <a:lnTo>
                    <a:pt x="910748" y="52816"/>
                  </a:lnTo>
                  <a:lnTo>
                    <a:pt x="906791" y="68812"/>
                  </a:lnTo>
                  <a:lnTo>
                    <a:pt x="901953" y="74675"/>
                  </a:lnTo>
                  <a:lnTo>
                    <a:pt x="469646" y="74675"/>
                  </a:lnTo>
                  <a:lnTo>
                    <a:pt x="464808" y="80539"/>
                  </a:lnTo>
                  <a:lnTo>
                    <a:pt x="460851" y="96535"/>
                  </a:lnTo>
                  <a:lnTo>
                    <a:pt x="458180" y="120270"/>
                  </a:lnTo>
                  <a:lnTo>
                    <a:pt x="457200" y="149351"/>
                  </a:lnTo>
                  <a:lnTo>
                    <a:pt x="456219" y="120270"/>
                  </a:lnTo>
                  <a:lnTo>
                    <a:pt x="453548" y="96535"/>
                  </a:lnTo>
                  <a:lnTo>
                    <a:pt x="449591" y="80539"/>
                  </a:lnTo>
                  <a:lnTo>
                    <a:pt x="444753" y="74675"/>
                  </a:lnTo>
                  <a:lnTo>
                    <a:pt x="12446" y="74675"/>
                  </a:lnTo>
                  <a:lnTo>
                    <a:pt x="7608" y="68812"/>
                  </a:lnTo>
                  <a:lnTo>
                    <a:pt x="3651" y="52816"/>
                  </a:lnTo>
                  <a:lnTo>
                    <a:pt x="980" y="29081"/>
                  </a:lnTo>
                  <a:lnTo>
                    <a:pt x="0" y="0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23"/>
            <p:cNvSpPr/>
            <p:nvPr/>
          </p:nvSpPr>
          <p:spPr>
            <a:xfrm>
              <a:off x="4174235" y="1354836"/>
              <a:ext cx="3185160" cy="207645"/>
            </a:xfrm>
            <a:custGeom>
              <a:avLst/>
              <a:gdLst/>
              <a:ahLst/>
              <a:cxnLst/>
              <a:rect l="l" t="t" r="r" b="b"/>
              <a:pathLst>
                <a:path w="3185159" h="207644">
                  <a:moveTo>
                    <a:pt x="3185160" y="0"/>
                  </a:moveTo>
                  <a:lnTo>
                    <a:pt x="0" y="0"/>
                  </a:lnTo>
                  <a:lnTo>
                    <a:pt x="0" y="207263"/>
                  </a:lnTo>
                  <a:lnTo>
                    <a:pt x="3185160" y="207263"/>
                  </a:lnTo>
                  <a:lnTo>
                    <a:pt x="3185160" y="0"/>
                  </a:lnTo>
                  <a:close/>
                </a:path>
              </a:pathLst>
            </a:custGeom>
            <a:solidFill>
              <a:srgbClr val="EE9B1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4" name="object 124"/>
          <p:cNvSpPr txBox="1"/>
          <p:nvPr/>
        </p:nvSpPr>
        <p:spPr>
          <a:xfrm>
            <a:off x="4714113" y="3372358"/>
            <a:ext cx="5848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59055">
              <a:lnSpc>
                <a:spcPct val="100000"/>
              </a:lnSpc>
              <a:spcBef>
                <a:spcPts val="100"/>
              </a:spcBef>
            </a:pPr>
            <a:r>
              <a:rPr sz="1200" b="1" spc="-20" dirty="0">
                <a:latin typeface="Arial"/>
                <a:cs typeface="Arial"/>
              </a:rPr>
              <a:t>Model </a:t>
            </a:r>
            <a:r>
              <a:rPr sz="1200" b="1" spc="-10" dirty="0">
                <a:latin typeface="Arial"/>
                <a:cs typeface="Arial"/>
              </a:rPr>
              <a:t>training</a:t>
            </a:r>
            <a:endParaRPr sz="1200">
              <a:latin typeface="Arial"/>
              <a:cs typeface="Arial"/>
            </a:endParaRPr>
          </a:p>
        </p:txBody>
      </p:sp>
      <p:sp>
        <p:nvSpPr>
          <p:cNvPr id="125" name="object 125"/>
          <p:cNvSpPr/>
          <p:nvPr/>
        </p:nvSpPr>
        <p:spPr>
          <a:xfrm>
            <a:off x="4462271" y="2776727"/>
            <a:ext cx="1079500" cy="304800"/>
          </a:xfrm>
          <a:custGeom>
            <a:avLst/>
            <a:gdLst/>
            <a:ahLst/>
            <a:cxnLst/>
            <a:rect l="l" t="t" r="r" b="b"/>
            <a:pathLst>
              <a:path w="1079500" h="304800">
                <a:moveTo>
                  <a:pt x="0" y="50800"/>
                </a:moveTo>
                <a:lnTo>
                  <a:pt x="3990" y="31021"/>
                </a:lnTo>
                <a:lnTo>
                  <a:pt x="14874" y="14874"/>
                </a:lnTo>
                <a:lnTo>
                  <a:pt x="31021" y="3990"/>
                </a:lnTo>
                <a:lnTo>
                  <a:pt x="50800" y="0"/>
                </a:lnTo>
                <a:lnTo>
                  <a:pt x="1028191" y="0"/>
                </a:lnTo>
                <a:lnTo>
                  <a:pt x="1047970" y="3990"/>
                </a:lnTo>
                <a:lnTo>
                  <a:pt x="1064117" y="14874"/>
                </a:lnTo>
                <a:lnTo>
                  <a:pt x="1075001" y="31021"/>
                </a:lnTo>
                <a:lnTo>
                  <a:pt x="1078991" y="50800"/>
                </a:lnTo>
                <a:lnTo>
                  <a:pt x="1078991" y="254000"/>
                </a:lnTo>
                <a:lnTo>
                  <a:pt x="1075001" y="273778"/>
                </a:lnTo>
                <a:lnTo>
                  <a:pt x="1064117" y="289925"/>
                </a:lnTo>
                <a:lnTo>
                  <a:pt x="1047970" y="300809"/>
                </a:lnTo>
                <a:lnTo>
                  <a:pt x="1028191" y="304800"/>
                </a:lnTo>
                <a:lnTo>
                  <a:pt x="50800" y="304800"/>
                </a:lnTo>
                <a:lnTo>
                  <a:pt x="31021" y="300809"/>
                </a:lnTo>
                <a:lnTo>
                  <a:pt x="14874" y="289925"/>
                </a:lnTo>
                <a:lnTo>
                  <a:pt x="3990" y="273778"/>
                </a:lnTo>
                <a:lnTo>
                  <a:pt x="0" y="254000"/>
                </a:lnTo>
                <a:lnTo>
                  <a:pt x="0" y="50800"/>
                </a:lnTo>
                <a:close/>
              </a:path>
            </a:pathLst>
          </a:custGeom>
          <a:ln w="9525">
            <a:solidFill>
              <a:srgbClr val="C0504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 txBox="1"/>
          <p:nvPr/>
        </p:nvSpPr>
        <p:spPr>
          <a:xfrm>
            <a:off x="4469029" y="2828925"/>
            <a:ext cx="1065530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24790">
              <a:lnSpc>
                <a:spcPct val="100000"/>
              </a:lnSpc>
              <a:spcBef>
                <a:spcPts val="105"/>
              </a:spcBef>
            </a:pPr>
            <a:r>
              <a:rPr sz="1100" i="1" dirty="0">
                <a:latin typeface="Arial"/>
                <a:cs typeface="Arial"/>
              </a:rPr>
              <a:t>Pipeline</a:t>
            </a:r>
            <a:r>
              <a:rPr sz="1100" i="1" spc="-50" dirty="0">
                <a:latin typeface="Arial"/>
                <a:cs typeface="Arial"/>
              </a:rPr>
              <a:t> 3</a:t>
            </a:r>
            <a:endParaRPr sz="1100">
              <a:latin typeface="Arial"/>
              <a:cs typeface="Arial"/>
            </a:endParaRPr>
          </a:p>
        </p:txBody>
      </p:sp>
      <p:grpSp>
        <p:nvGrpSpPr>
          <p:cNvPr id="127" name="object 127"/>
          <p:cNvGrpSpPr/>
          <p:nvPr/>
        </p:nvGrpSpPr>
        <p:grpSpPr>
          <a:xfrm>
            <a:off x="2919983" y="2471927"/>
            <a:ext cx="7161530" cy="2269490"/>
            <a:chOff x="2919983" y="2471927"/>
            <a:chExt cx="7161530" cy="2269490"/>
          </a:xfrm>
        </p:grpSpPr>
        <p:sp>
          <p:nvSpPr>
            <p:cNvPr id="128" name="object 128"/>
            <p:cNvSpPr/>
            <p:nvPr/>
          </p:nvSpPr>
          <p:spPr>
            <a:xfrm>
              <a:off x="4963667" y="2471927"/>
              <a:ext cx="855344" cy="306070"/>
            </a:xfrm>
            <a:custGeom>
              <a:avLst/>
              <a:gdLst/>
              <a:ahLst/>
              <a:cxnLst/>
              <a:rect l="l" t="t" r="r" b="b"/>
              <a:pathLst>
                <a:path w="855345" h="306069">
                  <a:moveTo>
                    <a:pt x="31750" y="229870"/>
                  </a:moveTo>
                  <a:lnTo>
                    <a:pt x="0" y="229870"/>
                  </a:lnTo>
                  <a:lnTo>
                    <a:pt x="38100" y="306070"/>
                  </a:lnTo>
                  <a:lnTo>
                    <a:pt x="69850" y="242570"/>
                  </a:lnTo>
                  <a:lnTo>
                    <a:pt x="31750" y="242570"/>
                  </a:lnTo>
                  <a:lnTo>
                    <a:pt x="31750" y="229870"/>
                  </a:lnTo>
                  <a:close/>
                </a:path>
                <a:path w="855345" h="306069">
                  <a:moveTo>
                    <a:pt x="842264" y="146685"/>
                  </a:moveTo>
                  <a:lnTo>
                    <a:pt x="34544" y="146685"/>
                  </a:lnTo>
                  <a:lnTo>
                    <a:pt x="31750" y="149479"/>
                  </a:lnTo>
                  <a:lnTo>
                    <a:pt x="31750" y="242570"/>
                  </a:lnTo>
                  <a:lnTo>
                    <a:pt x="44450" y="242570"/>
                  </a:lnTo>
                  <a:lnTo>
                    <a:pt x="44450" y="159385"/>
                  </a:lnTo>
                  <a:lnTo>
                    <a:pt x="38100" y="159385"/>
                  </a:lnTo>
                  <a:lnTo>
                    <a:pt x="44450" y="153035"/>
                  </a:lnTo>
                  <a:lnTo>
                    <a:pt x="842264" y="153035"/>
                  </a:lnTo>
                  <a:lnTo>
                    <a:pt x="842264" y="146685"/>
                  </a:lnTo>
                  <a:close/>
                </a:path>
                <a:path w="855345" h="306069">
                  <a:moveTo>
                    <a:pt x="76200" y="229870"/>
                  </a:moveTo>
                  <a:lnTo>
                    <a:pt x="44450" y="229870"/>
                  </a:lnTo>
                  <a:lnTo>
                    <a:pt x="44450" y="242570"/>
                  </a:lnTo>
                  <a:lnTo>
                    <a:pt x="69850" y="242570"/>
                  </a:lnTo>
                  <a:lnTo>
                    <a:pt x="76200" y="229870"/>
                  </a:lnTo>
                  <a:close/>
                </a:path>
                <a:path w="855345" h="306069">
                  <a:moveTo>
                    <a:pt x="44450" y="153035"/>
                  </a:moveTo>
                  <a:lnTo>
                    <a:pt x="38100" y="159385"/>
                  </a:lnTo>
                  <a:lnTo>
                    <a:pt x="44450" y="159385"/>
                  </a:lnTo>
                  <a:lnTo>
                    <a:pt x="44450" y="153035"/>
                  </a:lnTo>
                  <a:close/>
                </a:path>
                <a:path w="855345" h="306069">
                  <a:moveTo>
                    <a:pt x="854964" y="146685"/>
                  </a:moveTo>
                  <a:lnTo>
                    <a:pt x="848614" y="146685"/>
                  </a:lnTo>
                  <a:lnTo>
                    <a:pt x="842264" y="153035"/>
                  </a:lnTo>
                  <a:lnTo>
                    <a:pt x="44450" y="153035"/>
                  </a:lnTo>
                  <a:lnTo>
                    <a:pt x="44450" y="159385"/>
                  </a:lnTo>
                  <a:lnTo>
                    <a:pt x="852170" y="159385"/>
                  </a:lnTo>
                  <a:lnTo>
                    <a:pt x="854964" y="156463"/>
                  </a:lnTo>
                  <a:lnTo>
                    <a:pt x="854964" y="146685"/>
                  </a:lnTo>
                  <a:close/>
                </a:path>
                <a:path w="855345" h="306069">
                  <a:moveTo>
                    <a:pt x="854964" y="0"/>
                  </a:moveTo>
                  <a:lnTo>
                    <a:pt x="842264" y="0"/>
                  </a:lnTo>
                  <a:lnTo>
                    <a:pt x="842264" y="153035"/>
                  </a:lnTo>
                  <a:lnTo>
                    <a:pt x="848614" y="146685"/>
                  </a:lnTo>
                  <a:lnTo>
                    <a:pt x="854964" y="146685"/>
                  </a:lnTo>
                  <a:lnTo>
                    <a:pt x="85496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9" name="object 12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919983" y="4268736"/>
              <a:ext cx="472427" cy="472427"/>
            </a:xfrm>
            <a:prstGeom prst="rect">
              <a:avLst/>
            </a:prstGeom>
          </p:spPr>
        </p:pic>
        <p:pic>
          <p:nvPicPr>
            <p:cNvPr id="130" name="object 13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945891" y="4294632"/>
              <a:ext cx="370331" cy="370331"/>
            </a:xfrm>
            <a:prstGeom prst="rect">
              <a:avLst/>
            </a:prstGeom>
          </p:spPr>
        </p:pic>
        <p:pic>
          <p:nvPicPr>
            <p:cNvPr id="131" name="object 13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507480" y="4268736"/>
              <a:ext cx="473938" cy="472427"/>
            </a:xfrm>
            <a:prstGeom prst="rect">
              <a:avLst/>
            </a:prstGeom>
          </p:spPr>
        </p:pic>
        <p:pic>
          <p:nvPicPr>
            <p:cNvPr id="132" name="object 13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533387" y="4294632"/>
              <a:ext cx="371855" cy="370331"/>
            </a:xfrm>
            <a:prstGeom prst="rect">
              <a:avLst/>
            </a:prstGeom>
          </p:spPr>
        </p:pic>
        <p:pic>
          <p:nvPicPr>
            <p:cNvPr id="133" name="object 13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608819" y="4268736"/>
              <a:ext cx="472427" cy="472427"/>
            </a:xfrm>
            <a:prstGeom prst="rect">
              <a:avLst/>
            </a:prstGeom>
          </p:spPr>
        </p:pic>
        <p:pic>
          <p:nvPicPr>
            <p:cNvPr id="134" name="object 13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634727" y="4294632"/>
              <a:ext cx="370331" cy="370331"/>
            </a:xfrm>
            <a:prstGeom prst="rect">
              <a:avLst/>
            </a:prstGeom>
          </p:spPr>
        </p:pic>
      </p:grpSp>
      <p:sp>
        <p:nvSpPr>
          <p:cNvPr id="135" name="object 135"/>
          <p:cNvSpPr txBox="1"/>
          <p:nvPr/>
        </p:nvSpPr>
        <p:spPr>
          <a:xfrm>
            <a:off x="4174235" y="1354836"/>
            <a:ext cx="3185160" cy="207645"/>
          </a:xfrm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467995">
              <a:lnSpc>
                <a:spcPct val="100000"/>
              </a:lnSpc>
              <a:spcBef>
                <a:spcPts val="65"/>
              </a:spcBef>
            </a:pPr>
            <a:r>
              <a:rPr sz="1200" b="1" spc="-20" dirty="0">
                <a:solidFill>
                  <a:srgbClr val="FFFFFF"/>
                </a:solidFill>
                <a:latin typeface="Arial"/>
                <a:cs typeface="Arial"/>
              </a:rPr>
              <a:t>Tech</a:t>
            </a:r>
            <a:r>
              <a:rPr sz="1200" b="1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b="1" spc="-20" dirty="0">
                <a:solidFill>
                  <a:srgbClr val="FFFFFF"/>
                </a:solidFill>
                <a:latin typeface="Arial"/>
                <a:cs typeface="Arial"/>
              </a:rPr>
              <a:t>lead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136" name="object 136"/>
          <p:cNvGrpSpPr/>
          <p:nvPr/>
        </p:nvGrpSpPr>
        <p:grpSpPr>
          <a:xfrm>
            <a:off x="4118367" y="1260868"/>
            <a:ext cx="374650" cy="374650"/>
            <a:chOff x="4118367" y="1260868"/>
            <a:chExt cx="374650" cy="374650"/>
          </a:xfrm>
        </p:grpSpPr>
        <p:sp>
          <p:nvSpPr>
            <p:cNvPr id="137" name="object 137"/>
            <p:cNvSpPr/>
            <p:nvPr/>
          </p:nvSpPr>
          <p:spPr>
            <a:xfrm>
              <a:off x="4118367" y="1260868"/>
              <a:ext cx="374650" cy="329565"/>
            </a:xfrm>
            <a:custGeom>
              <a:avLst/>
              <a:gdLst/>
              <a:ahLst/>
              <a:cxnLst/>
              <a:rect l="l" t="t" r="r" b="b"/>
              <a:pathLst>
                <a:path w="374650" h="329565">
                  <a:moveTo>
                    <a:pt x="187086" y="0"/>
                  </a:moveTo>
                  <a:lnTo>
                    <a:pt x="137353" y="6683"/>
                  </a:lnTo>
                  <a:lnTo>
                    <a:pt x="92663" y="25543"/>
                  </a:lnTo>
                  <a:lnTo>
                    <a:pt x="54798" y="54797"/>
                  </a:lnTo>
                  <a:lnTo>
                    <a:pt x="25544" y="92661"/>
                  </a:lnTo>
                  <a:lnTo>
                    <a:pt x="6683" y="137353"/>
                  </a:lnTo>
                  <a:lnTo>
                    <a:pt x="0" y="187088"/>
                  </a:lnTo>
                  <a:lnTo>
                    <a:pt x="2444" y="217405"/>
                  </a:lnTo>
                  <a:lnTo>
                    <a:pt x="20848" y="272986"/>
                  </a:lnTo>
                  <a:lnTo>
                    <a:pt x="65273" y="321610"/>
                  </a:lnTo>
                  <a:lnTo>
                    <a:pt x="101064" y="329359"/>
                  </a:lnTo>
                  <a:lnTo>
                    <a:pt x="142103" y="328391"/>
                  </a:lnTo>
                  <a:lnTo>
                    <a:pt x="187086" y="326366"/>
                  </a:lnTo>
                  <a:lnTo>
                    <a:pt x="232073" y="328391"/>
                  </a:lnTo>
                  <a:lnTo>
                    <a:pt x="273113" y="329359"/>
                  </a:lnTo>
                  <a:lnTo>
                    <a:pt x="338139" y="297483"/>
                  </a:lnTo>
                  <a:lnTo>
                    <a:pt x="364652" y="246165"/>
                  </a:lnTo>
                  <a:lnTo>
                    <a:pt x="374174" y="187088"/>
                  </a:lnTo>
                  <a:lnTo>
                    <a:pt x="367491" y="137353"/>
                  </a:lnTo>
                  <a:lnTo>
                    <a:pt x="348631" y="92661"/>
                  </a:lnTo>
                  <a:lnTo>
                    <a:pt x="319377" y="54797"/>
                  </a:lnTo>
                  <a:lnTo>
                    <a:pt x="281512" y="25543"/>
                  </a:lnTo>
                  <a:lnTo>
                    <a:pt x="236821" y="6683"/>
                  </a:lnTo>
                  <a:lnTo>
                    <a:pt x="187086" y="0"/>
                  </a:lnTo>
                  <a:close/>
                </a:path>
              </a:pathLst>
            </a:custGeom>
            <a:solidFill>
              <a:srgbClr val="EE9B1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138"/>
            <p:cNvSpPr/>
            <p:nvPr/>
          </p:nvSpPr>
          <p:spPr>
            <a:xfrm>
              <a:off x="4154403" y="1314419"/>
              <a:ext cx="338455" cy="276225"/>
            </a:xfrm>
            <a:custGeom>
              <a:avLst/>
              <a:gdLst/>
              <a:ahLst/>
              <a:cxnLst/>
              <a:rect l="l" t="t" r="r" b="b"/>
              <a:pathLst>
                <a:path w="338454" h="276225">
                  <a:moveTo>
                    <a:pt x="207840" y="0"/>
                  </a:moveTo>
                  <a:lnTo>
                    <a:pt x="78693" y="107277"/>
                  </a:lnTo>
                  <a:lnTo>
                    <a:pt x="105136" y="133897"/>
                  </a:lnTo>
                  <a:lnTo>
                    <a:pt x="108929" y="145466"/>
                  </a:lnTo>
                  <a:lnTo>
                    <a:pt x="114221" y="159668"/>
                  </a:lnTo>
                  <a:lnTo>
                    <a:pt x="118926" y="171705"/>
                  </a:lnTo>
                  <a:lnTo>
                    <a:pt x="120958" y="176783"/>
                  </a:lnTo>
                  <a:lnTo>
                    <a:pt x="0" y="243933"/>
                  </a:lnTo>
                  <a:lnTo>
                    <a:pt x="29237" y="268060"/>
                  </a:lnTo>
                  <a:lnTo>
                    <a:pt x="65027" y="275809"/>
                  </a:lnTo>
                  <a:lnTo>
                    <a:pt x="106066" y="274841"/>
                  </a:lnTo>
                  <a:lnTo>
                    <a:pt x="151049" y="272816"/>
                  </a:lnTo>
                  <a:lnTo>
                    <a:pt x="250902" y="272816"/>
                  </a:lnTo>
                  <a:lnTo>
                    <a:pt x="302102" y="243933"/>
                  </a:lnTo>
                  <a:lnTo>
                    <a:pt x="328616" y="192615"/>
                  </a:lnTo>
                  <a:lnTo>
                    <a:pt x="338108" y="133897"/>
                  </a:lnTo>
                  <a:lnTo>
                    <a:pt x="338095" y="130261"/>
                  </a:lnTo>
                  <a:lnTo>
                    <a:pt x="207840" y="0"/>
                  </a:lnTo>
                  <a:close/>
                </a:path>
                <a:path w="338454" h="276225">
                  <a:moveTo>
                    <a:pt x="250902" y="272816"/>
                  </a:moveTo>
                  <a:lnTo>
                    <a:pt x="151049" y="272816"/>
                  </a:lnTo>
                  <a:lnTo>
                    <a:pt x="196036" y="274841"/>
                  </a:lnTo>
                  <a:lnTo>
                    <a:pt x="237077" y="275809"/>
                  </a:lnTo>
                  <a:lnTo>
                    <a:pt x="250902" y="272816"/>
                  </a:lnTo>
                  <a:close/>
                </a:path>
              </a:pathLst>
            </a:custGeom>
            <a:solidFill>
              <a:srgbClr val="DB82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139"/>
            <p:cNvSpPr/>
            <p:nvPr/>
          </p:nvSpPr>
          <p:spPr>
            <a:xfrm>
              <a:off x="4244238" y="1480362"/>
              <a:ext cx="122555" cy="23495"/>
            </a:xfrm>
            <a:custGeom>
              <a:avLst/>
              <a:gdLst/>
              <a:ahLst/>
              <a:cxnLst/>
              <a:rect l="l" t="t" r="r" b="b"/>
              <a:pathLst>
                <a:path w="122554" h="23494">
                  <a:moveTo>
                    <a:pt x="20269" y="0"/>
                  </a:moveTo>
                  <a:lnTo>
                    <a:pt x="0" y="0"/>
                  </a:lnTo>
                  <a:lnTo>
                    <a:pt x="0" y="23355"/>
                  </a:lnTo>
                  <a:lnTo>
                    <a:pt x="20269" y="23355"/>
                  </a:lnTo>
                  <a:lnTo>
                    <a:pt x="20269" y="0"/>
                  </a:lnTo>
                  <a:close/>
                </a:path>
                <a:path w="122554" h="23494">
                  <a:moveTo>
                    <a:pt x="122415" y="0"/>
                  </a:moveTo>
                  <a:lnTo>
                    <a:pt x="102158" y="0"/>
                  </a:lnTo>
                  <a:lnTo>
                    <a:pt x="102158" y="23355"/>
                  </a:lnTo>
                  <a:lnTo>
                    <a:pt x="122415" y="23355"/>
                  </a:lnTo>
                  <a:lnTo>
                    <a:pt x="122415" y="0"/>
                  </a:lnTo>
                  <a:close/>
                </a:path>
              </a:pathLst>
            </a:custGeom>
            <a:solidFill>
              <a:srgbClr val="574A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140"/>
            <p:cNvSpPr/>
            <p:nvPr/>
          </p:nvSpPr>
          <p:spPr>
            <a:xfrm>
              <a:off x="4346403" y="1480353"/>
              <a:ext cx="20320" cy="23495"/>
            </a:xfrm>
            <a:custGeom>
              <a:avLst/>
              <a:gdLst/>
              <a:ahLst/>
              <a:cxnLst/>
              <a:rect l="l" t="t" r="r" b="b"/>
              <a:pathLst>
                <a:path w="20320" h="23494">
                  <a:moveTo>
                    <a:pt x="0" y="23357"/>
                  </a:moveTo>
                  <a:lnTo>
                    <a:pt x="20255" y="23357"/>
                  </a:lnTo>
                  <a:lnTo>
                    <a:pt x="20255" y="0"/>
                  </a:lnTo>
                  <a:lnTo>
                    <a:pt x="0" y="0"/>
                  </a:lnTo>
                  <a:lnTo>
                    <a:pt x="0" y="23357"/>
                  </a:lnTo>
                  <a:close/>
                </a:path>
              </a:pathLst>
            </a:custGeom>
            <a:solidFill>
              <a:srgbClr val="493D5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141"/>
            <p:cNvSpPr/>
            <p:nvPr/>
          </p:nvSpPr>
          <p:spPr>
            <a:xfrm>
              <a:off x="4264509" y="1451233"/>
              <a:ext cx="81915" cy="52705"/>
            </a:xfrm>
            <a:custGeom>
              <a:avLst/>
              <a:gdLst/>
              <a:ahLst/>
              <a:cxnLst/>
              <a:rect l="l" t="t" r="r" b="b"/>
              <a:pathLst>
                <a:path w="81914" h="52705">
                  <a:moveTo>
                    <a:pt x="0" y="52477"/>
                  </a:moveTo>
                  <a:lnTo>
                    <a:pt x="81893" y="52477"/>
                  </a:lnTo>
                  <a:lnTo>
                    <a:pt x="81893" y="0"/>
                  </a:lnTo>
                  <a:lnTo>
                    <a:pt x="0" y="0"/>
                  </a:lnTo>
                  <a:lnTo>
                    <a:pt x="0" y="52477"/>
                  </a:lnTo>
                  <a:close/>
                </a:path>
              </a:pathLst>
            </a:custGeom>
            <a:solidFill>
              <a:srgbClr val="FFBA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142"/>
            <p:cNvSpPr/>
            <p:nvPr/>
          </p:nvSpPr>
          <p:spPr>
            <a:xfrm>
              <a:off x="4305453" y="1451233"/>
              <a:ext cx="41275" cy="52705"/>
            </a:xfrm>
            <a:custGeom>
              <a:avLst/>
              <a:gdLst/>
              <a:ahLst/>
              <a:cxnLst/>
              <a:rect l="l" t="t" r="r" b="b"/>
              <a:pathLst>
                <a:path w="41275" h="52705">
                  <a:moveTo>
                    <a:pt x="0" y="52477"/>
                  </a:moveTo>
                  <a:lnTo>
                    <a:pt x="40947" y="52477"/>
                  </a:lnTo>
                  <a:lnTo>
                    <a:pt x="40947" y="0"/>
                  </a:lnTo>
                  <a:lnTo>
                    <a:pt x="0" y="0"/>
                  </a:lnTo>
                  <a:lnTo>
                    <a:pt x="0" y="52477"/>
                  </a:lnTo>
                  <a:close/>
                </a:path>
              </a:pathLst>
            </a:custGeom>
            <a:solidFill>
              <a:srgbClr val="EEA2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143"/>
            <p:cNvSpPr/>
            <p:nvPr/>
          </p:nvSpPr>
          <p:spPr>
            <a:xfrm>
              <a:off x="4216708" y="1503711"/>
              <a:ext cx="88900" cy="83820"/>
            </a:xfrm>
            <a:custGeom>
              <a:avLst/>
              <a:gdLst/>
              <a:ahLst/>
              <a:cxnLst/>
              <a:rect l="l" t="t" r="r" b="b"/>
              <a:pathLst>
                <a:path w="88900" h="83819">
                  <a:moveTo>
                    <a:pt x="0" y="83525"/>
                  </a:moveTo>
                  <a:lnTo>
                    <a:pt x="88745" y="83525"/>
                  </a:lnTo>
                  <a:lnTo>
                    <a:pt x="88745" y="0"/>
                  </a:lnTo>
                  <a:lnTo>
                    <a:pt x="0" y="0"/>
                  </a:lnTo>
                  <a:lnTo>
                    <a:pt x="0" y="83525"/>
                  </a:lnTo>
                  <a:close/>
                </a:path>
              </a:pathLst>
            </a:custGeom>
            <a:solidFill>
              <a:srgbClr val="FFD3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144"/>
            <p:cNvSpPr/>
            <p:nvPr/>
          </p:nvSpPr>
          <p:spPr>
            <a:xfrm>
              <a:off x="4305453" y="1503709"/>
              <a:ext cx="88900" cy="83820"/>
            </a:xfrm>
            <a:custGeom>
              <a:avLst/>
              <a:gdLst/>
              <a:ahLst/>
              <a:cxnLst/>
              <a:rect l="l" t="t" r="r" b="b"/>
              <a:pathLst>
                <a:path w="88900" h="83819">
                  <a:moveTo>
                    <a:pt x="88751" y="0"/>
                  </a:moveTo>
                  <a:lnTo>
                    <a:pt x="0" y="0"/>
                  </a:lnTo>
                  <a:lnTo>
                    <a:pt x="0" y="83525"/>
                  </a:lnTo>
                  <a:lnTo>
                    <a:pt x="88751" y="83525"/>
                  </a:lnTo>
                  <a:lnTo>
                    <a:pt x="88751" y="0"/>
                  </a:lnTo>
                  <a:close/>
                </a:path>
              </a:pathLst>
            </a:custGeom>
            <a:solidFill>
              <a:srgbClr val="FFBA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145"/>
            <p:cNvSpPr/>
            <p:nvPr/>
          </p:nvSpPr>
          <p:spPr>
            <a:xfrm>
              <a:off x="4154403" y="1503705"/>
              <a:ext cx="302260" cy="131445"/>
            </a:xfrm>
            <a:custGeom>
              <a:avLst/>
              <a:gdLst/>
              <a:ahLst/>
              <a:cxnLst/>
              <a:rect l="l" t="t" r="r" b="b"/>
              <a:pathLst>
                <a:path w="302260" h="131444">
                  <a:moveTo>
                    <a:pt x="245720" y="0"/>
                  </a:moveTo>
                  <a:lnTo>
                    <a:pt x="191999" y="0"/>
                  </a:lnTo>
                  <a:lnTo>
                    <a:pt x="151049" y="39256"/>
                  </a:lnTo>
                  <a:lnTo>
                    <a:pt x="110106" y="0"/>
                  </a:lnTo>
                  <a:lnTo>
                    <a:pt x="56391" y="0"/>
                  </a:lnTo>
                  <a:lnTo>
                    <a:pt x="34816" y="4272"/>
                  </a:lnTo>
                  <a:lnTo>
                    <a:pt x="17084" y="15947"/>
                  </a:lnTo>
                  <a:lnTo>
                    <a:pt x="4907" y="33310"/>
                  </a:lnTo>
                  <a:lnTo>
                    <a:pt x="0" y="54646"/>
                  </a:lnTo>
                  <a:lnTo>
                    <a:pt x="29237" y="86243"/>
                  </a:lnTo>
                  <a:lnTo>
                    <a:pt x="65027" y="110426"/>
                  </a:lnTo>
                  <a:lnTo>
                    <a:pt x="106066" y="125892"/>
                  </a:lnTo>
                  <a:lnTo>
                    <a:pt x="151049" y="131336"/>
                  </a:lnTo>
                  <a:lnTo>
                    <a:pt x="196036" y="125892"/>
                  </a:lnTo>
                  <a:lnTo>
                    <a:pt x="237077" y="110426"/>
                  </a:lnTo>
                  <a:lnTo>
                    <a:pt x="272867" y="86243"/>
                  </a:lnTo>
                  <a:lnTo>
                    <a:pt x="302102" y="54646"/>
                  </a:lnTo>
                  <a:lnTo>
                    <a:pt x="297201" y="33305"/>
                  </a:lnTo>
                  <a:lnTo>
                    <a:pt x="285029" y="15943"/>
                  </a:lnTo>
                  <a:lnTo>
                    <a:pt x="267297" y="4270"/>
                  </a:lnTo>
                  <a:lnTo>
                    <a:pt x="245720" y="0"/>
                  </a:lnTo>
                  <a:close/>
                </a:path>
              </a:pathLst>
            </a:custGeom>
            <a:solidFill>
              <a:srgbClr val="7A718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6" name="object 14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222506" y="1282427"/>
              <a:ext cx="234000" cy="3526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2B093C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3689603" y="0"/>
            <a:ext cx="4680585" cy="6858000"/>
            <a:chOff x="3689603" y="0"/>
            <a:chExt cx="4680585" cy="6858000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689603" y="0"/>
              <a:ext cx="574548" cy="294284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64151" y="1139952"/>
              <a:ext cx="1549908" cy="180746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14059" y="1138427"/>
              <a:ext cx="2555747" cy="5719569"/>
            </a:xfrm>
            <a:prstGeom prst="rect">
              <a:avLst/>
            </a:prstGeom>
          </p:spPr>
        </p:pic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4125595" y="2867025"/>
            <a:ext cx="3942079" cy="1031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600" b="1" spc="-120" dirty="0">
                <a:solidFill>
                  <a:srgbClr val="FFFFFF"/>
                </a:solidFill>
                <a:latin typeface="Arial"/>
                <a:cs typeface="Arial"/>
              </a:rPr>
              <a:t>WRAP-</a:t>
            </a:r>
            <a:r>
              <a:rPr sz="6600" b="1" spc="-40" dirty="0">
                <a:solidFill>
                  <a:srgbClr val="FFFFFF"/>
                </a:solidFill>
                <a:latin typeface="Arial"/>
                <a:cs typeface="Arial"/>
              </a:rPr>
              <a:t>UP</a:t>
            </a:r>
            <a:endParaRPr sz="6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2B093C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3048" y="973836"/>
            <a:ext cx="12189460" cy="4912360"/>
            <a:chOff x="3048" y="973836"/>
            <a:chExt cx="12189460" cy="4912360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48" y="973836"/>
              <a:ext cx="12188951" cy="4911852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71177" y="1622170"/>
              <a:ext cx="2975102" cy="38569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2B093C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2660904" y="0"/>
            <a:ext cx="4680585" cy="6858000"/>
            <a:chOff x="2660904" y="0"/>
            <a:chExt cx="4680585" cy="6858000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60904" y="0"/>
              <a:ext cx="574548" cy="294284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35452" y="1139952"/>
              <a:ext cx="1549908" cy="180746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785360" y="1138427"/>
              <a:ext cx="2555747" cy="5719569"/>
            </a:xfrm>
            <a:prstGeom prst="rect">
              <a:avLst/>
            </a:prstGeom>
          </p:spPr>
        </p:pic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3247389" y="348234"/>
            <a:ext cx="50311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Key</a:t>
            </a:r>
            <a:r>
              <a:rPr sz="2400" spc="-6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-80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</a:t>
            </a:r>
            <a:r>
              <a:rPr sz="24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factors</a:t>
            </a:r>
            <a:r>
              <a:rPr sz="24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170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2400" spc="-6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-100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2400" spc="-5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dirty="0">
                <a:solidFill>
                  <a:srgbClr val="FFFFFF"/>
                </a:solidFill>
                <a:latin typeface="Microsoft Sans Serif"/>
                <a:cs typeface="Microsoft Sans Serif"/>
              </a:rPr>
              <a:t>data</a:t>
            </a:r>
            <a:r>
              <a:rPr sz="2400" spc="-6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project</a:t>
            </a:r>
            <a:endParaRPr sz="2400">
              <a:latin typeface="Microsoft Sans Serif"/>
              <a:cs typeface="Microsoft Sans Serif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0" y="0"/>
            <a:ext cx="4338955" cy="6858000"/>
            <a:chOff x="0" y="0"/>
            <a:chExt cx="4338955" cy="6858000"/>
          </a:xfrm>
        </p:grpSpPr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3168395" cy="6857997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683508" y="1098803"/>
              <a:ext cx="647700" cy="64770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691128" y="2987039"/>
              <a:ext cx="647700" cy="647700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683508" y="2046732"/>
              <a:ext cx="647700" cy="647700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691128" y="3933444"/>
              <a:ext cx="647700" cy="647700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691128" y="5789676"/>
              <a:ext cx="647700" cy="647700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691128" y="4867655"/>
              <a:ext cx="647700" cy="647700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4606290" y="1240663"/>
            <a:ext cx="5843905" cy="5020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2384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Generate</a:t>
            </a:r>
            <a:r>
              <a:rPr sz="20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business</a:t>
            </a:r>
            <a:r>
              <a:rPr sz="20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value</a:t>
            </a:r>
            <a:endParaRPr sz="20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</a:pPr>
            <a:endParaRPr sz="20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525"/>
              </a:spcBef>
            </a:pPr>
            <a:endParaRPr sz="2000">
              <a:latin typeface="Microsoft Sans Serif"/>
              <a:cs typeface="Microsoft Sans Serif"/>
            </a:endParaRPr>
          </a:p>
          <a:p>
            <a:pPr marL="32384">
              <a:lnSpc>
                <a:spcPct val="100000"/>
              </a:lnSpc>
            </a:pP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Define</a:t>
            </a:r>
            <a:r>
              <a:rPr sz="20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model</a:t>
            </a:r>
            <a:r>
              <a:rPr sz="20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evaluation</a:t>
            </a:r>
            <a:r>
              <a:rPr sz="20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metrics</a:t>
            </a:r>
            <a:r>
              <a:rPr sz="20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with</a:t>
            </a:r>
            <a:r>
              <a:rPr sz="20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0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business</a:t>
            </a:r>
            <a:endParaRPr sz="20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</a:pPr>
            <a:endParaRPr sz="20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484"/>
              </a:spcBef>
            </a:pPr>
            <a:endParaRPr sz="2000">
              <a:latin typeface="Microsoft Sans Serif"/>
              <a:cs typeface="Microsoft Sans Serif"/>
            </a:endParaRPr>
          </a:p>
          <a:p>
            <a:pPr marL="32384">
              <a:lnSpc>
                <a:spcPct val="100000"/>
              </a:lnSpc>
            </a:pPr>
            <a:r>
              <a:rPr sz="20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Identify</a:t>
            </a:r>
            <a:r>
              <a:rPr sz="200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accessible</a:t>
            </a:r>
            <a:r>
              <a:rPr sz="2000" spc="-8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&amp;</a:t>
            </a:r>
            <a:r>
              <a:rPr sz="20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quality</a:t>
            </a:r>
            <a:r>
              <a:rPr sz="2000" spc="-6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data</a:t>
            </a:r>
            <a:endParaRPr sz="2000">
              <a:latin typeface="Microsoft Sans Serif"/>
              <a:cs typeface="Microsoft Sans Serif"/>
            </a:endParaRPr>
          </a:p>
          <a:p>
            <a:pPr marL="32384" marR="895350" indent="-20320">
              <a:lnSpc>
                <a:spcPct val="304600"/>
              </a:lnSpc>
              <a:spcBef>
                <a:spcPts val="125"/>
              </a:spcBef>
            </a:pPr>
            <a:r>
              <a:rPr sz="20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Engage</a:t>
            </a:r>
            <a:r>
              <a:rPr sz="2000" spc="-10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users</a:t>
            </a:r>
            <a:r>
              <a:rPr sz="2000" spc="-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2000" spc="-8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capture</a:t>
            </a:r>
            <a:r>
              <a:rPr sz="2000" spc="-8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business</a:t>
            </a:r>
            <a:r>
              <a:rPr sz="2000" spc="-8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rules </a:t>
            </a:r>
            <a:r>
              <a:rPr sz="20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Acculturate</a:t>
            </a:r>
            <a:r>
              <a:rPr sz="20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0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profession</a:t>
            </a:r>
            <a:r>
              <a:rPr sz="20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20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0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AI</a:t>
            </a:r>
            <a:r>
              <a:rPr sz="20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model </a:t>
            </a:r>
            <a:r>
              <a:rPr sz="20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Anticipating</a:t>
            </a:r>
            <a:r>
              <a:rPr sz="20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industrialization</a:t>
            </a:r>
            <a:endParaRPr sz="20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2B093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92074" y="334518"/>
            <a:ext cx="5403215" cy="422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sz="2600" spc="-8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6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short,</a:t>
            </a:r>
            <a:r>
              <a:rPr sz="2600" spc="-6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60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600" spc="-6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6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wheel</a:t>
            </a:r>
            <a:r>
              <a:rPr sz="2600" spc="-8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600" spc="170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2600" spc="-6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600" spc="-110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2600" spc="-6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600" dirty="0">
                <a:solidFill>
                  <a:srgbClr val="FFFFFF"/>
                </a:solidFill>
                <a:latin typeface="Microsoft Sans Serif"/>
                <a:cs typeface="Microsoft Sans Serif"/>
              </a:rPr>
              <a:t>Data</a:t>
            </a:r>
            <a:r>
              <a:rPr sz="2600" spc="-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6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project</a:t>
            </a:r>
            <a:endParaRPr sz="2600">
              <a:latin typeface="Microsoft Sans Serif"/>
              <a:cs typeface="Microsoft Sans Serif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65035" y="1232572"/>
            <a:ext cx="5412102" cy="5249355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3048380" y="1386662"/>
            <a:ext cx="1261745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905" algn="ctr">
              <a:lnSpc>
                <a:spcPct val="100000"/>
              </a:lnSpc>
              <a:spcBef>
                <a:spcPts val="105"/>
              </a:spcBef>
            </a:pPr>
            <a:r>
              <a:rPr sz="1400" b="1" spc="-10" dirty="0">
                <a:solidFill>
                  <a:srgbClr val="FFFFFF"/>
                </a:solidFill>
                <a:latin typeface="Arial"/>
                <a:cs typeface="Arial"/>
              </a:rPr>
              <a:t>Business</a:t>
            </a:r>
            <a:endParaRPr sz="14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1400" b="1" spc="-10" dirty="0">
                <a:solidFill>
                  <a:srgbClr val="FFFFFF"/>
                </a:solidFill>
                <a:latin typeface="Arial"/>
                <a:cs typeface="Arial"/>
              </a:rPr>
              <a:t>understanding</a:t>
            </a:r>
            <a:endParaRPr sz="14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816855" y="1996567"/>
            <a:ext cx="842644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sz="1400" b="1" spc="-20" dirty="0">
                <a:latin typeface="Arial"/>
                <a:cs typeface="Arial"/>
              </a:rPr>
              <a:t>Data</a:t>
            </a:r>
            <a:endParaRPr sz="14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1400" b="1" spc="-10" dirty="0">
                <a:latin typeface="Arial"/>
                <a:cs typeface="Arial"/>
              </a:rPr>
              <a:t>discovery</a:t>
            </a:r>
            <a:endParaRPr sz="14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308853" y="3329177"/>
            <a:ext cx="981710" cy="4527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274320">
              <a:lnSpc>
                <a:spcPct val="100000"/>
              </a:lnSpc>
              <a:spcBef>
                <a:spcPts val="105"/>
              </a:spcBef>
            </a:pPr>
            <a:r>
              <a:rPr sz="1400" b="1" spc="-20" dirty="0">
                <a:latin typeface="Arial"/>
                <a:cs typeface="Arial"/>
              </a:rPr>
              <a:t>Data </a:t>
            </a:r>
            <a:r>
              <a:rPr sz="1400" b="1" spc="-10" dirty="0">
                <a:latin typeface="Arial"/>
                <a:cs typeface="Arial"/>
              </a:rPr>
              <a:t>structuring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890642" y="4853685"/>
            <a:ext cx="110680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72415">
              <a:lnSpc>
                <a:spcPct val="100000"/>
              </a:lnSpc>
              <a:spcBef>
                <a:spcPts val="100"/>
              </a:spcBef>
            </a:pPr>
            <a:r>
              <a:rPr sz="1400" b="1" spc="-10" dirty="0">
                <a:solidFill>
                  <a:srgbClr val="FFFFFF"/>
                </a:solidFill>
                <a:latin typeface="Arial"/>
                <a:cs typeface="Arial"/>
              </a:rPr>
              <a:t>Model construction</a:t>
            </a:r>
            <a:endParaRPr sz="14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270250" y="5380990"/>
            <a:ext cx="909319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10" dirty="0">
                <a:solidFill>
                  <a:srgbClr val="FFFFFF"/>
                </a:solidFill>
                <a:latin typeface="Arial"/>
                <a:cs typeface="Arial"/>
              </a:rPr>
              <a:t>Validation</a:t>
            </a:r>
            <a:endParaRPr sz="14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771904" y="4791532"/>
            <a:ext cx="929005" cy="4540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sz="1400" b="1" spc="-10" dirty="0">
                <a:solidFill>
                  <a:srgbClr val="FFFFFF"/>
                </a:solidFill>
                <a:latin typeface="Arial"/>
                <a:cs typeface="Arial"/>
              </a:rPr>
              <a:t>Model</a:t>
            </a:r>
            <a:endParaRPr sz="14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1400" b="1" spc="-10" dirty="0">
                <a:solidFill>
                  <a:srgbClr val="FFFFFF"/>
                </a:solidFill>
                <a:latin typeface="Arial"/>
                <a:cs typeface="Arial"/>
              </a:rPr>
              <a:t>evaluation</a:t>
            </a:r>
            <a:endParaRPr sz="14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165961" y="3241929"/>
            <a:ext cx="1072515" cy="6661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065" marR="5080" algn="ctr">
              <a:lnSpc>
                <a:spcPct val="100000"/>
              </a:lnSpc>
              <a:spcBef>
                <a:spcPts val="105"/>
              </a:spcBef>
            </a:pPr>
            <a:r>
              <a:rPr sz="1400" b="1" spc="-10" dirty="0">
                <a:solidFill>
                  <a:srgbClr val="FFFFFF"/>
                </a:solidFill>
                <a:latin typeface="Arial"/>
                <a:cs typeface="Arial"/>
              </a:rPr>
              <a:t>Deployment </a:t>
            </a:r>
            <a:r>
              <a:rPr sz="1400" b="1" spc="65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1400" b="1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spc="30" dirty="0">
                <a:solidFill>
                  <a:srgbClr val="FFFFFF"/>
                </a:solidFill>
                <a:latin typeface="Arial"/>
                <a:cs typeface="Arial"/>
              </a:rPr>
              <a:t>the </a:t>
            </a:r>
            <a:r>
              <a:rPr sz="1400" b="1" spc="-10" dirty="0">
                <a:solidFill>
                  <a:srgbClr val="FFFFFF"/>
                </a:solidFill>
                <a:latin typeface="Arial"/>
                <a:cs typeface="Arial"/>
              </a:rPr>
              <a:t>solution</a:t>
            </a:r>
            <a:endParaRPr sz="14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771014" y="2022805"/>
            <a:ext cx="1163955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7790">
              <a:lnSpc>
                <a:spcPct val="100000"/>
              </a:lnSpc>
              <a:spcBef>
                <a:spcPts val="105"/>
              </a:spcBef>
            </a:pPr>
            <a:r>
              <a:rPr sz="1400" b="1" spc="-10" dirty="0">
                <a:solidFill>
                  <a:srgbClr val="FFFFFF"/>
                </a:solidFill>
                <a:latin typeface="Arial"/>
                <a:cs typeface="Arial"/>
              </a:rPr>
              <a:t>Continuous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400" b="1" spc="-10" dirty="0">
                <a:solidFill>
                  <a:srgbClr val="FFFFFF"/>
                </a:solidFill>
                <a:latin typeface="Arial"/>
                <a:cs typeface="Arial"/>
              </a:rPr>
              <a:t>improvement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16" name="object 1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623429" y="1618869"/>
            <a:ext cx="2917698" cy="4726685"/>
          </a:xfrm>
          <a:prstGeom prst="rect">
            <a:avLst/>
          </a:prstGeom>
        </p:spPr>
      </p:pic>
      <p:grpSp>
        <p:nvGrpSpPr>
          <p:cNvPr id="17" name="object 17"/>
          <p:cNvGrpSpPr/>
          <p:nvPr/>
        </p:nvGrpSpPr>
        <p:grpSpPr>
          <a:xfrm>
            <a:off x="1285139" y="1957221"/>
            <a:ext cx="4645025" cy="4315460"/>
            <a:chOff x="1285139" y="1957221"/>
            <a:chExt cx="4645025" cy="4315460"/>
          </a:xfrm>
        </p:grpSpPr>
        <p:pic>
          <p:nvPicPr>
            <p:cNvPr id="18" name="object 1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055108" y="2788919"/>
              <a:ext cx="300227" cy="303275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4829967" y="2533300"/>
              <a:ext cx="297180" cy="269240"/>
            </a:xfrm>
            <a:custGeom>
              <a:avLst/>
              <a:gdLst/>
              <a:ahLst/>
              <a:cxnLst/>
              <a:rect l="l" t="t" r="r" b="b"/>
              <a:pathLst>
                <a:path w="297179" h="269239">
                  <a:moveTo>
                    <a:pt x="148300" y="0"/>
                  </a:moveTo>
                  <a:lnTo>
                    <a:pt x="101427" y="7560"/>
                  </a:lnTo>
                  <a:lnTo>
                    <a:pt x="60718" y="28613"/>
                  </a:lnTo>
                  <a:lnTo>
                    <a:pt x="28614" y="60716"/>
                  </a:lnTo>
                  <a:lnTo>
                    <a:pt x="7560" y="101427"/>
                  </a:lnTo>
                  <a:lnTo>
                    <a:pt x="0" y="148301"/>
                  </a:lnTo>
                  <a:lnTo>
                    <a:pt x="2976" y="178001"/>
                  </a:lnTo>
                  <a:lnTo>
                    <a:pt x="25026" y="230760"/>
                  </a:lnTo>
                  <a:lnTo>
                    <a:pt x="64932" y="265923"/>
                  </a:lnTo>
                  <a:lnTo>
                    <a:pt x="90236" y="268663"/>
                  </a:lnTo>
                  <a:lnTo>
                    <a:pt x="118228" y="266314"/>
                  </a:lnTo>
                  <a:lnTo>
                    <a:pt x="148300" y="264321"/>
                  </a:lnTo>
                  <a:lnTo>
                    <a:pt x="178372" y="266314"/>
                  </a:lnTo>
                  <a:lnTo>
                    <a:pt x="206364" y="268663"/>
                  </a:lnTo>
                  <a:lnTo>
                    <a:pt x="231668" y="265923"/>
                  </a:lnTo>
                  <a:lnTo>
                    <a:pt x="271575" y="230760"/>
                  </a:lnTo>
                  <a:lnTo>
                    <a:pt x="293625" y="178001"/>
                  </a:lnTo>
                  <a:lnTo>
                    <a:pt x="296601" y="148301"/>
                  </a:lnTo>
                  <a:lnTo>
                    <a:pt x="289041" y="101427"/>
                  </a:lnTo>
                  <a:lnTo>
                    <a:pt x="267988" y="60716"/>
                  </a:lnTo>
                  <a:lnTo>
                    <a:pt x="235884" y="28613"/>
                  </a:lnTo>
                  <a:lnTo>
                    <a:pt x="195174" y="7560"/>
                  </a:lnTo>
                  <a:lnTo>
                    <a:pt x="148300" y="0"/>
                  </a:lnTo>
                  <a:close/>
                </a:path>
              </a:pathLst>
            </a:custGeom>
            <a:solidFill>
              <a:srgbClr val="5BBB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872894" y="2553610"/>
              <a:ext cx="253675" cy="276291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3355435" y="1970112"/>
              <a:ext cx="294640" cy="292735"/>
            </a:xfrm>
            <a:custGeom>
              <a:avLst/>
              <a:gdLst/>
              <a:ahLst/>
              <a:cxnLst/>
              <a:rect l="l" t="t" r="r" b="b"/>
              <a:pathLst>
                <a:path w="294639" h="292735">
                  <a:moveTo>
                    <a:pt x="147017" y="0"/>
                  </a:moveTo>
                  <a:lnTo>
                    <a:pt x="100549" y="7453"/>
                  </a:lnTo>
                  <a:lnTo>
                    <a:pt x="60191" y="28210"/>
                  </a:lnTo>
                  <a:lnTo>
                    <a:pt x="28366" y="59861"/>
                  </a:lnTo>
                  <a:lnTo>
                    <a:pt x="7495" y="99998"/>
                  </a:lnTo>
                  <a:lnTo>
                    <a:pt x="0" y="146215"/>
                  </a:lnTo>
                  <a:lnTo>
                    <a:pt x="7495" y="192429"/>
                  </a:lnTo>
                  <a:lnTo>
                    <a:pt x="28366" y="232565"/>
                  </a:lnTo>
                  <a:lnTo>
                    <a:pt x="60191" y="264216"/>
                  </a:lnTo>
                  <a:lnTo>
                    <a:pt x="100549" y="284972"/>
                  </a:lnTo>
                  <a:lnTo>
                    <a:pt x="147017" y="292426"/>
                  </a:lnTo>
                  <a:lnTo>
                    <a:pt x="193488" y="284972"/>
                  </a:lnTo>
                  <a:lnTo>
                    <a:pt x="233847" y="264216"/>
                  </a:lnTo>
                  <a:lnTo>
                    <a:pt x="265673" y="232565"/>
                  </a:lnTo>
                  <a:lnTo>
                    <a:pt x="286543" y="192429"/>
                  </a:lnTo>
                  <a:lnTo>
                    <a:pt x="294038" y="146215"/>
                  </a:lnTo>
                  <a:lnTo>
                    <a:pt x="286543" y="99998"/>
                  </a:lnTo>
                  <a:lnTo>
                    <a:pt x="265673" y="59861"/>
                  </a:lnTo>
                  <a:lnTo>
                    <a:pt x="233847" y="28210"/>
                  </a:lnTo>
                  <a:lnTo>
                    <a:pt x="193488" y="7453"/>
                  </a:lnTo>
                  <a:lnTo>
                    <a:pt x="147017" y="0"/>
                  </a:lnTo>
                  <a:close/>
                </a:path>
              </a:pathLst>
            </a:custGeom>
            <a:solidFill>
              <a:srgbClr val="F3E3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427530" y="1987093"/>
              <a:ext cx="149013" cy="275446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629655" y="3962400"/>
              <a:ext cx="300227" cy="303275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4935123" y="5447187"/>
              <a:ext cx="297180" cy="270510"/>
            </a:xfrm>
            <a:custGeom>
              <a:avLst/>
              <a:gdLst/>
              <a:ahLst/>
              <a:cxnLst/>
              <a:rect l="l" t="t" r="r" b="b"/>
              <a:pathLst>
                <a:path w="297179" h="270510">
                  <a:moveTo>
                    <a:pt x="148300" y="0"/>
                  </a:moveTo>
                  <a:lnTo>
                    <a:pt x="101427" y="7599"/>
                  </a:lnTo>
                  <a:lnTo>
                    <a:pt x="60718" y="28760"/>
                  </a:lnTo>
                  <a:lnTo>
                    <a:pt x="28614" y="61028"/>
                  </a:lnTo>
                  <a:lnTo>
                    <a:pt x="7560" y="101948"/>
                  </a:lnTo>
                  <a:lnTo>
                    <a:pt x="0" y="149063"/>
                  </a:lnTo>
                  <a:lnTo>
                    <a:pt x="2976" y="178916"/>
                  </a:lnTo>
                  <a:lnTo>
                    <a:pt x="25026" y="231946"/>
                  </a:lnTo>
                  <a:lnTo>
                    <a:pt x="64932" y="267289"/>
                  </a:lnTo>
                  <a:lnTo>
                    <a:pt x="90236" y="270043"/>
                  </a:lnTo>
                  <a:lnTo>
                    <a:pt x="118228" y="267682"/>
                  </a:lnTo>
                  <a:lnTo>
                    <a:pt x="148300" y="265679"/>
                  </a:lnTo>
                  <a:lnTo>
                    <a:pt x="178372" y="267682"/>
                  </a:lnTo>
                  <a:lnTo>
                    <a:pt x="206364" y="270043"/>
                  </a:lnTo>
                  <a:lnTo>
                    <a:pt x="231668" y="267289"/>
                  </a:lnTo>
                  <a:lnTo>
                    <a:pt x="271575" y="231946"/>
                  </a:lnTo>
                  <a:lnTo>
                    <a:pt x="293625" y="178916"/>
                  </a:lnTo>
                  <a:lnTo>
                    <a:pt x="296601" y="149063"/>
                  </a:lnTo>
                  <a:lnTo>
                    <a:pt x="289041" y="101948"/>
                  </a:lnTo>
                  <a:lnTo>
                    <a:pt x="267988" y="61028"/>
                  </a:lnTo>
                  <a:lnTo>
                    <a:pt x="235884" y="28760"/>
                  </a:lnTo>
                  <a:lnTo>
                    <a:pt x="195174" y="7599"/>
                  </a:lnTo>
                  <a:lnTo>
                    <a:pt x="148300" y="0"/>
                  </a:lnTo>
                  <a:close/>
                </a:path>
              </a:pathLst>
            </a:custGeom>
            <a:solidFill>
              <a:srgbClr val="5BBB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978050" y="5467601"/>
              <a:ext cx="253675" cy="277711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3597745" y="5979756"/>
              <a:ext cx="292735" cy="292735"/>
            </a:xfrm>
            <a:custGeom>
              <a:avLst/>
              <a:gdLst/>
              <a:ahLst/>
              <a:cxnLst/>
              <a:rect l="l" t="t" r="r" b="b"/>
              <a:pathLst>
                <a:path w="292735" h="292735">
                  <a:moveTo>
                    <a:pt x="146262" y="0"/>
                  </a:moveTo>
                  <a:lnTo>
                    <a:pt x="100033" y="7453"/>
                  </a:lnTo>
                  <a:lnTo>
                    <a:pt x="59882" y="28210"/>
                  </a:lnTo>
                  <a:lnTo>
                    <a:pt x="28220" y="59861"/>
                  </a:lnTo>
                  <a:lnTo>
                    <a:pt x="7456" y="99998"/>
                  </a:lnTo>
                  <a:lnTo>
                    <a:pt x="0" y="146215"/>
                  </a:lnTo>
                  <a:lnTo>
                    <a:pt x="7456" y="192429"/>
                  </a:lnTo>
                  <a:lnTo>
                    <a:pt x="28220" y="232565"/>
                  </a:lnTo>
                  <a:lnTo>
                    <a:pt x="59882" y="264216"/>
                  </a:lnTo>
                  <a:lnTo>
                    <a:pt x="100033" y="284972"/>
                  </a:lnTo>
                  <a:lnTo>
                    <a:pt x="146262" y="292426"/>
                  </a:lnTo>
                  <a:lnTo>
                    <a:pt x="192495" y="284972"/>
                  </a:lnTo>
                  <a:lnTo>
                    <a:pt x="232647" y="264216"/>
                  </a:lnTo>
                  <a:lnTo>
                    <a:pt x="264309" y="232565"/>
                  </a:lnTo>
                  <a:lnTo>
                    <a:pt x="285072" y="192429"/>
                  </a:lnTo>
                  <a:lnTo>
                    <a:pt x="292529" y="146215"/>
                  </a:lnTo>
                  <a:lnTo>
                    <a:pt x="285072" y="99998"/>
                  </a:lnTo>
                  <a:lnTo>
                    <a:pt x="264309" y="59861"/>
                  </a:lnTo>
                  <a:lnTo>
                    <a:pt x="232647" y="28210"/>
                  </a:lnTo>
                  <a:lnTo>
                    <a:pt x="192495" y="7453"/>
                  </a:lnTo>
                  <a:lnTo>
                    <a:pt x="146262" y="0"/>
                  </a:lnTo>
                  <a:close/>
                </a:path>
              </a:pathLst>
            </a:custGeom>
            <a:solidFill>
              <a:srgbClr val="F3E3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669470" y="5996737"/>
              <a:ext cx="148248" cy="275446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2039525" y="5322220"/>
              <a:ext cx="298450" cy="269240"/>
            </a:xfrm>
            <a:custGeom>
              <a:avLst/>
              <a:gdLst/>
              <a:ahLst/>
              <a:cxnLst/>
              <a:rect l="l" t="t" r="r" b="b"/>
              <a:pathLst>
                <a:path w="298450" h="269239">
                  <a:moveTo>
                    <a:pt x="149062" y="0"/>
                  </a:moveTo>
                  <a:lnTo>
                    <a:pt x="101949" y="7560"/>
                  </a:lnTo>
                  <a:lnTo>
                    <a:pt x="61030" y="28613"/>
                  </a:lnTo>
                  <a:lnTo>
                    <a:pt x="28761" y="60716"/>
                  </a:lnTo>
                  <a:lnTo>
                    <a:pt x="7599" y="101427"/>
                  </a:lnTo>
                  <a:lnTo>
                    <a:pt x="0" y="148301"/>
                  </a:lnTo>
                  <a:lnTo>
                    <a:pt x="2991" y="178001"/>
                  </a:lnTo>
                  <a:lnTo>
                    <a:pt x="25154" y="230760"/>
                  </a:lnTo>
                  <a:lnTo>
                    <a:pt x="65266" y="265923"/>
                  </a:lnTo>
                  <a:lnTo>
                    <a:pt x="90699" y="268663"/>
                  </a:lnTo>
                  <a:lnTo>
                    <a:pt x="118835" y="266314"/>
                  </a:lnTo>
                  <a:lnTo>
                    <a:pt x="149062" y="264321"/>
                  </a:lnTo>
                  <a:lnTo>
                    <a:pt x="179289" y="266314"/>
                  </a:lnTo>
                  <a:lnTo>
                    <a:pt x="207424" y="268663"/>
                  </a:lnTo>
                  <a:lnTo>
                    <a:pt x="232858" y="265923"/>
                  </a:lnTo>
                  <a:lnTo>
                    <a:pt x="272971" y="230760"/>
                  </a:lnTo>
                  <a:lnTo>
                    <a:pt x="295134" y="178001"/>
                  </a:lnTo>
                  <a:lnTo>
                    <a:pt x="298125" y="148301"/>
                  </a:lnTo>
                  <a:lnTo>
                    <a:pt x="290526" y="101427"/>
                  </a:lnTo>
                  <a:lnTo>
                    <a:pt x="269365" y="60716"/>
                  </a:lnTo>
                  <a:lnTo>
                    <a:pt x="237096" y="28613"/>
                  </a:lnTo>
                  <a:lnTo>
                    <a:pt x="196177" y="7560"/>
                  </a:lnTo>
                  <a:lnTo>
                    <a:pt x="149062" y="0"/>
                  </a:lnTo>
                  <a:close/>
                </a:path>
              </a:pathLst>
            </a:custGeom>
            <a:solidFill>
              <a:srgbClr val="5BBB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082672" y="5342529"/>
              <a:ext cx="254978" cy="276291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3926233" y="5744369"/>
              <a:ext cx="295275" cy="260350"/>
            </a:xfrm>
            <a:custGeom>
              <a:avLst/>
              <a:gdLst/>
              <a:ahLst/>
              <a:cxnLst/>
              <a:rect l="l" t="t" r="r" b="b"/>
              <a:pathLst>
                <a:path w="295275" h="260350">
                  <a:moveTo>
                    <a:pt x="147538" y="0"/>
                  </a:moveTo>
                  <a:lnTo>
                    <a:pt x="100906" y="7521"/>
                  </a:lnTo>
                  <a:lnTo>
                    <a:pt x="60406" y="28466"/>
                  </a:lnTo>
                  <a:lnTo>
                    <a:pt x="28467" y="60404"/>
                  </a:lnTo>
                  <a:lnTo>
                    <a:pt x="7522" y="100905"/>
                  </a:lnTo>
                  <a:lnTo>
                    <a:pt x="0" y="147539"/>
                  </a:lnTo>
                  <a:lnTo>
                    <a:pt x="1928" y="171448"/>
                  </a:lnTo>
                  <a:lnTo>
                    <a:pt x="16441" y="215279"/>
                  </a:lnTo>
                  <a:lnTo>
                    <a:pt x="51475" y="253625"/>
                  </a:lnTo>
                  <a:lnTo>
                    <a:pt x="79700" y="259736"/>
                  </a:lnTo>
                  <a:lnTo>
                    <a:pt x="112063" y="258972"/>
                  </a:lnTo>
                  <a:lnTo>
                    <a:pt x="147538" y="257375"/>
                  </a:lnTo>
                  <a:lnTo>
                    <a:pt x="183015" y="258972"/>
                  </a:lnTo>
                  <a:lnTo>
                    <a:pt x="243604" y="253625"/>
                  </a:lnTo>
                  <a:lnTo>
                    <a:pt x="278637" y="215279"/>
                  </a:lnTo>
                  <a:lnTo>
                    <a:pt x="293149" y="171448"/>
                  </a:lnTo>
                  <a:lnTo>
                    <a:pt x="295077" y="147539"/>
                  </a:lnTo>
                  <a:lnTo>
                    <a:pt x="287556" y="100905"/>
                  </a:lnTo>
                  <a:lnTo>
                    <a:pt x="266610" y="60404"/>
                  </a:lnTo>
                  <a:lnTo>
                    <a:pt x="234672" y="28466"/>
                  </a:lnTo>
                  <a:lnTo>
                    <a:pt x="194171" y="7521"/>
                  </a:lnTo>
                  <a:lnTo>
                    <a:pt x="147538" y="0"/>
                  </a:lnTo>
                  <a:close/>
                </a:path>
              </a:pathLst>
            </a:custGeom>
            <a:solidFill>
              <a:srgbClr val="EE9B1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3954652" y="5786600"/>
              <a:ext cx="266700" cy="217804"/>
            </a:xfrm>
            <a:custGeom>
              <a:avLst/>
              <a:gdLst/>
              <a:ahLst/>
              <a:cxnLst/>
              <a:rect l="l" t="t" r="r" b="b"/>
              <a:pathLst>
                <a:path w="266700" h="217804">
                  <a:moveTo>
                    <a:pt x="163904" y="0"/>
                  </a:moveTo>
                  <a:lnTo>
                    <a:pt x="62058" y="84599"/>
                  </a:lnTo>
                  <a:lnTo>
                    <a:pt x="82911" y="105592"/>
                  </a:lnTo>
                  <a:lnTo>
                    <a:pt x="85902" y="114716"/>
                  </a:lnTo>
                  <a:lnTo>
                    <a:pt x="90076" y="125915"/>
                  </a:lnTo>
                  <a:lnTo>
                    <a:pt x="93786" y="135408"/>
                  </a:lnTo>
                  <a:lnTo>
                    <a:pt x="95389" y="139413"/>
                  </a:lnTo>
                  <a:lnTo>
                    <a:pt x="0" y="192368"/>
                  </a:lnTo>
                  <a:lnTo>
                    <a:pt x="23056" y="211395"/>
                  </a:lnTo>
                  <a:lnTo>
                    <a:pt x="51281" y="217506"/>
                  </a:lnTo>
                  <a:lnTo>
                    <a:pt x="83645" y="216742"/>
                  </a:lnTo>
                  <a:lnTo>
                    <a:pt x="119119" y="215145"/>
                  </a:lnTo>
                  <a:lnTo>
                    <a:pt x="197864" y="215145"/>
                  </a:lnTo>
                  <a:lnTo>
                    <a:pt x="238241" y="192368"/>
                  </a:lnTo>
                  <a:lnTo>
                    <a:pt x="259149" y="151898"/>
                  </a:lnTo>
                  <a:lnTo>
                    <a:pt x="266636" y="105592"/>
                  </a:lnTo>
                  <a:lnTo>
                    <a:pt x="266625" y="102725"/>
                  </a:lnTo>
                  <a:lnTo>
                    <a:pt x="163904" y="0"/>
                  </a:lnTo>
                  <a:close/>
                </a:path>
                <a:path w="266700" h="217804">
                  <a:moveTo>
                    <a:pt x="197864" y="215145"/>
                  </a:moveTo>
                  <a:lnTo>
                    <a:pt x="119119" y="215145"/>
                  </a:lnTo>
                  <a:lnTo>
                    <a:pt x="154596" y="216742"/>
                  </a:lnTo>
                  <a:lnTo>
                    <a:pt x="186961" y="217506"/>
                  </a:lnTo>
                  <a:lnTo>
                    <a:pt x="197864" y="215145"/>
                  </a:lnTo>
                  <a:close/>
                </a:path>
              </a:pathLst>
            </a:custGeom>
            <a:solidFill>
              <a:srgbClr val="DB82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4025504" y="5917457"/>
              <a:ext cx="16510" cy="18415"/>
            </a:xfrm>
            <a:custGeom>
              <a:avLst/>
              <a:gdLst/>
              <a:ahLst/>
              <a:cxnLst/>
              <a:rect l="l" t="t" r="r" b="b"/>
              <a:pathLst>
                <a:path w="16510" h="18414">
                  <a:moveTo>
                    <a:pt x="0" y="18419"/>
                  </a:moveTo>
                  <a:lnTo>
                    <a:pt x="15978" y="18419"/>
                  </a:lnTo>
                  <a:lnTo>
                    <a:pt x="15978" y="0"/>
                  </a:lnTo>
                  <a:lnTo>
                    <a:pt x="0" y="0"/>
                  </a:lnTo>
                  <a:lnTo>
                    <a:pt x="0" y="18419"/>
                  </a:lnTo>
                  <a:close/>
                </a:path>
              </a:pathLst>
            </a:custGeom>
            <a:solidFill>
              <a:srgbClr val="574A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954652" y="5761371"/>
              <a:ext cx="238241" cy="278075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2180431" y="2901276"/>
              <a:ext cx="294640" cy="292735"/>
            </a:xfrm>
            <a:custGeom>
              <a:avLst/>
              <a:gdLst/>
              <a:ahLst/>
              <a:cxnLst/>
              <a:rect l="l" t="t" r="r" b="b"/>
              <a:pathLst>
                <a:path w="294639" h="292735">
                  <a:moveTo>
                    <a:pt x="147017" y="0"/>
                  </a:moveTo>
                  <a:lnTo>
                    <a:pt x="100549" y="7453"/>
                  </a:lnTo>
                  <a:lnTo>
                    <a:pt x="60191" y="28210"/>
                  </a:lnTo>
                  <a:lnTo>
                    <a:pt x="28366" y="59861"/>
                  </a:lnTo>
                  <a:lnTo>
                    <a:pt x="7495" y="99998"/>
                  </a:lnTo>
                  <a:lnTo>
                    <a:pt x="0" y="146215"/>
                  </a:lnTo>
                  <a:lnTo>
                    <a:pt x="7495" y="192429"/>
                  </a:lnTo>
                  <a:lnTo>
                    <a:pt x="28366" y="232565"/>
                  </a:lnTo>
                  <a:lnTo>
                    <a:pt x="60191" y="264216"/>
                  </a:lnTo>
                  <a:lnTo>
                    <a:pt x="100549" y="284972"/>
                  </a:lnTo>
                  <a:lnTo>
                    <a:pt x="147017" y="292426"/>
                  </a:lnTo>
                  <a:lnTo>
                    <a:pt x="193488" y="284972"/>
                  </a:lnTo>
                  <a:lnTo>
                    <a:pt x="233847" y="264216"/>
                  </a:lnTo>
                  <a:lnTo>
                    <a:pt x="265673" y="232565"/>
                  </a:lnTo>
                  <a:lnTo>
                    <a:pt x="286543" y="192429"/>
                  </a:lnTo>
                  <a:lnTo>
                    <a:pt x="294038" y="146215"/>
                  </a:lnTo>
                  <a:lnTo>
                    <a:pt x="286543" y="99998"/>
                  </a:lnTo>
                  <a:lnTo>
                    <a:pt x="265673" y="59861"/>
                  </a:lnTo>
                  <a:lnTo>
                    <a:pt x="233847" y="28210"/>
                  </a:lnTo>
                  <a:lnTo>
                    <a:pt x="193488" y="7453"/>
                  </a:lnTo>
                  <a:lnTo>
                    <a:pt x="147017" y="0"/>
                  </a:lnTo>
                  <a:close/>
                </a:path>
              </a:pathLst>
            </a:custGeom>
            <a:solidFill>
              <a:srgbClr val="F3E3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5" name="object 3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252526" y="2918257"/>
              <a:ext cx="149013" cy="275446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636776" y="2400299"/>
              <a:ext cx="301751" cy="303275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2454053" y="2540920"/>
              <a:ext cx="298450" cy="269240"/>
            </a:xfrm>
            <a:custGeom>
              <a:avLst/>
              <a:gdLst/>
              <a:ahLst/>
              <a:cxnLst/>
              <a:rect l="l" t="t" r="r" b="b"/>
              <a:pathLst>
                <a:path w="298450" h="269239">
                  <a:moveTo>
                    <a:pt x="149062" y="0"/>
                  </a:moveTo>
                  <a:lnTo>
                    <a:pt x="101949" y="7560"/>
                  </a:lnTo>
                  <a:lnTo>
                    <a:pt x="61030" y="28613"/>
                  </a:lnTo>
                  <a:lnTo>
                    <a:pt x="28761" y="60716"/>
                  </a:lnTo>
                  <a:lnTo>
                    <a:pt x="7599" y="101427"/>
                  </a:lnTo>
                  <a:lnTo>
                    <a:pt x="0" y="148301"/>
                  </a:lnTo>
                  <a:lnTo>
                    <a:pt x="2991" y="178001"/>
                  </a:lnTo>
                  <a:lnTo>
                    <a:pt x="25154" y="230760"/>
                  </a:lnTo>
                  <a:lnTo>
                    <a:pt x="65266" y="265923"/>
                  </a:lnTo>
                  <a:lnTo>
                    <a:pt x="90699" y="268663"/>
                  </a:lnTo>
                  <a:lnTo>
                    <a:pt x="118835" y="266314"/>
                  </a:lnTo>
                  <a:lnTo>
                    <a:pt x="149062" y="264321"/>
                  </a:lnTo>
                  <a:lnTo>
                    <a:pt x="179289" y="266314"/>
                  </a:lnTo>
                  <a:lnTo>
                    <a:pt x="207424" y="268663"/>
                  </a:lnTo>
                  <a:lnTo>
                    <a:pt x="232858" y="265923"/>
                  </a:lnTo>
                  <a:lnTo>
                    <a:pt x="272971" y="230760"/>
                  </a:lnTo>
                  <a:lnTo>
                    <a:pt x="295134" y="178001"/>
                  </a:lnTo>
                  <a:lnTo>
                    <a:pt x="298125" y="148301"/>
                  </a:lnTo>
                  <a:lnTo>
                    <a:pt x="290526" y="101427"/>
                  </a:lnTo>
                  <a:lnTo>
                    <a:pt x="269365" y="60716"/>
                  </a:lnTo>
                  <a:lnTo>
                    <a:pt x="237096" y="28613"/>
                  </a:lnTo>
                  <a:lnTo>
                    <a:pt x="196177" y="7560"/>
                  </a:lnTo>
                  <a:lnTo>
                    <a:pt x="149062" y="0"/>
                  </a:lnTo>
                  <a:close/>
                </a:path>
              </a:pathLst>
            </a:custGeom>
            <a:solidFill>
              <a:srgbClr val="5BBB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8" name="object 3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497200" y="2561230"/>
              <a:ext cx="254978" cy="276291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1372009" y="2630837"/>
              <a:ext cx="295275" cy="260350"/>
            </a:xfrm>
            <a:custGeom>
              <a:avLst/>
              <a:gdLst/>
              <a:ahLst/>
              <a:cxnLst/>
              <a:rect l="l" t="t" r="r" b="b"/>
              <a:pathLst>
                <a:path w="295275" h="260350">
                  <a:moveTo>
                    <a:pt x="147538" y="0"/>
                  </a:moveTo>
                  <a:lnTo>
                    <a:pt x="100906" y="7521"/>
                  </a:lnTo>
                  <a:lnTo>
                    <a:pt x="60406" y="28466"/>
                  </a:lnTo>
                  <a:lnTo>
                    <a:pt x="28467" y="60404"/>
                  </a:lnTo>
                  <a:lnTo>
                    <a:pt x="7522" y="100905"/>
                  </a:lnTo>
                  <a:lnTo>
                    <a:pt x="0" y="147539"/>
                  </a:lnTo>
                  <a:lnTo>
                    <a:pt x="1928" y="171448"/>
                  </a:lnTo>
                  <a:lnTo>
                    <a:pt x="16441" y="215279"/>
                  </a:lnTo>
                  <a:lnTo>
                    <a:pt x="51475" y="253625"/>
                  </a:lnTo>
                  <a:lnTo>
                    <a:pt x="79700" y="259736"/>
                  </a:lnTo>
                  <a:lnTo>
                    <a:pt x="112063" y="258972"/>
                  </a:lnTo>
                  <a:lnTo>
                    <a:pt x="147538" y="257375"/>
                  </a:lnTo>
                  <a:lnTo>
                    <a:pt x="183015" y="258972"/>
                  </a:lnTo>
                  <a:lnTo>
                    <a:pt x="243604" y="253625"/>
                  </a:lnTo>
                  <a:lnTo>
                    <a:pt x="278637" y="215279"/>
                  </a:lnTo>
                  <a:lnTo>
                    <a:pt x="293149" y="171448"/>
                  </a:lnTo>
                  <a:lnTo>
                    <a:pt x="295077" y="147539"/>
                  </a:lnTo>
                  <a:lnTo>
                    <a:pt x="287556" y="100905"/>
                  </a:lnTo>
                  <a:lnTo>
                    <a:pt x="266610" y="60404"/>
                  </a:lnTo>
                  <a:lnTo>
                    <a:pt x="234672" y="28466"/>
                  </a:lnTo>
                  <a:lnTo>
                    <a:pt x="194171" y="7521"/>
                  </a:lnTo>
                  <a:lnTo>
                    <a:pt x="147538" y="0"/>
                  </a:lnTo>
                  <a:close/>
                </a:path>
              </a:pathLst>
            </a:custGeom>
            <a:solidFill>
              <a:srgbClr val="EE9B1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1400428" y="2673067"/>
              <a:ext cx="266700" cy="217804"/>
            </a:xfrm>
            <a:custGeom>
              <a:avLst/>
              <a:gdLst/>
              <a:ahLst/>
              <a:cxnLst/>
              <a:rect l="l" t="t" r="r" b="b"/>
              <a:pathLst>
                <a:path w="266700" h="217805">
                  <a:moveTo>
                    <a:pt x="163904" y="0"/>
                  </a:moveTo>
                  <a:lnTo>
                    <a:pt x="62058" y="84599"/>
                  </a:lnTo>
                  <a:lnTo>
                    <a:pt x="82911" y="105592"/>
                  </a:lnTo>
                  <a:lnTo>
                    <a:pt x="85902" y="114716"/>
                  </a:lnTo>
                  <a:lnTo>
                    <a:pt x="90076" y="125915"/>
                  </a:lnTo>
                  <a:lnTo>
                    <a:pt x="93786" y="135408"/>
                  </a:lnTo>
                  <a:lnTo>
                    <a:pt x="95389" y="139413"/>
                  </a:lnTo>
                  <a:lnTo>
                    <a:pt x="0" y="192368"/>
                  </a:lnTo>
                  <a:lnTo>
                    <a:pt x="23056" y="211395"/>
                  </a:lnTo>
                  <a:lnTo>
                    <a:pt x="51281" y="217506"/>
                  </a:lnTo>
                  <a:lnTo>
                    <a:pt x="83645" y="216742"/>
                  </a:lnTo>
                  <a:lnTo>
                    <a:pt x="119119" y="215145"/>
                  </a:lnTo>
                  <a:lnTo>
                    <a:pt x="197864" y="215145"/>
                  </a:lnTo>
                  <a:lnTo>
                    <a:pt x="238241" y="192368"/>
                  </a:lnTo>
                  <a:lnTo>
                    <a:pt x="259149" y="151898"/>
                  </a:lnTo>
                  <a:lnTo>
                    <a:pt x="266636" y="105592"/>
                  </a:lnTo>
                  <a:lnTo>
                    <a:pt x="266625" y="102725"/>
                  </a:lnTo>
                  <a:lnTo>
                    <a:pt x="163904" y="0"/>
                  </a:lnTo>
                  <a:close/>
                </a:path>
                <a:path w="266700" h="217805">
                  <a:moveTo>
                    <a:pt x="197864" y="215145"/>
                  </a:moveTo>
                  <a:lnTo>
                    <a:pt x="119119" y="215145"/>
                  </a:lnTo>
                  <a:lnTo>
                    <a:pt x="154596" y="216742"/>
                  </a:lnTo>
                  <a:lnTo>
                    <a:pt x="186961" y="217506"/>
                  </a:lnTo>
                  <a:lnTo>
                    <a:pt x="197864" y="215145"/>
                  </a:lnTo>
                  <a:close/>
                </a:path>
              </a:pathLst>
            </a:custGeom>
            <a:solidFill>
              <a:srgbClr val="DB82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1471280" y="2803925"/>
              <a:ext cx="16510" cy="18415"/>
            </a:xfrm>
            <a:custGeom>
              <a:avLst/>
              <a:gdLst/>
              <a:ahLst/>
              <a:cxnLst/>
              <a:rect l="l" t="t" r="r" b="b"/>
              <a:pathLst>
                <a:path w="16509" h="18414">
                  <a:moveTo>
                    <a:pt x="0" y="18419"/>
                  </a:moveTo>
                  <a:lnTo>
                    <a:pt x="15978" y="18419"/>
                  </a:lnTo>
                  <a:lnTo>
                    <a:pt x="15978" y="0"/>
                  </a:lnTo>
                  <a:lnTo>
                    <a:pt x="0" y="0"/>
                  </a:lnTo>
                  <a:lnTo>
                    <a:pt x="0" y="18419"/>
                  </a:lnTo>
                  <a:close/>
                </a:path>
              </a:pathLst>
            </a:custGeom>
            <a:solidFill>
              <a:srgbClr val="574A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2" name="object 4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00428" y="2647839"/>
              <a:ext cx="238241" cy="278075"/>
            </a:xfrm>
            <a:prstGeom prst="rect">
              <a:avLst/>
            </a:prstGeom>
          </p:spPr>
        </p:pic>
        <p:sp>
          <p:nvSpPr>
            <p:cNvPr id="43" name="object 43"/>
            <p:cNvSpPr/>
            <p:nvPr/>
          </p:nvSpPr>
          <p:spPr>
            <a:xfrm>
              <a:off x="1977037" y="2580545"/>
              <a:ext cx="295275" cy="260350"/>
            </a:xfrm>
            <a:custGeom>
              <a:avLst/>
              <a:gdLst/>
              <a:ahLst/>
              <a:cxnLst/>
              <a:rect l="l" t="t" r="r" b="b"/>
              <a:pathLst>
                <a:path w="295275" h="260350">
                  <a:moveTo>
                    <a:pt x="147538" y="0"/>
                  </a:moveTo>
                  <a:lnTo>
                    <a:pt x="100906" y="7521"/>
                  </a:lnTo>
                  <a:lnTo>
                    <a:pt x="60406" y="28466"/>
                  </a:lnTo>
                  <a:lnTo>
                    <a:pt x="28467" y="60404"/>
                  </a:lnTo>
                  <a:lnTo>
                    <a:pt x="7522" y="100905"/>
                  </a:lnTo>
                  <a:lnTo>
                    <a:pt x="0" y="147539"/>
                  </a:lnTo>
                  <a:lnTo>
                    <a:pt x="1928" y="171448"/>
                  </a:lnTo>
                  <a:lnTo>
                    <a:pt x="16441" y="215279"/>
                  </a:lnTo>
                  <a:lnTo>
                    <a:pt x="51475" y="253625"/>
                  </a:lnTo>
                  <a:lnTo>
                    <a:pt x="79700" y="259736"/>
                  </a:lnTo>
                  <a:lnTo>
                    <a:pt x="112063" y="258972"/>
                  </a:lnTo>
                  <a:lnTo>
                    <a:pt x="147538" y="257375"/>
                  </a:lnTo>
                  <a:lnTo>
                    <a:pt x="183015" y="258972"/>
                  </a:lnTo>
                  <a:lnTo>
                    <a:pt x="243604" y="253625"/>
                  </a:lnTo>
                  <a:lnTo>
                    <a:pt x="278637" y="215279"/>
                  </a:lnTo>
                  <a:lnTo>
                    <a:pt x="293149" y="171448"/>
                  </a:lnTo>
                  <a:lnTo>
                    <a:pt x="295077" y="147539"/>
                  </a:lnTo>
                  <a:lnTo>
                    <a:pt x="287556" y="100905"/>
                  </a:lnTo>
                  <a:lnTo>
                    <a:pt x="266610" y="60404"/>
                  </a:lnTo>
                  <a:lnTo>
                    <a:pt x="234672" y="28466"/>
                  </a:lnTo>
                  <a:lnTo>
                    <a:pt x="194171" y="7521"/>
                  </a:lnTo>
                  <a:lnTo>
                    <a:pt x="147538" y="0"/>
                  </a:lnTo>
                  <a:close/>
                </a:path>
              </a:pathLst>
            </a:custGeom>
            <a:solidFill>
              <a:srgbClr val="FF56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2005456" y="2605125"/>
              <a:ext cx="266700" cy="235585"/>
            </a:xfrm>
            <a:custGeom>
              <a:avLst/>
              <a:gdLst/>
              <a:ahLst/>
              <a:cxnLst/>
              <a:rect l="l" t="t" r="r" b="b"/>
              <a:pathLst>
                <a:path w="266700" h="235585">
                  <a:moveTo>
                    <a:pt x="138094" y="0"/>
                  </a:moveTo>
                  <a:lnTo>
                    <a:pt x="41800" y="139403"/>
                  </a:lnTo>
                  <a:lnTo>
                    <a:pt x="51665" y="149422"/>
                  </a:lnTo>
                  <a:lnTo>
                    <a:pt x="56213" y="165098"/>
                  </a:lnTo>
                  <a:lnTo>
                    <a:pt x="60713" y="169838"/>
                  </a:lnTo>
                  <a:lnTo>
                    <a:pt x="0" y="210018"/>
                  </a:lnTo>
                  <a:lnTo>
                    <a:pt x="23056" y="229045"/>
                  </a:lnTo>
                  <a:lnTo>
                    <a:pt x="51281" y="235156"/>
                  </a:lnTo>
                  <a:lnTo>
                    <a:pt x="83645" y="234392"/>
                  </a:lnTo>
                  <a:lnTo>
                    <a:pt x="119119" y="232795"/>
                  </a:lnTo>
                  <a:lnTo>
                    <a:pt x="197864" y="232795"/>
                  </a:lnTo>
                  <a:lnTo>
                    <a:pt x="215185" y="229045"/>
                  </a:lnTo>
                  <a:lnTo>
                    <a:pt x="238241" y="210018"/>
                  </a:lnTo>
                  <a:lnTo>
                    <a:pt x="250218" y="190699"/>
                  </a:lnTo>
                  <a:lnTo>
                    <a:pt x="259027" y="169838"/>
                  </a:lnTo>
                  <a:lnTo>
                    <a:pt x="259149" y="169548"/>
                  </a:lnTo>
                  <a:lnTo>
                    <a:pt x="264731" y="146867"/>
                  </a:lnTo>
                  <a:lnTo>
                    <a:pt x="266658" y="122959"/>
                  </a:lnTo>
                  <a:lnTo>
                    <a:pt x="266658" y="117340"/>
                  </a:lnTo>
                  <a:lnTo>
                    <a:pt x="266337" y="111797"/>
                  </a:lnTo>
                  <a:lnTo>
                    <a:pt x="265722" y="106341"/>
                  </a:lnTo>
                  <a:lnTo>
                    <a:pt x="168654" y="9418"/>
                  </a:lnTo>
                  <a:lnTo>
                    <a:pt x="147080" y="8515"/>
                  </a:lnTo>
                  <a:lnTo>
                    <a:pt x="146688" y="8515"/>
                  </a:lnTo>
                  <a:lnTo>
                    <a:pt x="145707" y="7386"/>
                  </a:lnTo>
                  <a:lnTo>
                    <a:pt x="138094" y="0"/>
                  </a:lnTo>
                  <a:close/>
                </a:path>
                <a:path w="266700" h="235585">
                  <a:moveTo>
                    <a:pt x="197864" y="232795"/>
                  </a:moveTo>
                  <a:lnTo>
                    <a:pt x="119119" y="232795"/>
                  </a:lnTo>
                  <a:lnTo>
                    <a:pt x="154596" y="234392"/>
                  </a:lnTo>
                  <a:lnTo>
                    <a:pt x="186961" y="235156"/>
                  </a:lnTo>
                  <a:lnTo>
                    <a:pt x="197864" y="232795"/>
                  </a:lnTo>
                  <a:close/>
                </a:path>
              </a:pathLst>
            </a:custGeom>
            <a:solidFill>
              <a:srgbClr val="E123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5" name="object 4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005456" y="2596164"/>
              <a:ext cx="238241" cy="279458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3754019" y="1957221"/>
              <a:ext cx="294005" cy="258445"/>
            </a:xfrm>
            <a:custGeom>
              <a:avLst/>
              <a:gdLst/>
              <a:ahLst/>
              <a:cxnLst/>
              <a:rect l="l" t="t" r="r" b="b"/>
              <a:pathLst>
                <a:path w="294004" h="258444">
                  <a:moveTo>
                    <a:pt x="146780" y="0"/>
                  </a:moveTo>
                  <a:lnTo>
                    <a:pt x="100388" y="7483"/>
                  </a:lnTo>
                  <a:lnTo>
                    <a:pt x="60096" y="28320"/>
                  </a:lnTo>
                  <a:lnTo>
                    <a:pt x="28321" y="60094"/>
                  </a:lnTo>
                  <a:lnTo>
                    <a:pt x="7483" y="100387"/>
                  </a:lnTo>
                  <a:lnTo>
                    <a:pt x="0" y="146782"/>
                  </a:lnTo>
                  <a:lnTo>
                    <a:pt x="1918" y="170567"/>
                  </a:lnTo>
                  <a:lnTo>
                    <a:pt x="16356" y="214174"/>
                  </a:lnTo>
                  <a:lnTo>
                    <a:pt x="51211" y="252323"/>
                  </a:lnTo>
                  <a:lnTo>
                    <a:pt x="79290" y="258402"/>
                  </a:lnTo>
                  <a:lnTo>
                    <a:pt x="111488" y="257643"/>
                  </a:lnTo>
                  <a:lnTo>
                    <a:pt x="146780" y="256054"/>
                  </a:lnTo>
                  <a:lnTo>
                    <a:pt x="182075" y="257643"/>
                  </a:lnTo>
                  <a:lnTo>
                    <a:pt x="242353" y="252323"/>
                  </a:lnTo>
                  <a:lnTo>
                    <a:pt x="277207" y="214174"/>
                  </a:lnTo>
                  <a:lnTo>
                    <a:pt x="291644" y="170567"/>
                  </a:lnTo>
                  <a:lnTo>
                    <a:pt x="293562" y="146782"/>
                  </a:lnTo>
                  <a:lnTo>
                    <a:pt x="286079" y="100387"/>
                  </a:lnTo>
                  <a:lnTo>
                    <a:pt x="265242" y="60094"/>
                  </a:lnTo>
                  <a:lnTo>
                    <a:pt x="233467" y="28320"/>
                  </a:lnTo>
                  <a:lnTo>
                    <a:pt x="193174" y="7483"/>
                  </a:lnTo>
                  <a:lnTo>
                    <a:pt x="146780" y="0"/>
                  </a:lnTo>
                  <a:close/>
                </a:path>
              </a:pathLst>
            </a:custGeom>
            <a:solidFill>
              <a:srgbClr val="FF56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3782292" y="1981675"/>
              <a:ext cx="265430" cy="234315"/>
            </a:xfrm>
            <a:custGeom>
              <a:avLst/>
              <a:gdLst/>
              <a:ahLst/>
              <a:cxnLst/>
              <a:rect l="l" t="t" r="r" b="b"/>
              <a:pathLst>
                <a:path w="265429" h="234314">
                  <a:moveTo>
                    <a:pt x="137385" y="0"/>
                  </a:moveTo>
                  <a:lnTo>
                    <a:pt x="41585" y="138687"/>
                  </a:lnTo>
                  <a:lnTo>
                    <a:pt x="51399" y="148655"/>
                  </a:lnTo>
                  <a:lnTo>
                    <a:pt x="55924" y="164250"/>
                  </a:lnTo>
                  <a:lnTo>
                    <a:pt x="60401" y="168966"/>
                  </a:lnTo>
                  <a:lnTo>
                    <a:pt x="0" y="208939"/>
                  </a:lnTo>
                  <a:lnTo>
                    <a:pt x="22938" y="227869"/>
                  </a:lnTo>
                  <a:lnTo>
                    <a:pt x="51018" y="233948"/>
                  </a:lnTo>
                  <a:lnTo>
                    <a:pt x="83215" y="233189"/>
                  </a:lnTo>
                  <a:lnTo>
                    <a:pt x="118507" y="231600"/>
                  </a:lnTo>
                  <a:lnTo>
                    <a:pt x="196848" y="231600"/>
                  </a:lnTo>
                  <a:lnTo>
                    <a:pt x="214081" y="227869"/>
                  </a:lnTo>
                  <a:lnTo>
                    <a:pt x="237018" y="208939"/>
                  </a:lnTo>
                  <a:lnTo>
                    <a:pt x="248934" y="189720"/>
                  </a:lnTo>
                  <a:lnTo>
                    <a:pt x="257697" y="168966"/>
                  </a:lnTo>
                  <a:lnTo>
                    <a:pt x="257819" y="168678"/>
                  </a:lnTo>
                  <a:lnTo>
                    <a:pt x="263371" y="146113"/>
                  </a:lnTo>
                  <a:lnTo>
                    <a:pt x="265289" y="122327"/>
                  </a:lnTo>
                  <a:lnTo>
                    <a:pt x="265289" y="116737"/>
                  </a:lnTo>
                  <a:lnTo>
                    <a:pt x="264969" y="111223"/>
                  </a:lnTo>
                  <a:lnTo>
                    <a:pt x="264358" y="105795"/>
                  </a:lnTo>
                  <a:lnTo>
                    <a:pt x="167788" y="9369"/>
                  </a:lnTo>
                  <a:lnTo>
                    <a:pt x="146325" y="8471"/>
                  </a:lnTo>
                  <a:lnTo>
                    <a:pt x="145935" y="8471"/>
                  </a:lnTo>
                  <a:lnTo>
                    <a:pt x="144959" y="7348"/>
                  </a:lnTo>
                  <a:lnTo>
                    <a:pt x="137385" y="0"/>
                  </a:lnTo>
                  <a:close/>
                </a:path>
                <a:path w="265429" h="234314">
                  <a:moveTo>
                    <a:pt x="196848" y="231600"/>
                  </a:moveTo>
                  <a:lnTo>
                    <a:pt x="118507" y="231600"/>
                  </a:lnTo>
                  <a:lnTo>
                    <a:pt x="153802" y="233189"/>
                  </a:lnTo>
                  <a:lnTo>
                    <a:pt x="186001" y="233948"/>
                  </a:lnTo>
                  <a:lnTo>
                    <a:pt x="196848" y="231600"/>
                  </a:lnTo>
                  <a:close/>
                </a:path>
              </a:pathLst>
            </a:custGeom>
            <a:solidFill>
              <a:srgbClr val="E123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8" name="object 4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782292" y="1972759"/>
              <a:ext cx="237018" cy="278023"/>
            </a:xfrm>
            <a:prstGeom prst="rect">
              <a:avLst/>
            </a:prstGeom>
          </p:spPr>
        </p:pic>
        <p:sp>
          <p:nvSpPr>
            <p:cNvPr id="49" name="object 49"/>
            <p:cNvSpPr/>
            <p:nvPr/>
          </p:nvSpPr>
          <p:spPr>
            <a:xfrm>
              <a:off x="3234337" y="5742837"/>
              <a:ext cx="295275" cy="258445"/>
            </a:xfrm>
            <a:custGeom>
              <a:avLst/>
              <a:gdLst/>
              <a:ahLst/>
              <a:cxnLst/>
              <a:rect l="l" t="t" r="r" b="b"/>
              <a:pathLst>
                <a:path w="295275" h="258445">
                  <a:moveTo>
                    <a:pt x="147538" y="0"/>
                  </a:moveTo>
                  <a:lnTo>
                    <a:pt x="100906" y="7483"/>
                  </a:lnTo>
                  <a:lnTo>
                    <a:pt x="60406" y="28320"/>
                  </a:lnTo>
                  <a:lnTo>
                    <a:pt x="28467" y="60094"/>
                  </a:lnTo>
                  <a:lnTo>
                    <a:pt x="7522" y="100387"/>
                  </a:lnTo>
                  <a:lnTo>
                    <a:pt x="0" y="146782"/>
                  </a:lnTo>
                  <a:lnTo>
                    <a:pt x="1928" y="170567"/>
                  </a:lnTo>
                  <a:lnTo>
                    <a:pt x="16441" y="214174"/>
                  </a:lnTo>
                  <a:lnTo>
                    <a:pt x="51475" y="252323"/>
                  </a:lnTo>
                  <a:lnTo>
                    <a:pt x="79700" y="258402"/>
                  </a:lnTo>
                  <a:lnTo>
                    <a:pt x="112063" y="257643"/>
                  </a:lnTo>
                  <a:lnTo>
                    <a:pt x="147538" y="256054"/>
                  </a:lnTo>
                  <a:lnTo>
                    <a:pt x="183015" y="257643"/>
                  </a:lnTo>
                  <a:lnTo>
                    <a:pt x="243604" y="252323"/>
                  </a:lnTo>
                  <a:lnTo>
                    <a:pt x="278637" y="214174"/>
                  </a:lnTo>
                  <a:lnTo>
                    <a:pt x="293149" y="170567"/>
                  </a:lnTo>
                  <a:lnTo>
                    <a:pt x="295077" y="146782"/>
                  </a:lnTo>
                  <a:lnTo>
                    <a:pt x="287556" y="100387"/>
                  </a:lnTo>
                  <a:lnTo>
                    <a:pt x="266610" y="60094"/>
                  </a:lnTo>
                  <a:lnTo>
                    <a:pt x="234672" y="28320"/>
                  </a:lnTo>
                  <a:lnTo>
                    <a:pt x="194171" y="7483"/>
                  </a:lnTo>
                  <a:lnTo>
                    <a:pt x="147538" y="0"/>
                  </a:lnTo>
                  <a:close/>
                </a:path>
              </a:pathLst>
            </a:custGeom>
            <a:solidFill>
              <a:srgbClr val="FF56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3262756" y="5767291"/>
              <a:ext cx="266700" cy="234315"/>
            </a:xfrm>
            <a:custGeom>
              <a:avLst/>
              <a:gdLst/>
              <a:ahLst/>
              <a:cxnLst/>
              <a:rect l="l" t="t" r="r" b="b"/>
              <a:pathLst>
                <a:path w="266700" h="234314">
                  <a:moveTo>
                    <a:pt x="138094" y="0"/>
                  </a:moveTo>
                  <a:lnTo>
                    <a:pt x="41800" y="138687"/>
                  </a:lnTo>
                  <a:lnTo>
                    <a:pt x="51665" y="148655"/>
                  </a:lnTo>
                  <a:lnTo>
                    <a:pt x="56213" y="164250"/>
                  </a:lnTo>
                  <a:lnTo>
                    <a:pt x="60713" y="168966"/>
                  </a:lnTo>
                  <a:lnTo>
                    <a:pt x="0" y="208939"/>
                  </a:lnTo>
                  <a:lnTo>
                    <a:pt x="23056" y="227869"/>
                  </a:lnTo>
                  <a:lnTo>
                    <a:pt x="51281" y="233948"/>
                  </a:lnTo>
                  <a:lnTo>
                    <a:pt x="83645" y="233189"/>
                  </a:lnTo>
                  <a:lnTo>
                    <a:pt x="119119" y="231600"/>
                  </a:lnTo>
                  <a:lnTo>
                    <a:pt x="197864" y="231600"/>
                  </a:lnTo>
                  <a:lnTo>
                    <a:pt x="215185" y="227869"/>
                  </a:lnTo>
                  <a:lnTo>
                    <a:pt x="238241" y="208939"/>
                  </a:lnTo>
                  <a:lnTo>
                    <a:pt x="250218" y="189720"/>
                  </a:lnTo>
                  <a:lnTo>
                    <a:pt x="259027" y="168966"/>
                  </a:lnTo>
                  <a:lnTo>
                    <a:pt x="259149" y="168678"/>
                  </a:lnTo>
                  <a:lnTo>
                    <a:pt x="264731" y="146113"/>
                  </a:lnTo>
                  <a:lnTo>
                    <a:pt x="266658" y="122327"/>
                  </a:lnTo>
                  <a:lnTo>
                    <a:pt x="266658" y="116737"/>
                  </a:lnTo>
                  <a:lnTo>
                    <a:pt x="266337" y="111223"/>
                  </a:lnTo>
                  <a:lnTo>
                    <a:pt x="265722" y="105795"/>
                  </a:lnTo>
                  <a:lnTo>
                    <a:pt x="168654" y="9369"/>
                  </a:lnTo>
                  <a:lnTo>
                    <a:pt x="147080" y="8471"/>
                  </a:lnTo>
                  <a:lnTo>
                    <a:pt x="146688" y="8471"/>
                  </a:lnTo>
                  <a:lnTo>
                    <a:pt x="145707" y="7348"/>
                  </a:lnTo>
                  <a:lnTo>
                    <a:pt x="138094" y="0"/>
                  </a:lnTo>
                  <a:close/>
                </a:path>
                <a:path w="266700" h="234314">
                  <a:moveTo>
                    <a:pt x="197864" y="231600"/>
                  </a:moveTo>
                  <a:lnTo>
                    <a:pt x="119119" y="231600"/>
                  </a:lnTo>
                  <a:lnTo>
                    <a:pt x="154596" y="233189"/>
                  </a:lnTo>
                  <a:lnTo>
                    <a:pt x="186961" y="233948"/>
                  </a:lnTo>
                  <a:lnTo>
                    <a:pt x="197864" y="231600"/>
                  </a:lnTo>
                  <a:close/>
                </a:path>
              </a:pathLst>
            </a:custGeom>
            <a:solidFill>
              <a:srgbClr val="E123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1" name="object 51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302405" y="2524149"/>
              <a:ext cx="585824" cy="511054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262756" y="5758375"/>
              <a:ext cx="238241" cy="278023"/>
            </a:xfrm>
            <a:prstGeom prst="rect">
              <a:avLst/>
            </a:prstGeom>
          </p:spPr>
        </p:pic>
        <p:sp>
          <p:nvSpPr>
            <p:cNvPr id="53" name="object 53"/>
            <p:cNvSpPr/>
            <p:nvPr/>
          </p:nvSpPr>
          <p:spPr>
            <a:xfrm>
              <a:off x="1285139" y="3985673"/>
              <a:ext cx="294005" cy="260350"/>
            </a:xfrm>
            <a:custGeom>
              <a:avLst/>
              <a:gdLst/>
              <a:ahLst/>
              <a:cxnLst/>
              <a:rect l="l" t="t" r="r" b="b"/>
              <a:pathLst>
                <a:path w="294005" h="260350">
                  <a:moveTo>
                    <a:pt x="146780" y="0"/>
                  </a:moveTo>
                  <a:lnTo>
                    <a:pt x="100388" y="7521"/>
                  </a:lnTo>
                  <a:lnTo>
                    <a:pt x="60096" y="28466"/>
                  </a:lnTo>
                  <a:lnTo>
                    <a:pt x="28321" y="60404"/>
                  </a:lnTo>
                  <a:lnTo>
                    <a:pt x="7483" y="100905"/>
                  </a:lnTo>
                  <a:lnTo>
                    <a:pt x="0" y="147539"/>
                  </a:lnTo>
                  <a:lnTo>
                    <a:pt x="1918" y="171448"/>
                  </a:lnTo>
                  <a:lnTo>
                    <a:pt x="16356" y="215279"/>
                  </a:lnTo>
                  <a:lnTo>
                    <a:pt x="51211" y="253625"/>
                  </a:lnTo>
                  <a:lnTo>
                    <a:pt x="79290" y="259736"/>
                  </a:lnTo>
                  <a:lnTo>
                    <a:pt x="111488" y="258972"/>
                  </a:lnTo>
                  <a:lnTo>
                    <a:pt x="146780" y="257375"/>
                  </a:lnTo>
                  <a:lnTo>
                    <a:pt x="182075" y="258972"/>
                  </a:lnTo>
                  <a:lnTo>
                    <a:pt x="242353" y="253625"/>
                  </a:lnTo>
                  <a:lnTo>
                    <a:pt x="277207" y="215279"/>
                  </a:lnTo>
                  <a:lnTo>
                    <a:pt x="291644" y="171448"/>
                  </a:lnTo>
                  <a:lnTo>
                    <a:pt x="293562" y="147539"/>
                  </a:lnTo>
                  <a:lnTo>
                    <a:pt x="286079" y="100905"/>
                  </a:lnTo>
                  <a:lnTo>
                    <a:pt x="265242" y="60404"/>
                  </a:lnTo>
                  <a:lnTo>
                    <a:pt x="233467" y="28466"/>
                  </a:lnTo>
                  <a:lnTo>
                    <a:pt x="193174" y="7521"/>
                  </a:lnTo>
                  <a:lnTo>
                    <a:pt x="146780" y="0"/>
                  </a:lnTo>
                  <a:close/>
                </a:path>
              </a:pathLst>
            </a:custGeom>
            <a:solidFill>
              <a:srgbClr val="FF56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1313412" y="4010253"/>
              <a:ext cx="265430" cy="235585"/>
            </a:xfrm>
            <a:custGeom>
              <a:avLst/>
              <a:gdLst/>
              <a:ahLst/>
              <a:cxnLst/>
              <a:rect l="l" t="t" r="r" b="b"/>
              <a:pathLst>
                <a:path w="265430" h="235585">
                  <a:moveTo>
                    <a:pt x="137385" y="0"/>
                  </a:moveTo>
                  <a:lnTo>
                    <a:pt x="41585" y="139403"/>
                  </a:lnTo>
                  <a:lnTo>
                    <a:pt x="51399" y="149422"/>
                  </a:lnTo>
                  <a:lnTo>
                    <a:pt x="55924" y="165098"/>
                  </a:lnTo>
                  <a:lnTo>
                    <a:pt x="60401" y="169838"/>
                  </a:lnTo>
                  <a:lnTo>
                    <a:pt x="0" y="210018"/>
                  </a:lnTo>
                  <a:lnTo>
                    <a:pt x="22938" y="229045"/>
                  </a:lnTo>
                  <a:lnTo>
                    <a:pt x="51018" y="235156"/>
                  </a:lnTo>
                  <a:lnTo>
                    <a:pt x="83215" y="234392"/>
                  </a:lnTo>
                  <a:lnTo>
                    <a:pt x="118507" y="232795"/>
                  </a:lnTo>
                  <a:lnTo>
                    <a:pt x="196848" y="232795"/>
                  </a:lnTo>
                  <a:lnTo>
                    <a:pt x="214081" y="229045"/>
                  </a:lnTo>
                  <a:lnTo>
                    <a:pt x="237018" y="210018"/>
                  </a:lnTo>
                  <a:lnTo>
                    <a:pt x="248934" y="190699"/>
                  </a:lnTo>
                  <a:lnTo>
                    <a:pt x="257697" y="169838"/>
                  </a:lnTo>
                  <a:lnTo>
                    <a:pt x="257819" y="169548"/>
                  </a:lnTo>
                  <a:lnTo>
                    <a:pt x="263371" y="146867"/>
                  </a:lnTo>
                  <a:lnTo>
                    <a:pt x="265289" y="122959"/>
                  </a:lnTo>
                  <a:lnTo>
                    <a:pt x="265289" y="117340"/>
                  </a:lnTo>
                  <a:lnTo>
                    <a:pt x="264969" y="111797"/>
                  </a:lnTo>
                  <a:lnTo>
                    <a:pt x="264358" y="106341"/>
                  </a:lnTo>
                  <a:lnTo>
                    <a:pt x="167788" y="9418"/>
                  </a:lnTo>
                  <a:lnTo>
                    <a:pt x="146325" y="8515"/>
                  </a:lnTo>
                  <a:lnTo>
                    <a:pt x="145935" y="8515"/>
                  </a:lnTo>
                  <a:lnTo>
                    <a:pt x="144959" y="7386"/>
                  </a:lnTo>
                  <a:lnTo>
                    <a:pt x="137385" y="0"/>
                  </a:lnTo>
                  <a:close/>
                </a:path>
                <a:path w="265430" h="235585">
                  <a:moveTo>
                    <a:pt x="196848" y="232795"/>
                  </a:moveTo>
                  <a:lnTo>
                    <a:pt x="118507" y="232795"/>
                  </a:lnTo>
                  <a:lnTo>
                    <a:pt x="153802" y="234392"/>
                  </a:lnTo>
                  <a:lnTo>
                    <a:pt x="186001" y="235156"/>
                  </a:lnTo>
                  <a:lnTo>
                    <a:pt x="196848" y="232795"/>
                  </a:lnTo>
                  <a:close/>
                </a:path>
              </a:pathLst>
            </a:custGeom>
            <a:solidFill>
              <a:srgbClr val="E123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5" name="object 55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313412" y="4001292"/>
              <a:ext cx="237018" cy="279458"/>
            </a:xfrm>
            <a:prstGeom prst="rect">
              <a:avLst/>
            </a:prstGeom>
          </p:spPr>
        </p:pic>
        <p:sp>
          <p:nvSpPr>
            <p:cNvPr id="56" name="object 56"/>
            <p:cNvSpPr/>
            <p:nvPr/>
          </p:nvSpPr>
          <p:spPr>
            <a:xfrm>
              <a:off x="2429665" y="5320697"/>
              <a:ext cx="295275" cy="260350"/>
            </a:xfrm>
            <a:custGeom>
              <a:avLst/>
              <a:gdLst/>
              <a:ahLst/>
              <a:cxnLst/>
              <a:rect l="l" t="t" r="r" b="b"/>
              <a:pathLst>
                <a:path w="295275" h="260350">
                  <a:moveTo>
                    <a:pt x="147538" y="0"/>
                  </a:moveTo>
                  <a:lnTo>
                    <a:pt x="100906" y="7521"/>
                  </a:lnTo>
                  <a:lnTo>
                    <a:pt x="60406" y="28466"/>
                  </a:lnTo>
                  <a:lnTo>
                    <a:pt x="28467" y="60404"/>
                  </a:lnTo>
                  <a:lnTo>
                    <a:pt x="7522" y="100905"/>
                  </a:lnTo>
                  <a:lnTo>
                    <a:pt x="0" y="147539"/>
                  </a:lnTo>
                  <a:lnTo>
                    <a:pt x="1928" y="171448"/>
                  </a:lnTo>
                  <a:lnTo>
                    <a:pt x="16441" y="215279"/>
                  </a:lnTo>
                  <a:lnTo>
                    <a:pt x="51475" y="253625"/>
                  </a:lnTo>
                  <a:lnTo>
                    <a:pt x="79700" y="259736"/>
                  </a:lnTo>
                  <a:lnTo>
                    <a:pt x="112063" y="258972"/>
                  </a:lnTo>
                  <a:lnTo>
                    <a:pt x="147538" y="257375"/>
                  </a:lnTo>
                  <a:lnTo>
                    <a:pt x="183015" y="258972"/>
                  </a:lnTo>
                  <a:lnTo>
                    <a:pt x="243604" y="253625"/>
                  </a:lnTo>
                  <a:lnTo>
                    <a:pt x="278637" y="215279"/>
                  </a:lnTo>
                  <a:lnTo>
                    <a:pt x="293149" y="171448"/>
                  </a:lnTo>
                  <a:lnTo>
                    <a:pt x="295077" y="147539"/>
                  </a:lnTo>
                  <a:lnTo>
                    <a:pt x="287556" y="100905"/>
                  </a:lnTo>
                  <a:lnTo>
                    <a:pt x="266610" y="60404"/>
                  </a:lnTo>
                  <a:lnTo>
                    <a:pt x="234672" y="28466"/>
                  </a:lnTo>
                  <a:lnTo>
                    <a:pt x="194171" y="7521"/>
                  </a:lnTo>
                  <a:lnTo>
                    <a:pt x="147538" y="0"/>
                  </a:lnTo>
                  <a:close/>
                </a:path>
              </a:pathLst>
            </a:custGeom>
            <a:solidFill>
              <a:srgbClr val="FF56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2458084" y="5345277"/>
              <a:ext cx="266700" cy="235585"/>
            </a:xfrm>
            <a:custGeom>
              <a:avLst/>
              <a:gdLst/>
              <a:ahLst/>
              <a:cxnLst/>
              <a:rect l="l" t="t" r="r" b="b"/>
              <a:pathLst>
                <a:path w="266700" h="235585">
                  <a:moveTo>
                    <a:pt x="138094" y="0"/>
                  </a:moveTo>
                  <a:lnTo>
                    <a:pt x="41800" y="139403"/>
                  </a:lnTo>
                  <a:lnTo>
                    <a:pt x="51665" y="149422"/>
                  </a:lnTo>
                  <a:lnTo>
                    <a:pt x="56213" y="165098"/>
                  </a:lnTo>
                  <a:lnTo>
                    <a:pt x="60713" y="169838"/>
                  </a:lnTo>
                  <a:lnTo>
                    <a:pt x="0" y="210018"/>
                  </a:lnTo>
                  <a:lnTo>
                    <a:pt x="23056" y="229045"/>
                  </a:lnTo>
                  <a:lnTo>
                    <a:pt x="51281" y="235156"/>
                  </a:lnTo>
                  <a:lnTo>
                    <a:pt x="83645" y="234392"/>
                  </a:lnTo>
                  <a:lnTo>
                    <a:pt x="119119" y="232795"/>
                  </a:lnTo>
                  <a:lnTo>
                    <a:pt x="197864" y="232795"/>
                  </a:lnTo>
                  <a:lnTo>
                    <a:pt x="215185" y="229045"/>
                  </a:lnTo>
                  <a:lnTo>
                    <a:pt x="238241" y="210018"/>
                  </a:lnTo>
                  <a:lnTo>
                    <a:pt x="250218" y="190699"/>
                  </a:lnTo>
                  <a:lnTo>
                    <a:pt x="259027" y="169838"/>
                  </a:lnTo>
                  <a:lnTo>
                    <a:pt x="259149" y="169548"/>
                  </a:lnTo>
                  <a:lnTo>
                    <a:pt x="264731" y="146867"/>
                  </a:lnTo>
                  <a:lnTo>
                    <a:pt x="266658" y="122959"/>
                  </a:lnTo>
                  <a:lnTo>
                    <a:pt x="266658" y="117340"/>
                  </a:lnTo>
                  <a:lnTo>
                    <a:pt x="266337" y="111797"/>
                  </a:lnTo>
                  <a:lnTo>
                    <a:pt x="265722" y="106341"/>
                  </a:lnTo>
                  <a:lnTo>
                    <a:pt x="168654" y="9418"/>
                  </a:lnTo>
                  <a:lnTo>
                    <a:pt x="147080" y="8515"/>
                  </a:lnTo>
                  <a:lnTo>
                    <a:pt x="146688" y="8515"/>
                  </a:lnTo>
                  <a:lnTo>
                    <a:pt x="145707" y="7386"/>
                  </a:lnTo>
                  <a:lnTo>
                    <a:pt x="138094" y="0"/>
                  </a:lnTo>
                  <a:close/>
                </a:path>
                <a:path w="266700" h="235585">
                  <a:moveTo>
                    <a:pt x="197864" y="232795"/>
                  </a:moveTo>
                  <a:lnTo>
                    <a:pt x="119119" y="232795"/>
                  </a:lnTo>
                  <a:lnTo>
                    <a:pt x="154596" y="234392"/>
                  </a:lnTo>
                  <a:lnTo>
                    <a:pt x="186961" y="235156"/>
                  </a:lnTo>
                  <a:lnTo>
                    <a:pt x="197864" y="232795"/>
                  </a:lnTo>
                  <a:close/>
                </a:path>
              </a:pathLst>
            </a:custGeom>
            <a:solidFill>
              <a:srgbClr val="E123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8" name="object 58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458084" y="5336315"/>
              <a:ext cx="238241" cy="279458"/>
            </a:xfrm>
            <a:prstGeom prst="rect">
              <a:avLst/>
            </a:prstGeom>
          </p:spPr>
        </p:pic>
        <p:sp>
          <p:nvSpPr>
            <p:cNvPr id="59" name="object 59"/>
            <p:cNvSpPr/>
            <p:nvPr/>
          </p:nvSpPr>
          <p:spPr>
            <a:xfrm>
              <a:off x="2341975" y="5694768"/>
              <a:ext cx="294640" cy="292735"/>
            </a:xfrm>
            <a:custGeom>
              <a:avLst/>
              <a:gdLst/>
              <a:ahLst/>
              <a:cxnLst/>
              <a:rect l="l" t="t" r="r" b="b"/>
              <a:pathLst>
                <a:path w="294639" h="292735">
                  <a:moveTo>
                    <a:pt x="147017" y="0"/>
                  </a:moveTo>
                  <a:lnTo>
                    <a:pt x="100549" y="7453"/>
                  </a:lnTo>
                  <a:lnTo>
                    <a:pt x="60191" y="28210"/>
                  </a:lnTo>
                  <a:lnTo>
                    <a:pt x="28366" y="59861"/>
                  </a:lnTo>
                  <a:lnTo>
                    <a:pt x="7495" y="99998"/>
                  </a:lnTo>
                  <a:lnTo>
                    <a:pt x="0" y="146215"/>
                  </a:lnTo>
                  <a:lnTo>
                    <a:pt x="7495" y="192429"/>
                  </a:lnTo>
                  <a:lnTo>
                    <a:pt x="28366" y="232565"/>
                  </a:lnTo>
                  <a:lnTo>
                    <a:pt x="60191" y="264216"/>
                  </a:lnTo>
                  <a:lnTo>
                    <a:pt x="100549" y="284972"/>
                  </a:lnTo>
                  <a:lnTo>
                    <a:pt x="147017" y="292426"/>
                  </a:lnTo>
                  <a:lnTo>
                    <a:pt x="193488" y="284972"/>
                  </a:lnTo>
                  <a:lnTo>
                    <a:pt x="233847" y="264216"/>
                  </a:lnTo>
                  <a:lnTo>
                    <a:pt x="265673" y="232565"/>
                  </a:lnTo>
                  <a:lnTo>
                    <a:pt x="286543" y="192429"/>
                  </a:lnTo>
                  <a:lnTo>
                    <a:pt x="294038" y="146215"/>
                  </a:lnTo>
                  <a:lnTo>
                    <a:pt x="286543" y="99998"/>
                  </a:lnTo>
                  <a:lnTo>
                    <a:pt x="265673" y="59861"/>
                  </a:lnTo>
                  <a:lnTo>
                    <a:pt x="233847" y="28210"/>
                  </a:lnTo>
                  <a:lnTo>
                    <a:pt x="193488" y="7453"/>
                  </a:lnTo>
                  <a:lnTo>
                    <a:pt x="147017" y="0"/>
                  </a:lnTo>
                  <a:close/>
                </a:path>
              </a:pathLst>
            </a:custGeom>
            <a:solidFill>
              <a:srgbClr val="F3E3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0" name="object 6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414070" y="5711749"/>
              <a:ext cx="149013" cy="275446"/>
            </a:xfrm>
            <a:prstGeom prst="rect">
              <a:avLst/>
            </a:prstGeom>
          </p:spPr>
        </p:pic>
        <p:sp>
          <p:nvSpPr>
            <p:cNvPr id="61" name="object 61"/>
            <p:cNvSpPr/>
            <p:nvPr/>
          </p:nvSpPr>
          <p:spPr>
            <a:xfrm>
              <a:off x="1627219" y="3990936"/>
              <a:ext cx="294640" cy="292735"/>
            </a:xfrm>
            <a:custGeom>
              <a:avLst/>
              <a:gdLst/>
              <a:ahLst/>
              <a:cxnLst/>
              <a:rect l="l" t="t" r="r" b="b"/>
              <a:pathLst>
                <a:path w="294639" h="292735">
                  <a:moveTo>
                    <a:pt x="147017" y="0"/>
                  </a:moveTo>
                  <a:lnTo>
                    <a:pt x="100549" y="7453"/>
                  </a:lnTo>
                  <a:lnTo>
                    <a:pt x="60191" y="28210"/>
                  </a:lnTo>
                  <a:lnTo>
                    <a:pt x="28366" y="59861"/>
                  </a:lnTo>
                  <a:lnTo>
                    <a:pt x="7495" y="99998"/>
                  </a:lnTo>
                  <a:lnTo>
                    <a:pt x="0" y="146215"/>
                  </a:lnTo>
                  <a:lnTo>
                    <a:pt x="7495" y="192429"/>
                  </a:lnTo>
                  <a:lnTo>
                    <a:pt x="28366" y="232565"/>
                  </a:lnTo>
                  <a:lnTo>
                    <a:pt x="60191" y="264216"/>
                  </a:lnTo>
                  <a:lnTo>
                    <a:pt x="100549" y="284972"/>
                  </a:lnTo>
                  <a:lnTo>
                    <a:pt x="147017" y="292426"/>
                  </a:lnTo>
                  <a:lnTo>
                    <a:pt x="193488" y="284972"/>
                  </a:lnTo>
                  <a:lnTo>
                    <a:pt x="233847" y="264216"/>
                  </a:lnTo>
                  <a:lnTo>
                    <a:pt x="265673" y="232565"/>
                  </a:lnTo>
                  <a:lnTo>
                    <a:pt x="286543" y="192429"/>
                  </a:lnTo>
                  <a:lnTo>
                    <a:pt x="294038" y="146215"/>
                  </a:lnTo>
                  <a:lnTo>
                    <a:pt x="286543" y="99998"/>
                  </a:lnTo>
                  <a:lnTo>
                    <a:pt x="265673" y="59861"/>
                  </a:lnTo>
                  <a:lnTo>
                    <a:pt x="233847" y="28210"/>
                  </a:lnTo>
                  <a:lnTo>
                    <a:pt x="193488" y="7453"/>
                  </a:lnTo>
                  <a:lnTo>
                    <a:pt x="147017" y="0"/>
                  </a:lnTo>
                  <a:close/>
                </a:path>
              </a:pathLst>
            </a:custGeom>
            <a:solidFill>
              <a:srgbClr val="F3E3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2" name="object 62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699314" y="4007917"/>
              <a:ext cx="149013" cy="275446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922270" y="2728467"/>
              <a:ext cx="487933" cy="334772"/>
            </a:xfrm>
            <a:prstGeom prst="rect">
              <a:avLst/>
            </a:prstGeom>
          </p:spPr>
        </p:pic>
      </p:grpSp>
      <p:sp>
        <p:nvSpPr>
          <p:cNvPr id="64" name="object 64"/>
          <p:cNvSpPr txBox="1"/>
          <p:nvPr/>
        </p:nvSpPr>
        <p:spPr>
          <a:xfrm>
            <a:off x="8732011" y="2203526"/>
            <a:ext cx="121602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solidFill>
                  <a:srgbClr val="FFFFFF"/>
                </a:solidFill>
                <a:latin typeface="Arial"/>
                <a:cs typeface="Arial"/>
              </a:rPr>
              <a:t>Data</a:t>
            </a:r>
            <a:r>
              <a:rPr sz="1200" b="1" spc="1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b="1" spc="-10" dirty="0">
                <a:solidFill>
                  <a:srgbClr val="FFFFFF"/>
                </a:solidFill>
                <a:latin typeface="Arial"/>
                <a:cs typeface="Arial"/>
              </a:rPr>
              <a:t>Consultant</a:t>
            </a:r>
            <a:endParaRPr sz="1200">
              <a:latin typeface="Arial"/>
              <a:cs typeface="Arial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8792336" y="3092577"/>
            <a:ext cx="10528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solidFill>
                  <a:srgbClr val="FFFFFF"/>
                </a:solidFill>
                <a:latin typeface="Arial"/>
                <a:cs typeface="Arial"/>
              </a:rPr>
              <a:t>Data</a:t>
            </a:r>
            <a:r>
              <a:rPr sz="1200" b="1" spc="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b="1" spc="-10" dirty="0">
                <a:solidFill>
                  <a:srgbClr val="FFFFFF"/>
                </a:solidFill>
                <a:latin typeface="Arial"/>
                <a:cs typeface="Arial"/>
              </a:rPr>
              <a:t>Scientist</a:t>
            </a:r>
            <a:endParaRPr sz="1200">
              <a:latin typeface="Arial"/>
              <a:cs typeface="Arial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8930131" y="4826634"/>
            <a:ext cx="8210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solidFill>
                  <a:srgbClr val="FFFFFF"/>
                </a:solidFill>
                <a:latin typeface="Arial"/>
                <a:cs typeface="Arial"/>
              </a:rPr>
              <a:t>Client</a:t>
            </a:r>
            <a:r>
              <a:rPr sz="1200" b="1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b="1" spc="185" dirty="0">
                <a:solidFill>
                  <a:srgbClr val="FFFFFF"/>
                </a:solidFill>
                <a:latin typeface="Arial"/>
                <a:cs typeface="Arial"/>
              </a:rPr>
              <a:t>/</a:t>
            </a:r>
            <a:r>
              <a:rPr sz="1200" b="1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b="1" spc="-35" dirty="0">
                <a:solidFill>
                  <a:srgbClr val="FFFFFF"/>
                </a:solidFill>
                <a:latin typeface="Arial"/>
                <a:cs typeface="Arial"/>
              </a:rPr>
              <a:t>PO</a:t>
            </a:r>
            <a:endParaRPr sz="1200">
              <a:latin typeface="Arial"/>
              <a:cs typeface="Arial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8807322" y="3958208"/>
            <a:ext cx="10591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solidFill>
                  <a:srgbClr val="FFFFFF"/>
                </a:solidFill>
                <a:latin typeface="Arial"/>
                <a:cs typeface="Arial"/>
              </a:rPr>
              <a:t>Data</a:t>
            </a:r>
            <a:r>
              <a:rPr sz="1200" b="1" spc="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b="1" spc="-10" dirty="0">
                <a:solidFill>
                  <a:srgbClr val="FFFFFF"/>
                </a:solidFill>
                <a:latin typeface="Arial"/>
                <a:cs typeface="Arial"/>
              </a:rPr>
              <a:t>Engineer</a:t>
            </a:r>
            <a:endParaRPr sz="1200">
              <a:latin typeface="Arial"/>
              <a:cs typeface="Arial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8960611" y="5716930"/>
            <a:ext cx="76136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20" dirty="0">
                <a:solidFill>
                  <a:srgbClr val="FFFFFF"/>
                </a:solidFill>
                <a:latin typeface="Arial"/>
                <a:cs typeface="Arial"/>
              </a:rPr>
              <a:t>Tech</a:t>
            </a:r>
            <a:r>
              <a:rPr sz="1200" b="1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b="1" spc="-20" dirty="0">
                <a:solidFill>
                  <a:srgbClr val="FFFFFF"/>
                </a:solidFill>
                <a:latin typeface="Arial"/>
                <a:cs typeface="Arial"/>
              </a:rPr>
              <a:t>Lead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69" name="object 69"/>
          <p:cNvGrpSpPr/>
          <p:nvPr/>
        </p:nvGrpSpPr>
        <p:grpSpPr>
          <a:xfrm>
            <a:off x="7909559" y="1438655"/>
            <a:ext cx="1681480" cy="2935605"/>
            <a:chOff x="7909559" y="1438655"/>
            <a:chExt cx="1681480" cy="2935605"/>
          </a:xfrm>
        </p:grpSpPr>
        <p:pic>
          <p:nvPicPr>
            <p:cNvPr id="70" name="object 70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909559" y="3749039"/>
              <a:ext cx="621792" cy="624840"/>
            </a:xfrm>
            <a:prstGeom prst="rect">
              <a:avLst/>
            </a:prstGeom>
          </p:spPr>
        </p:pic>
        <p:sp>
          <p:nvSpPr>
            <p:cNvPr id="71" name="object 71"/>
            <p:cNvSpPr/>
            <p:nvPr/>
          </p:nvSpPr>
          <p:spPr>
            <a:xfrm>
              <a:off x="7913460" y="2878170"/>
              <a:ext cx="614680" cy="556260"/>
            </a:xfrm>
            <a:custGeom>
              <a:avLst/>
              <a:gdLst/>
              <a:ahLst/>
              <a:cxnLst/>
              <a:rect l="l" t="t" r="r" b="b"/>
              <a:pathLst>
                <a:path w="614679" h="556260">
                  <a:moveTo>
                    <a:pt x="307246" y="0"/>
                  </a:moveTo>
                  <a:lnTo>
                    <a:pt x="261846" y="3331"/>
                  </a:lnTo>
                  <a:lnTo>
                    <a:pt x="218513" y="13008"/>
                  </a:lnTo>
                  <a:lnTo>
                    <a:pt x="177723" y="28556"/>
                  </a:lnTo>
                  <a:lnTo>
                    <a:pt x="139952" y="49500"/>
                  </a:lnTo>
                  <a:lnTo>
                    <a:pt x="105674" y="75363"/>
                  </a:lnTo>
                  <a:lnTo>
                    <a:pt x="75365" y="105671"/>
                  </a:lnTo>
                  <a:lnTo>
                    <a:pt x="49501" y="139949"/>
                  </a:lnTo>
                  <a:lnTo>
                    <a:pt x="28557" y="177721"/>
                  </a:lnTo>
                  <a:lnTo>
                    <a:pt x="13009" y="218512"/>
                  </a:lnTo>
                  <a:lnTo>
                    <a:pt x="3331" y="261846"/>
                  </a:lnTo>
                  <a:lnTo>
                    <a:pt x="0" y="307248"/>
                  </a:lnTo>
                  <a:lnTo>
                    <a:pt x="3972" y="356770"/>
                  </a:lnTo>
                  <a:lnTo>
                    <a:pt x="15473" y="403771"/>
                  </a:lnTo>
                  <a:lnTo>
                    <a:pt x="33883" y="447629"/>
                  </a:lnTo>
                  <a:lnTo>
                    <a:pt x="58577" y="487724"/>
                  </a:lnTo>
                  <a:lnTo>
                    <a:pt x="88934" y="523435"/>
                  </a:lnTo>
                  <a:lnTo>
                    <a:pt x="124821" y="547542"/>
                  </a:lnTo>
                  <a:lnTo>
                    <a:pt x="165241" y="556238"/>
                  </a:lnTo>
                  <a:lnTo>
                    <a:pt x="209549" y="555298"/>
                  </a:lnTo>
                  <a:lnTo>
                    <a:pt x="257099" y="550500"/>
                  </a:lnTo>
                  <a:lnTo>
                    <a:pt x="307246" y="547617"/>
                  </a:lnTo>
                  <a:lnTo>
                    <a:pt x="357393" y="550500"/>
                  </a:lnTo>
                  <a:lnTo>
                    <a:pt x="404943" y="555298"/>
                  </a:lnTo>
                  <a:lnTo>
                    <a:pt x="449251" y="556238"/>
                  </a:lnTo>
                  <a:lnTo>
                    <a:pt x="489672" y="547542"/>
                  </a:lnTo>
                  <a:lnTo>
                    <a:pt x="525561" y="523435"/>
                  </a:lnTo>
                  <a:lnTo>
                    <a:pt x="555918" y="487724"/>
                  </a:lnTo>
                  <a:lnTo>
                    <a:pt x="580612" y="447629"/>
                  </a:lnTo>
                  <a:lnTo>
                    <a:pt x="599021" y="403771"/>
                  </a:lnTo>
                  <a:lnTo>
                    <a:pt x="610523" y="356770"/>
                  </a:lnTo>
                  <a:lnTo>
                    <a:pt x="614495" y="307248"/>
                  </a:lnTo>
                  <a:lnTo>
                    <a:pt x="611163" y="261846"/>
                  </a:lnTo>
                  <a:lnTo>
                    <a:pt x="601486" y="218512"/>
                  </a:lnTo>
                  <a:lnTo>
                    <a:pt x="585938" y="177721"/>
                  </a:lnTo>
                  <a:lnTo>
                    <a:pt x="564994" y="139949"/>
                  </a:lnTo>
                  <a:lnTo>
                    <a:pt x="539131" y="105671"/>
                  </a:lnTo>
                  <a:lnTo>
                    <a:pt x="508823" y="75363"/>
                  </a:lnTo>
                  <a:lnTo>
                    <a:pt x="474545" y="49500"/>
                  </a:lnTo>
                  <a:lnTo>
                    <a:pt x="436773" y="28556"/>
                  </a:lnTo>
                  <a:lnTo>
                    <a:pt x="395983" y="13008"/>
                  </a:lnTo>
                  <a:lnTo>
                    <a:pt x="352648" y="3331"/>
                  </a:lnTo>
                  <a:lnTo>
                    <a:pt x="307246" y="0"/>
                  </a:lnTo>
                  <a:close/>
                </a:path>
              </a:pathLst>
            </a:custGeom>
            <a:solidFill>
              <a:srgbClr val="5BBB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8102288" y="2973995"/>
              <a:ext cx="426084" cy="461009"/>
            </a:xfrm>
            <a:custGeom>
              <a:avLst/>
              <a:gdLst/>
              <a:ahLst/>
              <a:cxnLst/>
              <a:rect l="l" t="t" r="r" b="b"/>
              <a:pathLst>
                <a:path w="426084" h="461010">
                  <a:moveTo>
                    <a:pt x="240568" y="0"/>
                  </a:moveTo>
                  <a:lnTo>
                    <a:pt x="0" y="206702"/>
                  </a:lnTo>
                  <a:lnTo>
                    <a:pt x="215974" y="422681"/>
                  </a:lnTo>
                  <a:lnTo>
                    <a:pt x="237587" y="460753"/>
                  </a:lnTo>
                  <a:lnTo>
                    <a:pt x="290641" y="455258"/>
                  </a:lnTo>
                  <a:lnTo>
                    <a:pt x="336733" y="427609"/>
                  </a:lnTo>
                  <a:lnTo>
                    <a:pt x="367090" y="391898"/>
                  </a:lnTo>
                  <a:lnTo>
                    <a:pt x="391784" y="351803"/>
                  </a:lnTo>
                  <a:lnTo>
                    <a:pt x="410193" y="307945"/>
                  </a:lnTo>
                  <a:lnTo>
                    <a:pt x="421695" y="260945"/>
                  </a:lnTo>
                  <a:lnTo>
                    <a:pt x="425667" y="211423"/>
                  </a:lnTo>
                  <a:lnTo>
                    <a:pt x="425362" y="197577"/>
                  </a:lnTo>
                  <a:lnTo>
                    <a:pt x="424457" y="183889"/>
                  </a:lnTo>
                  <a:lnTo>
                    <a:pt x="240568" y="0"/>
                  </a:lnTo>
                  <a:close/>
                </a:path>
              </a:pathLst>
            </a:custGeom>
            <a:solidFill>
              <a:srgbClr val="2F91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8065291" y="2920246"/>
              <a:ext cx="311150" cy="299085"/>
            </a:xfrm>
            <a:custGeom>
              <a:avLst/>
              <a:gdLst/>
              <a:ahLst/>
              <a:cxnLst/>
              <a:rect l="l" t="t" r="r" b="b"/>
              <a:pathLst>
                <a:path w="311150" h="299085">
                  <a:moveTo>
                    <a:pt x="155415" y="0"/>
                  </a:moveTo>
                  <a:lnTo>
                    <a:pt x="100015" y="8977"/>
                  </a:lnTo>
                  <a:lnTo>
                    <a:pt x="65697" y="25753"/>
                  </a:lnTo>
                  <a:lnTo>
                    <a:pt x="34048" y="52842"/>
                  </a:lnTo>
                  <a:lnTo>
                    <a:pt x="10378" y="91833"/>
                  </a:lnTo>
                  <a:lnTo>
                    <a:pt x="0" y="144317"/>
                  </a:lnTo>
                  <a:lnTo>
                    <a:pt x="8222" y="211883"/>
                  </a:lnTo>
                  <a:lnTo>
                    <a:pt x="45028" y="268068"/>
                  </a:lnTo>
                  <a:lnTo>
                    <a:pt x="88675" y="295216"/>
                  </a:lnTo>
                  <a:lnTo>
                    <a:pt x="108177" y="298818"/>
                  </a:lnTo>
                  <a:lnTo>
                    <a:pt x="122202" y="293911"/>
                  </a:lnTo>
                  <a:lnTo>
                    <a:pt x="136149" y="283236"/>
                  </a:lnTo>
                  <a:lnTo>
                    <a:pt x="155415" y="269532"/>
                  </a:lnTo>
                  <a:lnTo>
                    <a:pt x="174687" y="283236"/>
                  </a:lnTo>
                  <a:lnTo>
                    <a:pt x="188637" y="293911"/>
                  </a:lnTo>
                  <a:lnTo>
                    <a:pt x="202663" y="298818"/>
                  </a:lnTo>
                  <a:lnTo>
                    <a:pt x="241915" y="285491"/>
                  </a:lnTo>
                  <a:lnTo>
                    <a:pt x="287996" y="243386"/>
                  </a:lnTo>
                  <a:lnTo>
                    <a:pt x="310831" y="144317"/>
                  </a:lnTo>
                  <a:lnTo>
                    <a:pt x="300453" y="91833"/>
                  </a:lnTo>
                  <a:lnTo>
                    <a:pt x="276785" y="52842"/>
                  </a:lnTo>
                  <a:lnTo>
                    <a:pt x="245137" y="25753"/>
                  </a:lnTo>
                  <a:lnTo>
                    <a:pt x="210819" y="8977"/>
                  </a:lnTo>
                  <a:lnTo>
                    <a:pt x="179142" y="922"/>
                  </a:lnTo>
                  <a:lnTo>
                    <a:pt x="155415" y="0"/>
                  </a:lnTo>
                  <a:close/>
                </a:path>
              </a:pathLst>
            </a:custGeom>
            <a:solidFill>
              <a:srgbClr val="51515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8220706" y="2920246"/>
              <a:ext cx="155575" cy="299085"/>
            </a:xfrm>
            <a:custGeom>
              <a:avLst/>
              <a:gdLst/>
              <a:ahLst/>
              <a:cxnLst/>
              <a:rect l="l" t="t" r="r" b="b"/>
              <a:pathLst>
                <a:path w="155575" h="299085">
                  <a:moveTo>
                    <a:pt x="0" y="0"/>
                  </a:moveTo>
                  <a:lnTo>
                    <a:pt x="0" y="269522"/>
                  </a:lnTo>
                  <a:lnTo>
                    <a:pt x="19266" y="283232"/>
                  </a:lnTo>
                  <a:lnTo>
                    <a:pt x="33212" y="293910"/>
                  </a:lnTo>
                  <a:lnTo>
                    <a:pt x="47237" y="298818"/>
                  </a:lnTo>
                  <a:lnTo>
                    <a:pt x="66740" y="295216"/>
                  </a:lnTo>
                  <a:lnTo>
                    <a:pt x="86495" y="285491"/>
                  </a:lnTo>
                  <a:lnTo>
                    <a:pt x="110395" y="268068"/>
                  </a:lnTo>
                  <a:lnTo>
                    <a:pt x="132580" y="243386"/>
                  </a:lnTo>
                  <a:lnTo>
                    <a:pt x="147193" y="211883"/>
                  </a:lnTo>
                  <a:lnTo>
                    <a:pt x="155415" y="144317"/>
                  </a:lnTo>
                  <a:lnTo>
                    <a:pt x="145036" y="91833"/>
                  </a:lnTo>
                  <a:lnTo>
                    <a:pt x="121367" y="52842"/>
                  </a:lnTo>
                  <a:lnTo>
                    <a:pt x="89718" y="25753"/>
                  </a:lnTo>
                  <a:lnTo>
                    <a:pt x="55399" y="8977"/>
                  </a:lnTo>
                  <a:lnTo>
                    <a:pt x="23723" y="9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C3C3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5" name="object 75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8153466" y="3178487"/>
              <a:ext cx="134491" cy="232159"/>
            </a:xfrm>
            <a:prstGeom prst="rect">
              <a:avLst/>
            </a:prstGeom>
          </p:spPr>
        </p:pic>
        <p:sp>
          <p:nvSpPr>
            <p:cNvPr id="76" name="object 76"/>
            <p:cNvSpPr/>
            <p:nvPr/>
          </p:nvSpPr>
          <p:spPr>
            <a:xfrm>
              <a:off x="8002395" y="3268012"/>
              <a:ext cx="436880" cy="224790"/>
            </a:xfrm>
            <a:custGeom>
              <a:avLst/>
              <a:gdLst/>
              <a:ahLst/>
              <a:cxnLst/>
              <a:rect l="l" t="t" r="r" b="b"/>
              <a:pathLst>
                <a:path w="436879" h="224789">
                  <a:moveTo>
                    <a:pt x="366655" y="0"/>
                  </a:moveTo>
                  <a:lnTo>
                    <a:pt x="285562" y="0"/>
                  </a:lnTo>
                  <a:lnTo>
                    <a:pt x="218311" y="86133"/>
                  </a:lnTo>
                  <a:lnTo>
                    <a:pt x="151071" y="0"/>
                  </a:lnTo>
                  <a:lnTo>
                    <a:pt x="69968" y="0"/>
                  </a:lnTo>
                  <a:lnTo>
                    <a:pt x="42731" y="5499"/>
                  </a:lnTo>
                  <a:lnTo>
                    <a:pt x="20491" y="20498"/>
                  </a:lnTo>
                  <a:lnTo>
                    <a:pt x="5497" y="42742"/>
                  </a:lnTo>
                  <a:lnTo>
                    <a:pt x="0" y="69981"/>
                  </a:lnTo>
                  <a:lnTo>
                    <a:pt x="0" y="133593"/>
                  </a:lnTo>
                  <a:lnTo>
                    <a:pt x="35887" y="164655"/>
                  </a:lnTo>
                  <a:lnTo>
                    <a:pt x="76307" y="189936"/>
                  </a:lnTo>
                  <a:lnTo>
                    <a:pt x="120614" y="208793"/>
                  </a:lnTo>
                  <a:lnTo>
                    <a:pt x="168164" y="220579"/>
                  </a:lnTo>
                  <a:lnTo>
                    <a:pt x="218311" y="224651"/>
                  </a:lnTo>
                  <a:lnTo>
                    <a:pt x="268458" y="220579"/>
                  </a:lnTo>
                  <a:lnTo>
                    <a:pt x="316008" y="208793"/>
                  </a:lnTo>
                  <a:lnTo>
                    <a:pt x="360316" y="189936"/>
                  </a:lnTo>
                  <a:lnTo>
                    <a:pt x="400737" y="164655"/>
                  </a:lnTo>
                  <a:lnTo>
                    <a:pt x="436626" y="133593"/>
                  </a:lnTo>
                  <a:lnTo>
                    <a:pt x="436626" y="69981"/>
                  </a:lnTo>
                  <a:lnTo>
                    <a:pt x="431128" y="42742"/>
                  </a:lnTo>
                  <a:lnTo>
                    <a:pt x="416133" y="20498"/>
                  </a:lnTo>
                  <a:lnTo>
                    <a:pt x="393892" y="5499"/>
                  </a:lnTo>
                  <a:lnTo>
                    <a:pt x="366655" y="0"/>
                  </a:lnTo>
                  <a:close/>
                </a:path>
              </a:pathLst>
            </a:custGeom>
            <a:solidFill>
              <a:srgbClr val="DD45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7" name="object 77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8220706" y="3268012"/>
              <a:ext cx="218314" cy="224651"/>
            </a:xfrm>
            <a:prstGeom prst="rect">
              <a:avLst/>
            </a:prstGeom>
          </p:spPr>
        </p:pic>
        <p:sp>
          <p:nvSpPr>
            <p:cNvPr id="78" name="object 78"/>
            <p:cNvSpPr/>
            <p:nvPr/>
          </p:nvSpPr>
          <p:spPr>
            <a:xfrm>
              <a:off x="8095566" y="2967834"/>
              <a:ext cx="250825" cy="257810"/>
            </a:xfrm>
            <a:custGeom>
              <a:avLst/>
              <a:gdLst/>
              <a:ahLst/>
              <a:cxnLst/>
              <a:rect l="l" t="t" r="r" b="b"/>
              <a:pathLst>
                <a:path w="250825" h="257810">
                  <a:moveTo>
                    <a:pt x="125139" y="0"/>
                  </a:moveTo>
                  <a:lnTo>
                    <a:pt x="89602" y="4983"/>
                  </a:lnTo>
                  <a:lnTo>
                    <a:pt x="56421" y="21043"/>
                  </a:lnTo>
                  <a:lnTo>
                    <a:pt x="31119" y="49839"/>
                  </a:lnTo>
                  <a:lnTo>
                    <a:pt x="19223" y="93034"/>
                  </a:lnTo>
                  <a:lnTo>
                    <a:pt x="10959" y="97039"/>
                  </a:lnTo>
                  <a:lnTo>
                    <a:pt x="4600" y="104545"/>
                  </a:lnTo>
                  <a:lnTo>
                    <a:pt x="747" y="114006"/>
                  </a:lnTo>
                  <a:lnTo>
                    <a:pt x="0" y="123879"/>
                  </a:lnTo>
                  <a:lnTo>
                    <a:pt x="2060" y="152894"/>
                  </a:lnTo>
                  <a:lnTo>
                    <a:pt x="4917" y="162140"/>
                  </a:lnTo>
                  <a:lnTo>
                    <a:pt x="10801" y="169316"/>
                  </a:lnTo>
                  <a:lnTo>
                    <a:pt x="18853" y="173710"/>
                  </a:lnTo>
                  <a:lnTo>
                    <a:pt x="28214" y="174607"/>
                  </a:lnTo>
                  <a:lnTo>
                    <a:pt x="30454" y="174357"/>
                  </a:lnTo>
                  <a:lnTo>
                    <a:pt x="52741" y="216835"/>
                  </a:lnTo>
                  <a:lnTo>
                    <a:pt x="77846" y="241032"/>
                  </a:lnTo>
                  <a:lnTo>
                    <a:pt x="102926" y="252632"/>
                  </a:lnTo>
                  <a:lnTo>
                    <a:pt x="125139" y="257320"/>
                  </a:lnTo>
                  <a:lnTo>
                    <a:pt x="147359" y="252632"/>
                  </a:lnTo>
                  <a:lnTo>
                    <a:pt x="172442" y="241032"/>
                  </a:lnTo>
                  <a:lnTo>
                    <a:pt x="197547" y="216835"/>
                  </a:lnTo>
                  <a:lnTo>
                    <a:pt x="219834" y="174357"/>
                  </a:lnTo>
                  <a:lnTo>
                    <a:pt x="222065" y="174607"/>
                  </a:lnTo>
                  <a:lnTo>
                    <a:pt x="250279" y="123879"/>
                  </a:lnTo>
                  <a:lnTo>
                    <a:pt x="249533" y="114006"/>
                  </a:lnTo>
                  <a:lnTo>
                    <a:pt x="245682" y="104545"/>
                  </a:lnTo>
                  <a:lnTo>
                    <a:pt x="239324" y="97039"/>
                  </a:lnTo>
                  <a:lnTo>
                    <a:pt x="231056" y="93034"/>
                  </a:lnTo>
                  <a:lnTo>
                    <a:pt x="219159" y="49839"/>
                  </a:lnTo>
                  <a:lnTo>
                    <a:pt x="193858" y="21043"/>
                  </a:lnTo>
                  <a:lnTo>
                    <a:pt x="160676" y="4983"/>
                  </a:lnTo>
                  <a:lnTo>
                    <a:pt x="125139" y="0"/>
                  </a:lnTo>
                  <a:close/>
                </a:path>
              </a:pathLst>
            </a:custGeom>
            <a:solidFill>
              <a:srgbClr val="FFC3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8220706" y="2967834"/>
              <a:ext cx="125730" cy="257810"/>
            </a:xfrm>
            <a:custGeom>
              <a:avLst/>
              <a:gdLst/>
              <a:ahLst/>
              <a:cxnLst/>
              <a:rect l="l" t="t" r="r" b="b"/>
              <a:pathLst>
                <a:path w="125729" h="257810">
                  <a:moveTo>
                    <a:pt x="0" y="0"/>
                  </a:moveTo>
                  <a:lnTo>
                    <a:pt x="0" y="257320"/>
                  </a:lnTo>
                  <a:lnTo>
                    <a:pt x="14167" y="254721"/>
                  </a:lnTo>
                  <a:lnTo>
                    <a:pt x="63390" y="227506"/>
                  </a:lnTo>
                  <a:lnTo>
                    <a:pt x="87572" y="191271"/>
                  </a:lnTo>
                  <a:lnTo>
                    <a:pt x="94695" y="174357"/>
                  </a:lnTo>
                  <a:lnTo>
                    <a:pt x="96925" y="174607"/>
                  </a:lnTo>
                  <a:lnTo>
                    <a:pt x="125139" y="123879"/>
                  </a:lnTo>
                  <a:lnTo>
                    <a:pt x="124393" y="114006"/>
                  </a:lnTo>
                  <a:lnTo>
                    <a:pt x="120542" y="104545"/>
                  </a:lnTo>
                  <a:lnTo>
                    <a:pt x="114184" y="97039"/>
                  </a:lnTo>
                  <a:lnTo>
                    <a:pt x="105916" y="93034"/>
                  </a:lnTo>
                  <a:lnTo>
                    <a:pt x="94019" y="49839"/>
                  </a:lnTo>
                  <a:lnTo>
                    <a:pt x="68718" y="21043"/>
                  </a:lnTo>
                  <a:lnTo>
                    <a:pt x="35536" y="49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AA6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0" name="object 80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8098587" y="2940725"/>
              <a:ext cx="244238" cy="170792"/>
            </a:xfrm>
            <a:prstGeom prst="rect">
              <a:avLst/>
            </a:prstGeom>
          </p:spPr>
        </p:pic>
        <p:pic>
          <p:nvPicPr>
            <p:cNvPr id="81" name="object 81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8266832" y="3165585"/>
              <a:ext cx="80979" cy="220265"/>
            </a:xfrm>
            <a:prstGeom prst="rect">
              <a:avLst/>
            </a:prstGeom>
          </p:spPr>
        </p:pic>
        <p:sp>
          <p:nvSpPr>
            <p:cNvPr id="82" name="object 82"/>
            <p:cNvSpPr/>
            <p:nvPr/>
          </p:nvSpPr>
          <p:spPr>
            <a:xfrm>
              <a:off x="7914893" y="2004828"/>
              <a:ext cx="605155" cy="606425"/>
            </a:xfrm>
            <a:custGeom>
              <a:avLst/>
              <a:gdLst/>
              <a:ahLst/>
              <a:cxnLst/>
              <a:rect l="l" t="t" r="r" b="b"/>
              <a:pathLst>
                <a:path w="605154" h="606425">
                  <a:moveTo>
                    <a:pt x="302374" y="0"/>
                  </a:moveTo>
                  <a:lnTo>
                    <a:pt x="253328" y="3966"/>
                  </a:lnTo>
                  <a:lnTo>
                    <a:pt x="206802" y="15448"/>
                  </a:lnTo>
                  <a:lnTo>
                    <a:pt x="163417" y="33823"/>
                  </a:lnTo>
                  <a:lnTo>
                    <a:pt x="123797" y="58466"/>
                  </a:lnTo>
                  <a:lnTo>
                    <a:pt x="88564" y="88754"/>
                  </a:lnTo>
                  <a:lnTo>
                    <a:pt x="58341" y="124064"/>
                  </a:lnTo>
                  <a:lnTo>
                    <a:pt x="33751" y="163770"/>
                  </a:lnTo>
                  <a:lnTo>
                    <a:pt x="15415" y="207250"/>
                  </a:lnTo>
                  <a:lnTo>
                    <a:pt x="3957" y="253880"/>
                  </a:lnTo>
                  <a:lnTo>
                    <a:pt x="0" y="303035"/>
                  </a:lnTo>
                  <a:lnTo>
                    <a:pt x="3957" y="352187"/>
                  </a:lnTo>
                  <a:lnTo>
                    <a:pt x="15415" y="398814"/>
                  </a:lnTo>
                  <a:lnTo>
                    <a:pt x="33751" y="442293"/>
                  </a:lnTo>
                  <a:lnTo>
                    <a:pt x="58341" y="481998"/>
                  </a:lnTo>
                  <a:lnTo>
                    <a:pt x="88564" y="517307"/>
                  </a:lnTo>
                  <a:lnTo>
                    <a:pt x="123797" y="547595"/>
                  </a:lnTo>
                  <a:lnTo>
                    <a:pt x="163417" y="572239"/>
                  </a:lnTo>
                  <a:lnTo>
                    <a:pt x="206802" y="590614"/>
                  </a:lnTo>
                  <a:lnTo>
                    <a:pt x="253328" y="602096"/>
                  </a:lnTo>
                  <a:lnTo>
                    <a:pt x="302374" y="606062"/>
                  </a:lnTo>
                  <a:lnTo>
                    <a:pt x="351423" y="602096"/>
                  </a:lnTo>
                  <a:lnTo>
                    <a:pt x="397952" y="590614"/>
                  </a:lnTo>
                  <a:lnTo>
                    <a:pt x="441338" y="572239"/>
                  </a:lnTo>
                  <a:lnTo>
                    <a:pt x="480959" y="547595"/>
                  </a:lnTo>
                  <a:lnTo>
                    <a:pt x="516192" y="517307"/>
                  </a:lnTo>
                  <a:lnTo>
                    <a:pt x="546415" y="481998"/>
                  </a:lnTo>
                  <a:lnTo>
                    <a:pt x="571005" y="442293"/>
                  </a:lnTo>
                  <a:lnTo>
                    <a:pt x="589340" y="398814"/>
                  </a:lnTo>
                  <a:lnTo>
                    <a:pt x="600798" y="352187"/>
                  </a:lnTo>
                  <a:lnTo>
                    <a:pt x="604755" y="303035"/>
                  </a:lnTo>
                  <a:lnTo>
                    <a:pt x="600798" y="253880"/>
                  </a:lnTo>
                  <a:lnTo>
                    <a:pt x="589340" y="207250"/>
                  </a:lnTo>
                  <a:lnTo>
                    <a:pt x="571005" y="163770"/>
                  </a:lnTo>
                  <a:lnTo>
                    <a:pt x="546415" y="124064"/>
                  </a:lnTo>
                  <a:lnTo>
                    <a:pt x="516192" y="88754"/>
                  </a:lnTo>
                  <a:lnTo>
                    <a:pt x="480959" y="58466"/>
                  </a:lnTo>
                  <a:lnTo>
                    <a:pt x="441338" y="33823"/>
                  </a:lnTo>
                  <a:lnTo>
                    <a:pt x="397952" y="15448"/>
                  </a:lnTo>
                  <a:lnTo>
                    <a:pt x="351423" y="3966"/>
                  </a:lnTo>
                  <a:lnTo>
                    <a:pt x="302374" y="0"/>
                  </a:lnTo>
                  <a:close/>
                </a:path>
              </a:pathLst>
            </a:custGeom>
            <a:solidFill>
              <a:srgbClr val="F3E3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8063281" y="2040026"/>
              <a:ext cx="307975" cy="571500"/>
            </a:xfrm>
            <a:custGeom>
              <a:avLst/>
              <a:gdLst/>
              <a:ahLst/>
              <a:cxnLst/>
              <a:rect l="l" t="t" r="r" b="b"/>
              <a:pathLst>
                <a:path w="307975" h="571500">
                  <a:moveTo>
                    <a:pt x="307467" y="528015"/>
                  </a:moveTo>
                  <a:lnTo>
                    <a:pt x="277876" y="487121"/>
                  </a:lnTo>
                  <a:lnTo>
                    <a:pt x="258927" y="470725"/>
                  </a:lnTo>
                  <a:lnTo>
                    <a:pt x="256298" y="468744"/>
                  </a:lnTo>
                  <a:lnTo>
                    <a:pt x="253619" y="466813"/>
                  </a:lnTo>
                  <a:lnTo>
                    <a:pt x="250888" y="465061"/>
                  </a:lnTo>
                  <a:lnTo>
                    <a:pt x="249567" y="464108"/>
                  </a:lnTo>
                  <a:lnTo>
                    <a:pt x="244055" y="460667"/>
                  </a:lnTo>
                  <a:lnTo>
                    <a:pt x="241401" y="459092"/>
                  </a:lnTo>
                  <a:lnTo>
                    <a:pt x="238264" y="457352"/>
                  </a:lnTo>
                  <a:lnTo>
                    <a:pt x="238099" y="457212"/>
                  </a:lnTo>
                  <a:lnTo>
                    <a:pt x="237972" y="457212"/>
                  </a:lnTo>
                  <a:lnTo>
                    <a:pt x="236283" y="456285"/>
                  </a:lnTo>
                  <a:lnTo>
                    <a:pt x="234886" y="455460"/>
                  </a:lnTo>
                  <a:lnTo>
                    <a:pt x="233540" y="454634"/>
                  </a:lnTo>
                  <a:lnTo>
                    <a:pt x="232283" y="453898"/>
                  </a:lnTo>
                  <a:lnTo>
                    <a:pt x="229628" y="452145"/>
                  </a:lnTo>
                  <a:lnTo>
                    <a:pt x="229146" y="451789"/>
                  </a:lnTo>
                  <a:lnTo>
                    <a:pt x="226606" y="450100"/>
                  </a:lnTo>
                  <a:lnTo>
                    <a:pt x="192836" y="411111"/>
                  </a:lnTo>
                  <a:lnTo>
                    <a:pt x="186651" y="396900"/>
                  </a:lnTo>
                  <a:lnTo>
                    <a:pt x="186575" y="396748"/>
                  </a:lnTo>
                  <a:lnTo>
                    <a:pt x="185978" y="394817"/>
                  </a:lnTo>
                  <a:lnTo>
                    <a:pt x="201777" y="388658"/>
                  </a:lnTo>
                  <a:lnTo>
                    <a:pt x="234594" y="362191"/>
                  </a:lnTo>
                  <a:lnTo>
                    <a:pt x="260451" y="329336"/>
                  </a:lnTo>
                  <a:lnTo>
                    <a:pt x="285419" y="267843"/>
                  </a:lnTo>
                  <a:lnTo>
                    <a:pt x="288658" y="134835"/>
                  </a:lnTo>
                  <a:lnTo>
                    <a:pt x="286550" y="110972"/>
                  </a:lnTo>
                  <a:lnTo>
                    <a:pt x="271919" y="69659"/>
                  </a:lnTo>
                  <a:lnTo>
                    <a:pt x="244894" y="35344"/>
                  </a:lnTo>
                  <a:lnTo>
                    <a:pt x="209118" y="11772"/>
                  </a:lnTo>
                  <a:lnTo>
                    <a:pt x="169278" y="850"/>
                  </a:lnTo>
                  <a:lnTo>
                    <a:pt x="154139" y="0"/>
                  </a:lnTo>
                  <a:lnTo>
                    <a:pt x="111506" y="6908"/>
                  </a:lnTo>
                  <a:lnTo>
                    <a:pt x="74599" y="26060"/>
                  </a:lnTo>
                  <a:lnTo>
                    <a:pt x="45491" y="55245"/>
                  </a:lnTo>
                  <a:lnTo>
                    <a:pt x="26416" y="92240"/>
                  </a:lnTo>
                  <a:lnTo>
                    <a:pt x="19558" y="134835"/>
                  </a:lnTo>
                  <a:lnTo>
                    <a:pt x="19558" y="235546"/>
                  </a:lnTo>
                  <a:lnTo>
                    <a:pt x="38798" y="313740"/>
                  </a:lnTo>
                  <a:lnTo>
                    <a:pt x="72377" y="360908"/>
                  </a:lnTo>
                  <a:lnTo>
                    <a:pt x="111861" y="391998"/>
                  </a:lnTo>
                  <a:lnTo>
                    <a:pt x="122008" y="396786"/>
                  </a:lnTo>
                  <a:lnTo>
                    <a:pt x="97878" y="435991"/>
                  </a:lnTo>
                  <a:lnTo>
                    <a:pt x="74688" y="454634"/>
                  </a:lnTo>
                  <a:lnTo>
                    <a:pt x="73355" y="455460"/>
                  </a:lnTo>
                  <a:lnTo>
                    <a:pt x="71970" y="456285"/>
                  </a:lnTo>
                  <a:lnTo>
                    <a:pt x="66789" y="459092"/>
                  </a:lnTo>
                  <a:lnTo>
                    <a:pt x="63220" y="461225"/>
                  </a:lnTo>
                  <a:lnTo>
                    <a:pt x="30556" y="486854"/>
                  </a:lnTo>
                  <a:lnTo>
                    <a:pt x="23660" y="494131"/>
                  </a:lnTo>
                  <a:lnTo>
                    <a:pt x="21437" y="496582"/>
                  </a:lnTo>
                  <a:lnTo>
                    <a:pt x="0" y="527697"/>
                  </a:lnTo>
                  <a:lnTo>
                    <a:pt x="15024" y="537044"/>
                  </a:lnTo>
                  <a:lnTo>
                    <a:pt x="58407" y="555421"/>
                  </a:lnTo>
                  <a:lnTo>
                    <a:pt x="104940" y="566902"/>
                  </a:lnTo>
                  <a:lnTo>
                    <a:pt x="153974" y="570877"/>
                  </a:lnTo>
                  <a:lnTo>
                    <a:pt x="203034" y="566902"/>
                  </a:lnTo>
                  <a:lnTo>
                    <a:pt x="249555" y="555421"/>
                  </a:lnTo>
                  <a:lnTo>
                    <a:pt x="292950" y="537044"/>
                  </a:lnTo>
                  <a:lnTo>
                    <a:pt x="307467" y="528015"/>
                  </a:lnTo>
                  <a:close/>
                </a:path>
              </a:pathLst>
            </a:custGeom>
            <a:solidFill>
              <a:srgbClr val="EBC1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8063270" y="2486354"/>
              <a:ext cx="307975" cy="125095"/>
            </a:xfrm>
            <a:custGeom>
              <a:avLst/>
              <a:gdLst/>
              <a:ahLst/>
              <a:cxnLst/>
              <a:rect l="l" t="t" r="r" b="b"/>
              <a:pathLst>
                <a:path w="307975" h="125094">
                  <a:moveTo>
                    <a:pt x="86671" y="0"/>
                  </a:moveTo>
                  <a:lnTo>
                    <a:pt x="86427" y="0"/>
                  </a:lnTo>
                  <a:lnTo>
                    <a:pt x="82851" y="2944"/>
                  </a:lnTo>
                  <a:lnTo>
                    <a:pt x="78884" y="5727"/>
                  </a:lnTo>
                  <a:lnTo>
                    <a:pt x="73308" y="9107"/>
                  </a:lnTo>
                  <a:lnTo>
                    <a:pt x="71932" y="9902"/>
                  </a:lnTo>
                  <a:lnTo>
                    <a:pt x="68384" y="11855"/>
                  </a:lnTo>
                  <a:lnTo>
                    <a:pt x="66866" y="12717"/>
                  </a:lnTo>
                  <a:lnTo>
                    <a:pt x="29382" y="41696"/>
                  </a:lnTo>
                  <a:lnTo>
                    <a:pt x="23662" y="47787"/>
                  </a:lnTo>
                  <a:lnTo>
                    <a:pt x="21453" y="50237"/>
                  </a:lnTo>
                  <a:lnTo>
                    <a:pt x="0" y="81357"/>
                  </a:lnTo>
                  <a:lnTo>
                    <a:pt x="15041" y="90713"/>
                  </a:lnTo>
                  <a:lnTo>
                    <a:pt x="58426" y="109088"/>
                  </a:lnTo>
                  <a:lnTo>
                    <a:pt x="104952" y="120570"/>
                  </a:lnTo>
                  <a:lnTo>
                    <a:pt x="153997" y="124536"/>
                  </a:lnTo>
                  <a:lnTo>
                    <a:pt x="203046" y="120570"/>
                  </a:lnTo>
                  <a:lnTo>
                    <a:pt x="249575" y="109088"/>
                  </a:lnTo>
                  <a:lnTo>
                    <a:pt x="292961" y="90713"/>
                  </a:lnTo>
                  <a:lnTo>
                    <a:pt x="307484" y="81679"/>
                  </a:lnTo>
                  <a:lnTo>
                    <a:pt x="299384" y="66769"/>
                  </a:lnTo>
                  <a:lnTo>
                    <a:pt x="277898" y="40770"/>
                  </a:lnTo>
                  <a:lnTo>
                    <a:pt x="274949" y="37820"/>
                  </a:lnTo>
                  <a:lnTo>
                    <a:pt x="271920" y="34972"/>
                  </a:lnTo>
                  <a:lnTo>
                    <a:pt x="268730" y="32253"/>
                  </a:lnTo>
                  <a:lnTo>
                    <a:pt x="265594" y="29511"/>
                  </a:lnTo>
                  <a:lnTo>
                    <a:pt x="264309" y="28482"/>
                  </a:lnTo>
                  <a:lnTo>
                    <a:pt x="153997" y="28482"/>
                  </a:lnTo>
                  <a:lnTo>
                    <a:pt x="135048" y="26500"/>
                  </a:lnTo>
                  <a:lnTo>
                    <a:pt x="134832" y="26500"/>
                  </a:lnTo>
                  <a:lnTo>
                    <a:pt x="116949" y="20823"/>
                  </a:lnTo>
                  <a:lnTo>
                    <a:pt x="116246" y="20465"/>
                  </a:lnTo>
                  <a:lnTo>
                    <a:pt x="100721" y="11855"/>
                  </a:lnTo>
                  <a:lnTo>
                    <a:pt x="99641" y="10963"/>
                  </a:lnTo>
                  <a:lnTo>
                    <a:pt x="86671" y="0"/>
                  </a:lnTo>
                  <a:close/>
                </a:path>
                <a:path w="307975" h="125094">
                  <a:moveTo>
                    <a:pt x="221818" y="0"/>
                  </a:moveTo>
                  <a:lnTo>
                    <a:pt x="207731" y="11855"/>
                  </a:lnTo>
                  <a:lnTo>
                    <a:pt x="191509" y="20823"/>
                  </a:lnTo>
                  <a:lnTo>
                    <a:pt x="173554" y="26500"/>
                  </a:lnTo>
                  <a:lnTo>
                    <a:pt x="154265" y="28482"/>
                  </a:lnTo>
                  <a:lnTo>
                    <a:pt x="264309" y="28482"/>
                  </a:lnTo>
                  <a:lnTo>
                    <a:pt x="262323" y="26891"/>
                  </a:lnTo>
                  <a:lnTo>
                    <a:pt x="258919" y="24377"/>
                  </a:lnTo>
                  <a:lnTo>
                    <a:pt x="256318" y="22389"/>
                  </a:lnTo>
                  <a:lnTo>
                    <a:pt x="253638" y="20465"/>
                  </a:lnTo>
                  <a:lnTo>
                    <a:pt x="250903" y="18708"/>
                  </a:lnTo>
                  <a:lnTo>
                    <a:pt x="249563" y="17749"/>
                  </a:lnTo>
                  <a:lnTo>
                    <a:pt x="248223" y="16889"/>
                  </a:lnTo>
                  <a:lnTo>
                    <a:pt x="246856" y="16062"/>
                  </a:lnTo>
                  <a:lnTo>
                    <a:pt x="245569" y="15235"/>
                  </a:lnTo>
                  <a:lnTo>
                    <a:pt x="241414" y="12717"/>
                  </a:lnTo>
                  <a:lnTo>
                    <a:pt x="238277" y="10963"/>
                  </a:lnTo>
                  <a:lnTo>
                    <a:pt x="237902" y="10729"/>
                  </a:lnTo>
                  <a:lnTo>
                    <a:pt x="229163" y="5432"/>
                  </a:lnTo>
                  <a:lnTo>
                    <a:pt x="226643" y="3744"/>
                  </a:lnTo>
                  <a:lnTo>
                    <a:pt x="224204" y="1920"/>
                  </a:lnTo>
                  <a:lnTo>
                    <a:pt x="221818" y="0"/>
                  </a:lnTo>
                  <a:close/>
                </a:path>
              </a:pathLst>
            </a:custGeom>
            <a:solidFill>
              <a:srgbClr val="EB6C4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8082847" y="2275572"/>
              <a:ext cx="269240" cy="168910"/>
            </a:xfrm>
            <a:custGeom>
              <a:avLst/>
              <a:gdLst/>
              <a:ahLst/>
              <a:cxnLst/>
              <a:rect l="l" t="t" r="r" b="b"/>
              <a:pathLst>
                <a:path w="269240" h="168910">
                  <a:moveTo>
                    <a:pt x="269097" y="0"/>
                  </a:moveTo>
                  <a:lnTo>
                    <a:pt x="232453" y="74181"/>
                  </a:lnTo>
                  <a:lnTo>
                    <a:pt x="58396" y="58457"/>
                  </a:lnTo>
                  <a:lnTo>
                    <a:pt x="21483" y="42312"/>
                  </a:lnTo>
                  <a:lnTo>
                    <a:pt x="0" y="0"/>
                  </a:lnTo>
                  <a:lnTo>
                    <a:pt x="4331" y="37154"/>
                  </a:lnTo>
                  <a:lnTo>
                    <a:pt x="19236" y="78190"/>
                  </a:lnTo>
                  <a:lnTo>
                    <a:pt x="52812" y="125356"/>
                  </a:lnTo>
                  <a:lnTo>
                    <a:pt x="92301" y="156450"/>
                  </a:lnTo>
                  <a:lnTo>
                    <a:pt x="142998" y="168375"/>
                  </a:lnTo>
                  <a:lnTo>
                    <a:pt x="182216" y="153102"/>
                  </a:lnTo>
                  <a:lnTo>
                    <a:pt x="215028" y="126638"/>
                  </a:lnTo>
                  <a:lnTo>
                    <a:pt x="240890" y="93778"/>
                  </a:lnTo>
                  <a:lnTo>
                    <a:pt x="263522" y="42231"/>
                  </a:lnTo>
                  <a:lnTo>
                    <a:pt x="269097" y="0"/>
                  </a:lnTo>
                  <a:close/>
                </a:path>
              </a:pathLst>
            </a:custGeom>
            <a:solidFill>
              <a:srgbClr val="533D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6" name="object 86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8082876" y="2237236"/>
              <a:ext cx="269094" cy="142456"/>
            </a:xfrm>
            <a:prstGeom prst="rect">
              <a:avLst/>
            </a:prstGeom>
          </p:spPr>
        </p:pic>
        <p:sp>
          <p:nvSpPr>
            <p:cNvPr id="87" name="object 87"/>
            <p:cNvSpPr/>
            <p:nvPr/>
          </p:nvSpPr>
          <p:spPr>
            <a:xfrm>
              <a:off x="8082844" y="2040021"/>
              <a:ext cx="269240" cy="194310"/>
            </a:xfrm>
            <a:custGeom>
              <a:avLst/>
              <a:gdLst/>
              <a:ahLst/>
              <a:cxnLst/>
              <a:rect l="l" t="t" r="r" b="b"/>
              <a:pathLst>
                <a:path w="269240" h="194310">
                  <a:moveTo>
                    <a:pt x="134557" y="0"/>
                  </a:moveTo>
                  <a:lnTo>
                    <a:pt x="91933" y="6909"/>
                  </a:lnTo>
                  <a:lnTo>
                    <a:pt x="55032" y="26064"/>
                  </a:lnTo>
                  <a:lnTo>
                    <a:pt x="25934" y="55248"/>
                  </a:lnTo>
                  <a:lnTo>
                    <a:pt x="6852" y="92244"/>
                  </a:lnTo>
                  <a:lnTo>
                    <a:pt x="0" y="134834"/>
                  </a:lnTo>
                  <a:lnTo>
                    <a:pt x="0" y="194286"/>
                  </a:lnTo>
                  <a:lnTo>
                    <a:pt x="4671" y="174389"/>
                  </a:lnTo>
                  <a:lnTo>
                    <a:pt x="11055" y="157078"/>
                  </a:lnTo>
                  <a:lnTo>
                    <a:pt x="29987" y="126322"/>
                  </a:lnTo>
                  <a:lnTo>
                    <a:pt x="37420" y="110992"/>
                  </a:lnTo>
                  <a:lnTo>
                    <a:pt x="48656" y="99167"/>
                  </a:lnTo>
                  <a:lnTo>
                    <a:pt x="69435" y="94430"/>
                  </a:lnTo>
                  <a:lnTo>
                    <a:pt x="83926" y="95794"/>
                  </a:lnTo>
                  <a:lnTo>
                    <a:pt x="95771" y="98795"/>
                  </a:lnTo>
                  <a:lnTo>
                    <a:pt x="110688" y="101796"/>
                  </a:lnTo>
                  <a:lnTo>
                    <a:pt x="134557" y="103161"/>
                  </a:lnTo>
                  <a:lnTo>
                    <a:pt x="158311" y="101796"/>
                  </a:lnTo>
                  <a:lnTo>
                    <a:pt x="173229" y="98795"/>
                  </a:lnTo>
                  <a:lnTo>
                    <a:pt x="185075" y="95794"/>
                  </a:lnTo>
                  <a:lnTo>
                    <a:pt x="199563" y="94430"/>
                  </a:lnTo>
                  <a:lnTo>
                    <a:pt x="220343" y="99167"/>
                  </a:lnTo>
                  <a:lnTo>
                    <a:pt x="231581" y="110992"/>
                  </a:lnTo>
                  <a:lnTo>
                    <a:pt x="239013" y="126322"/>
                  </a:lnTo>
                  <a:lnTo>
                    <a:pt x="257944" y="157078"/>
                  </a:lnTo>
                  <a:lnTo>
                    <a:pt x="264325" y="174389"/>
                  </a:lnTo>
                  <a:lnTo>
                    <a:pt x="268993" y="194286"/>
                  </a:lnTo>
                  <a:lnTo>
                    <a:pt x="268993" y="134834"/>
                  </a:lnTo>
                  <a:lnTo>
                    <a:pt x="262140" y="92244"/>
                  </a:lnTo>
                  <a:lnTo>
                    <a:pt x="243057" y="55248"/>
                  </a:lnTo>
                  <a:lnTo>
                    <a:pt x="213956" y="26064"/>
                  </a:lnTo>
                  <a:lnTo>
                    <a:pt x="177052" y="6909"/>
                  </a:lnTo>
                  <a:lnTo>
                    <a:pt x="134557" y="0"/>
                  </a:lnTo>
                  <a:close/>
                </a:path>
              </a:pathLst>
            </a:custGeom>
            <a:solidFill>
              <a:srgbClr val="533D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8128469" y="2486249"/>
              <a:ext cx="177800" cy="53975"/>
            </a:xfrm>
            <a:custGeom>
              <a:avLst/>
              <a:gdLst/>
              <a:ahLst/>
              <a:cxnLst/>
              <a:rect l="l" t="t" r="r" b="b"/>
              <a:pathLst>
                <a:path w="177800" h="53975">
                  <a:moveTo>
                    <a:pt x="156619" y="102"/>
                  </a:moveTo>
                  <a:lnTo>
                    <a:pt x="142531" y="11957"/>
                  </a:lnTo>
                  <a:lnTo>
                    <a:pt x="126310" y="20925"/>
                  </a:lnTo>
                  <a:lnTo>
                    <a:pt x="108355" y="26602"/>
                  </a:lnTo>
                  <a:lnTo>
                    <a:pt x="89065" y="28584"/>
                  </a:lnTo>
                  <a:lnTo>
                    <a:pt x="69525" y="26568"/>
                  </a:lnTo>
                  <a:lnTo>
                    <a:pt x="51614" y="20883"/>
                  </a:lnTo>
                  <a:lnTo>
                    <a:pt x="35449" y="11918"/>
                  </a:lnTo>
                  <a:lnTo>
                    <a:pt x="21348" y="0"/>
                  </a:lnTo>
                  <a:lnTo>
                    <a:pt x="17649" y="3046"/>
                  </a:lnTo>
                  <a:lnTo>
                    <a:pt x="13682" y="5829"/>
                  </a:lnTo>
                  <a:lnTo>
                    <a:pt x="0" y="13816"/>
                  </a:lnTo>
                  <a:lnTo>
                    <a:pt x="3471" y="17389"/>
                  </a:lnTo>
                  <a:lnTo>
                    <a:pt x="21749" y="32752"/>
                  </a:lnTo>
                  <a:lnTo>
                    <a:pt x="42400" y="44016"/>
                  </a:lnTo>
                  <a:lnTo>
                    <a:pt x="64932" y="50959"/>
                  </a:lnTo>
                  <a:lnTo>
                    <a:pt x="88851" y="53356"/>
                  </a:lnTo>
                  <a:lnTo>
                    <a:pt x="112609" y="51001"/>
                  </a:lnTo>
                  <a:lnTo>
                    <a:pt x="135083" y="44086"/>
                  </a:lnTo>
                  <a:lnTo>
                    <a:pt x="155752" y="32830"/>
                  </a:lnTo>
                  <a:lnTo>
                    <a:pt x="174097" y="17454"/>
                  </a:lnTo>
                  <a:lnTo>
                    <a:pt x="177716" y="13744"/>
                  </a:lnTo>
                  <a:lnTo>
                    <a:pt x="156619" y="102"/>
                  </a:lnTo>
                  <a:close/>
                </a:path>
              </a:pathLst>
            </a:custGeom>
            <a:solidFill>
              <a:srgbClr val="C346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8572499" y="1438655"/>
              <a:ext cx="1018540" cy="368935"/>
            </a:xfrm>
            <a:custGeom>
              <a:avLst/>
              <a:gdLst/>
              <a:ahLst/>
              <a:cxnLst/>
              <a:rect l="l" t="t" r="r" b="b"/>
              <a:pathLst>
                <a:path w="1018540" h="368935">
                  <a:moveTo>
                    <a:pt x="1018031" y="0"/>
                  </a:moveTo>
                  <a:lnTo>
                    <a:pt x="0" y="0"/>
                  </a:lnTo>
                  <a:lnTo>
                    <a:pt x="0" y="368808"/>
                  </a:lnTo>
                  <a:lnTo>
                    <a:pt x="1018031" y="368808"/>
                  </a:lnTo>
                  <a:lnTo>
                    <a:pt x="1018031" y="0"/>
                  </a:lnTo>
                  <a:close/>
                </a:path>
              </a:pathLst>
            </a:custGeom>
            <a:solidFill>
              <a:srgbClr val="2B093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0" name="object 90"/>
          <p:cNvSpPr txBox="1"/>
          <p:nvPr/>
        </p:nvSpPr>
        <p:spPr>
          <a:xfrm>
            <a:off x="8765793" y="1471421"/>
            <a:ext cx="6330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0" dirty="0">
                <a:solidFill>
                  <a:srgbClr val="12ABDB"/>
                </a:solidFill>
                <a:latin typeface="Arial"/>
                <a:cs typeface="Arial"/>
              </a:rPr>
              <a:t>Roles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11033" y="6502165"/>
            <a:ext cx="5868035" cy="0"/>
          </a:xfrm>
          <a:custGeom>
            <a:avLst/>
            <a:gdLst/>
            <a:ahLst/>
            <a:cxnLst/>
            <a:rect l="l" t="t" r="r" b="b"/>
            <a:pathLst>
              <a:path w="5868034">
                <a:moveTo>
                  <a:pt x="0" y="0"/>
                </a:moveTo>
                <a:lnTo>
                  <a:pt x="5867590" y="0"/>
                </a:lnTo>
              </a:path>
            </a:pathLst>
          </a:custGeom>
          <a:ln w="26327">
            <a:solidFill>
              <a:srgbClr val="00396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8029956" y="6193534"/>
            <a:ext cx="3057525" cy="599440"/>
            <a:chOff x="8029956" y="6193534"/>
            <a:chExt cx="3057525" cy="599440"/>
          </a:xfrm>
        </p:grpSpPr>
        <p:sp>
          <p:nvSpPr>
            <p:cNvPr id="4" name="object 4"/>
            <p:cNvSpPr/>
            <p:nvPr/>
          </p:nvSpPr>
          <p:spPr>
            <a:xfrm>
              <a:off x="8029956" y="6502165"/>
              <a:ext cx="3057525" cy="0"/>
            </a:xfrm>
            <a:custGeom>
              <a:avLst/>
              <a:gdLst/>
              <a:ahLst/>
              <a:cxnLst/>
              <a:rect l="l" t="t" r="r" b="b"/>
              <a:pathLst>
                <a:path w="3057525">
                  <a:moveTo>
                    <a:pt x="0" y="0"/>
                  </a:moveTo>
                  <a:lnTo>
                    <a:pt x="3056953" y="0"/>
                  </a:lnTo>
                </a:path>
              </a:pathLst>
            </a:custGeom>
            <a:ln w="26327">
              <a:solidFill>
                <a:srgbClr val="00396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89036" y="6193534"/>
              <a:ext cx="1700783" cy="598930"/>
            </a:xfrm>
            <a:prstGeom prst="rect">
              <a:avLst/>
            </a:prstGeom>
          </p:spPr>
        </p:pic>
      </p:grp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09600" y="6181342"/>
            <a:ext cx="946404" cy="62331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315274" y="6352435"/>
            <a:ext cx="664287" cy="299566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248900" y="6301740"/>
            <a:ext cx="1092707" cy="382523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/>
              <a:t>What</a:t>
            </a:r>
            <a:r>
              <a:rPr spc="-25" dirty="0"/>
              <a:t> </a:t>
            </a:r>
            <a:r>
              <a:rPr dirty="0"/>
              <a:t>knowledge</a:t>
            </a:r>
            <a:r>
              <a:rPr spc="30" dirty="0"/>
              <a:t> </a:t>
            </a:r>
            <a:r>
              <a:rPr dirty="0"/>
              <a:t>do</a:t>
            </a:r>
            <a:r>
              <a:rPr spc="5" dirty="0"/>
              <a:t> </a:t>
            </a:r>
            <a:r>
              <a:rPr dirty="0"/>
              <a:t>you</a:t>
            </a:r>
            <a:r>
              <a:rPr spc="-15" dirty="0"/>
              <a:t> </a:t>
            </a:r>
            <a:r>
              <a:rPr dirty="0"/>
              <a:t>have</a:t>
            </a:r>
            <a:r>
              <a:rPr spc="25" dirty="0"/>
              <a:t> </a:t>
            </a:r>
            <a:r>
              <a:rPr dirty="0"/>
              <a:t>on the</a:t>
            </a:r>
            <a:r>
              <a:rPr spc="-15" dirty="0"/>
              <a:t> </a:t>
            </a:r>
            <a:r>
              <a:rPr dirty="0"/>
              <a:t>conduct</a:t>
            </a:r>
            <a:r>
              <a:rPr spc="35" dirty="0"/>
              <a:t> </a:t>
            </a:r>
            <a:r>
              <a:rPr dirty="0"/>
              <a:t>of</a:t>
            </a:r>
            <a:r>
              <a:rPr spc="-15" dirty="0"/>
              <a:t> </a:t>
            </a:r>
            <a:r>
              <a:rPr dirty="0"/>
              <a:t>a</a:t>
            </a:r>
            <a:r>
              <a:rPr spc="-15" dirty="0"/>
              <a:t> </a:t>
            </a:r>
            <a:r>
              <a:rPr dirty="0"/>
              <a:t>data</a:t>
            </a:r>
            <a:r>
              <a:rPr spc="15" dirty="0"/>
              <a:t> </a:t>
            </a:r>
            <a:r>
              <a:rPr spc="-10" dirty="0"/>
              <a:t>project?</a:t>
            </a:r>
          </a:p>
        </p:txBody>
      </p:sp>
      <p:grpSp>
        <p:nvGrpSpPr>
          <p:cNvPr id="10" name="object 10"/>
          <p:cNvGrpSpPr/>
          <p:nvPr/>
        </p:nvGrpSpPr>
        <p:grpSpPr>
          <a:xfrm>
            <a:off x="2735579" y="1193291"/>
            <a:ext cx="6720840" cy="4471670"/>
            <a:chOff x="2735579" y="1193291"/>
            <a:chExt cx="6720840" cy="4471670"/>
          </a:xfrm>
        </p:grpSpPr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735579" y="1193291"/>
              <a:ext cx="6720840" cy="4471416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8583841" y="1407451"/>
              <a:ext cx="720725" cy="825500"/>
            </a:xfrm>
            <a:custGeom>
              <a:avLst/>
              <a:gdLst/>
              <a:ahLst/>
              <a:cxnLst/>
              <a:rect l="l" t="t" r="r" b="b"/>
              <a:pathLst>
                <a:path w="720725" h="825500">
                  <a:moveTo>
                    <a:pt x="169075" y="455764"/>
                  </a:moveTo>
                  <a:lnTo>
                    <a:pt x="167411" y="447509"/>
                  </a:lnTo>
                  <a:lnTo>
                    <a:pt x="162864" y="440778"/>
                  </a:lnTo>
                  <a:lnTo>
                    <a:pt x="156133" y="436232"/>
                  </a:lnTo>
                  <a:lnTo>
                    <a:pt x="147891" y="434568"/>
                  </a:lnTo>
                  <a:lnTo>
                    <a:pt x="139649" y="436232"/>
                  </a:lnTo>
                  <a:lnTo>
                    <a:pt x="132918" y="440778"/>
                  </a:lnTo>
                  <a:lnTo>
                    <a:pt x="128384" y="447509"/>
                  </a:lnTo>
                  <a:lnTo>
                    <a:pt x="126720" y="455764"/>
                  </a:lnTo>
                  <a:lnTo>
                    <a:pt x="128384" y="464007"/>
                  </a:lnTo>
                  <a:lnTo>
                    <a:pt x="132918" y="470750"/>
                  </a:lnTo>
                  <a:lnTo>
                    <a:pt x="139649" y="475297"/>
                  </a:lnTo>
                  <a:lnTo>
                    <a:pt x="147891" y="476961"/>
                  </a:lnTo>
                  <a:lnTo>
                    <a:pt x="156133" y="475297"/>
                  </a:lnTo>
                  <a:lnTo>
                    <a:pt x="162864" y="470750"/>
                  </a:lnTo>
                  <a:lnTo>
                    <a:pt x="167411" y="464007"/>
                  </a:lnTo>
                  <a:lnTo>
                    <a:pt x="169075" y="455764"/>
                  </a:lnTo>
                  <a:close/>
                </a:path>
                <a:path w="720725" h="825500">
                  <a:moveTo>
                    <a:pt x="380860" y="678332"/>
                  </a:moveTo>
                  <a:lnTo>
                    <a:pt x="379183" y="670077"/>
                  </a:lnTo>
                  <a:lnTo>
                    <a:pt x="374650" y="663346"/>
                  </a:lnTo>
                  <a:lnTo>
                    <a:pt x="367919" y="658799"/>
                  </a:lnTo>
                  <a:lnTo>
                    <a:pt x="359676" y="657136"/>
                  </a:lnTo>
                  <a:lnTo>
                    <a:pt x="351434" y="658799"/>
                  </a:lnTo>
                  <a:lnTo>
                    <a:pt x="344703" y="663346"/>
                  </a:lnTo>
                  <a:lnTo>
                    <a:pt x="340156" y="670077"/>
                  </a:lnTo>
                  <a:lnTo>
                    <a:pt x="338493" y="678332"/>
                  </a:lnTo>
                  <a:lnTo>
                    <a:pt x="340156" y="686587"/>
                  </a:lnTo>
                  <a:lnTo>
                    <a:pt x="344703" y="693318"/>
                  </a:lnTo>
                  <a:lnTo>
                    <a:pt x="351434" y="697865"/>
                  </a:lnTo>
                  <a:lnTo>
                    <a:pt x="359676" y="699528"/>
                  </a:lnTo>
                  <a:lnTo>
                    <a:pt x="367919" y="697865"/>
                  </a:lnTo>
                  <a:lnTo>
                    <a:pt x="374650" y="693318"/>
                  </a:lnTo>
                  <a:lnTo>
                    <a:pt x="379183" y="686587"/>
                  </a:lnTo>
                  <a:lnTo>
                    <a:pt x="380860" y="678332"/>
                  </a:lnTo>
                  <a:close/>
                </a:path>
                <a:path w="720725" h="825500">
                  <a:moveTo>
                    <a:pt x="380860" y="254393"/>
                  </a:moveTo>
                  <a:lnTo>
                    <a:pt x="379183" y="246138"/>
                  </a:lnTo>
                  <a:lnTo>
                    <a:pt x="374650" y="239395"/>
                  </a:lnTo>
                  <a:lnTo>
                    <a:pt x="367919" y="234861"/>
                  </a:lnTo>
                  <a:lnTo>
                    <a:pt x="359676" y="233197"/>
                  </a:lnTo>
                  <a:lnTo>
                    <a:pt x="351434" y="234861"/>
                  </a:lnTo>
                  <a:lnTo>
                    <a:pt x="344703" y="239395"/>
                  </a:lnTo>
                  <a:lnTo>
                    <a:pt x="340156" y="246138"/>
                  </a:lnTo>
                  <a:lnTo>
                    <a:pt x="338493" y="254393"/>
                  </a:lnTo>
                  <a:lnTo>
                    <a:pt x="340156" y="262636"/>
                  </a:lnTo>
                  <a:lnTo>
                    <a:pt x="344703" y="269379"/>
                  </a:lnTo>
                  <a:lnTo>
                    <a:pt x="351434" y="273913"/>
                  </a:lnTo>
                  <a:lnTo>
                    <a:pt x="359676" y="275590"/>
                  </a:lnTo>
                  <a:lnTo>
                    <a:pt x="367919" y="273913"/>
                  </a:lnTo>
                  <a:lnTo>
                    <a:pt x="374650" y="269379"/>
                  </a:lnTo>
                  <a:lnTo>
                    <a:pt x="379183" y="262636"/>
                  </a:lnTo>
                  <a:lnTo>
                    <a:pt x="380860" y="254393"/>
                  </a:lnTo>
                  <a:close/>
                </a:path>
                <a:path w="720725" h="825500">
                  <a:moveTo>
                    <a:pt x="479336" y="545858"/>
                  </a:moveTo>
                  <a:lnTo>
                    <a:pt x="380860" y="447281"/>
                  </a:lnTo>
                  <a:lnTo>
                    <a:pt x="380860" y="307378"/>
                  </a:lnTo>
                  <a:lnTo>
                    <a:pt x="338493" y="307378"/>
                  </a:lnTo>
                  <a:lnTo>
                    <a:pt x="338493" y="461060"/>
                  </a:lnTo>
                  <a:lnTo>
                    <a:pt x="340614" y="466356"/>
                  </a:lnTo>
                  <a:lnTo>
                    <a:pt x="449681" y="575525"/>
                  </a:lnTo>
                  <a:lnTo>
                    <a:pt x="479336" y="545858"/>
                  </a:lnTo>
                  <a:close/>
                </a:path>
                <a:path w="720725" h="825500">
                  <a:moveTo>
                    <a:pt x="592632" y="455764"/>
                  </a:moveTo>
                  <a:lnTo>
                    <a:pt x="590969" y="447509"/>
                  </a:lnTo>
                  <a:lnTo>
                    <a:pt x="586435" y="440778"/>
                  </a:lnTo>
                  <a:lnTo>
                    <a:pt x="579704" y="436232"/>
                  </a:lnTo>
                  <a:lnTo>
                    <a:pt x="571461" y="434568"/>
                  </a:lnTo>
                  <a:lnTo>
                    <a:pt x="563206" y="436232"/>
                  </a:lnTo>
                  <a:lnTo>
                    <a:pt x="556475" y="440778"/>
                  </a:lnTo>
                  <a:lnTo>
                    <a:pt x="551942" y="447509"/>
                  </a:lnTo>
                  <a:lnTo>
                    <a:pt x="550278" y="455764"/>
                  </a:lnTo>
                  <a:lnTo>
                    <a:pt x="551942" y="464007"/>
                  </a:lnTo>
                  <a:lnTo>
                    <a:pt x="556475" y="470750"/>
                  </a:lnTo>
                  <a:lnTo>
                    <a:pt x="563206" y="475297"/>
                  </a:lnTo>
                  <a:lnTo>
                    <a:pt x="571461" y="476961"/>
                  </a:lnTo>
                  <a:lnTo>
                    <a:pt x="579704" y="475297"/>
                  </a:lnTo>
                  <a:lnTo>
                    <a:pt x="586435" y="470750"/>
                  </a:lnTo>
                  <a:lnTo>
                    <a:pt x="590969" y="464007"/>
                  </a:lnTo>
                  <a:lnTo>
                    <a:pt x="592632" y="455764"/>
                  </a:lnTo>
                  <a:close/>
                </a:path>
                <a:path w="720725" h="825500">
                  <a:moveTo>
                    <a:pt x="720636" y="469887"/>
                  </a:moveTo>
                  <a:lnTo>
                    <a:pt x="717702" y="421982"/>
                  </a:lnTo>
                  <a:lnTo>
                    <a:pt x="708444" y="374878"/>
                  </a:lnTo>
                  <a:lnTo>
                    <a:pt x="692988" y="329234"/>
                  </a:lnTo>
                  <a:lnTo>
                    <a:pt x="671461" y="285724"/>
                  </a:lnTo>
                  <a:lnTo>
                    <a:pt x="656170" y="263093"/>
                  </a:lnTo>
                  <a:lnTo>
                    <a:pt x="656170" y="466356"/>
                  </a:lnTo>
                  <a:lnTo>
                    <a:pt x="652297" y="514591"/>
                  </a:lnTo>
                  <a:lnTo>
                    <a:pt x="641096" y="560311"/>
                  </a:lnTo>
                  <a:lnTo>
                    <a:pt x="623150" y="602907"/>
                  </a:lnTo>
                  <a:lnTo>
                    <a:pt x="599071" y="641794"/>
                  </a:lnTo>
                  <a:lnTo>
                    <a:pt x="569468" y="676351"/>
                  </a:lnTo>
                  <a:lnTo>
                    <a:pt x="534949" y="705980"/>
                  </a:lnTo>
                  <a:lnTo>
                    <a:pt x="496100" y="730072"/>
                  </a:lnTo>
                  <a:lnTo>
                    <a:pt x="453542" y="748030"/>
                  </a:lnTo>
                  <a:lnTo>
                    <a:pt x="407860" y="759256"/>
                  </a:lnTo>
                  <a:lnTo>
                    <a:pt x="359676" y="763130"/>
                  </a:lnTo>
                  <a:lnTo>
                    <a:pt x="311492" y="759256"/>
                  </a:lnTo>
                  <a:lnTo>
                    <a:pt x="265811" y="748030"/>
                  </a:lnTo>
                  <a:lnTo>
                    <a:pt x="223253" y="730072"/>
                  </a:lnTo>
                  <a:lnTo>
                    <a:pt x="184404" y="705980"/>
                  </a:lnTo>
                  <a:lnTo>
                    <a:pt x="149885" y="676351"/>
                  </a:lnTo>
                  <a:lnTo>
                    <a:pt x="120281" y="641794"/>
                  </a:lnTo>
                  <a:lnTo>
                    <a:pt x="96202" y="602907"/>
                  </a:lnTo>
                  <a:lnTo>
                    <a:pt x="78257" y="560311"/>
                  </a:lnTo>
                  <a:lnTo>
                    <a:pt x="67056" y="514591"/>
                  </a:lnTo>
                  <a:lnTo>
                    <a:pt x="63182" y="466356"/>
                  </a:lnTo>
                  <a:lnTo>
                    <a:pt x="67056" y="418134"/>
                  </a:lnTo>
                  <a:lnTo>
                    <a:pt x="78257" y="372414"/>
                  </a:lnTo>
                  <a:lnTo>
                    <a:pt x="96202" y="329819"/>
                  </a:lnTo>
                  <a:lnTo>
                    <a:pt x="120281" y="290931"/>
                  </a:lnTo>
                  <a:lnTo>
                    <a:pt x="149885" y="256374"/>
                  </a:lnTo>
                  <a:lnTo>
                    <a:pt x="184404" y="226745"/>
                  </a:lnTo>
                  <a:lnTo>
                    <a:pt x="223253" y="202653"/>
                  </a:lnTo>
                  <a:lnTo>
                    <a:pt x="265811" y="184696"/>
                  </a:lnTo>
                  <a:lnTo>
                    <a:pt x="311492" y="173469"/>
                  </a:lnTo>
                  <a:lnTo>
                    <a:pt x="359676" y="169595"/>
                  </a:lnTo>
                  <a:lnTo>
                    <a:pt x="407860" y="173469"/>
                  </a:lnTo>
                  <a:lnTo>
                    <a:pt x="453542" y="184696"/>
                  </a:lnTo>
                  <a:lnTo>
                    <a:pt x="496100" y="202653"/>
                  </a:lnTo>
                  <a:lnTo>
                    <a:pt x="534949" y="226745"/>
                  </a:lnTo>
                  <a:lnTo>
                    <a:pt x="569468" y="256374"/>
                  </a:lnTo>
                  <a:lnTo>
                    <a:pt x="599071" y="290931"/>
                  </a:lnTo>
                  <a:lnTo>
                    <a:pt x="623150" y="329819"/>
                  </a:lnTo>
                  <a:lnTo>
                    <a:pt x="641096" y="372414"/>
                  </a:lnTo>
                  <a:lnTo>
                    <a:pt x="652297" y="418134"/>
                  </a:lnTo>
                  <a:lnTo>
                    <a:pt x="656170" y="466356"/>
                  </a:lnTo>
                  <a:lnTo>
                    <a:pt x="656170" y="263093"/>
                  </a:lnTo>
                  <a:lnTo>
                    <a:pt x="643966" y="245008"/>
                  </a:lnTo>
                  <a:lnTo>
                    <a:pt x="610641" y="207759"/>
                  </a:lnTo>
                  <a:lnTo>
                    <a:pt x="642404" y="175958"/>
                  </a:lnTo>
                  <a:lnTo>
                    <a:pt x="646353" y="169595"/>
                  </a:lnTo>
                  <a:lnTo>
                    <a:pt x="647661" y="167474"/>
                  </a:lnTo>
                  <a:lnTo>
                    <a:pt x="648944" y="165430"/>
                  </a:lnTo>
                  <a:lnTo>
                    <a:pt x="631266" y="124714"/>
                  </a:lnTo>
                  <a:lnTo>
                    <a:pt x="619506" y="122174"/>
                  </a:lnTo>
                  <a:lnTo>
                    <a:pt x="607542" y="123990"/>
                  </a:lnTo>
                  <a:lnTo>
                    <a:pt x="596874" y="130378"/>
                  </a:lnTo>
                  <a:lnTo>
                    <a:pt x="560870" y="167474"/>
                  </a:lnTo>
                  <a:lnTo>
                    <a:pt x="521436" y="144487"/>
                  </a:lnTo>
                  <a:lnTo>
                    <a:pt x="479729" y="126669"/>
                  </a:lnTo>
                  <a:lnTo>
                    <a:pt x="436232" y="114414"/>
                  </a:lnTo>
                  <a:lnTo>
                    <a:pt x="391439" y="108127"/>
                  </a:lnTo>
                  <a:lnTo>
                    <a:pt x="391439" y="63614"/>
                  </a:lnTo>
                  <a:lnTo>
                    <a:pt x="486740" y="63614"/>
                  </a:lnTo>
                  <a:lnTo>
                    <a:pt x="486740" y="0"/>
                  </a:lnTo>
                  <a:lnTo>
                    <a:pt x="232613" y="0"/>
                  </a:lnTo>
                  <a:lnTo>
                    <a:pt x="232613" y="63614"/>
                  </a:lnTo>
                  <a:lnTo>
                    <a:pt x="327914" y="63614"/>
                  </a:lnTo>
                  <a:lnTo>
                    <a:pt x="327914" y="107061"/>
                  </a:lnTo>
                  <a:lnTo>
                    <a:pt x="278460" y="114909"/>
                  </a:lnTo>
                  <a:lnTo>
                    <a:pt x="231482" y="129209"/>
                  </a:lnTo>
                  <a:lnTo>
                    <a:pt x="187439" y="149529"/>
                  </a:lnTo>
                  <a:lnTo>
                    <a:pt x="146850" y="175374"/>
                  </a:lnTo>
                  <a:lnTo>
                    <a:pt x="110172" y="206298"/>
                  </a:lnTo>
                  <a:lnTo>
                    <a:pt x="77914" y="241833"/>
                  </a:lnTo>
                  <a:lnTo>
                    <a:pt x="50558" y="281508"/>
                  </a:lnTo>
                  <a:lnTo>
                    <a:pt x="28600" y="324878"/>
                  </a:lnTo>
                  <a:lnTo>
                    <a:pt x="12522" y="371449"/>
                  </a:lnTo>
                  <a:lnTo>
                    <a:pt x="2819" y="420789"/>
                  </a:lnTo>
                  <a:lnTo>
                    <a:pt x="63" y="469887"/>
                  </a:lnTo>
                  <a:lnTo>
                    <a:pt x="0" y="470992"/>
                  </a:lnTo>
                  <a:lnTo>
                    <a:pt x="4013" y="520115"/>
                  </a:lnTo>
                  <a:lnTo>
                    <a:pt x="14503" y="567588"/>
                  </a:lnTo>
                  <a:lnTo>
                    <a:pt x="31115" y="612838"/>
                  </a:lnTo>
                  <a:lnTo>
                    <a:pt x="53517" y="655281"/>
                  </a:lnTo>
                  <a:lnTo>
                    <a:pt x="81356" y="694359"/>
                  </a:lnTo>
                  <a:lnTo>
                    <a:pt x="114274" y="729500"/>
                  </a:lnTo>
                  <a:lnTo>
                    <a:pt x="151917" y="760120"/>
                  </a:lnTo>
                  <a:lnTo>
                    <a:pt x="193954" y="785647"/>
                  </a:lnTo>
                  <a:lnTo>
                    <a:pt x="240017" y="805522"/>
                  </a:lnTo>
                  <a:lnTo>
                    <a:pt x="288391" y="818883"/>
                  </a:lnTo>
                  <a:lnTo>
                    <a:pt x="337159" y="825385"/>
                  </a:lnTo>
                  <a:lnTo>
                    <a:pt x="385699" y="825258"/>
                  </a:lnTo>
                  <a:lnTo>
                    <a:pt x="433387" y="818692"/>
                  </a:lnTo>
                  <a:lnTo>
                    <a:pt x="479602" y="805916"/>
                  </a:lnTo>
                  <a:lnTo>
                    <a:pt x="523709" y="787133"/>
                  </a:lnTo>
                  <a:lnTo>
                    <a:pt x="564121" y="763130"/>
                  </a:lnTo>
                  <a:lnTo>
                    <a:pt x="565111" y="762546"/>
                  </a:lnTo>
                  <a:lnTo>
                    <a:pt x="603161" y="732358"/>
                  </a:lnTo>
                  <a:lnTo>
                    <a:pt x="637260" y="696810"/>
                  </a:lnTo>
                  <a:lnTo>
                    <a:pt x="666762" y="656082"/>
                  </a:lnTo>
                  <a:lnTo>
                    <a:pt x="690308" y="611670"/>
                  </a:lnTo>
                  <a:lnTo>
                    <a:pt x="707059" y="565391"/>
                  </a:lnTo>
                  <a:lnTo>
                    <a:pt x="717130" y="517906"/>
                  </a:lnTo>
                  <a:lnTo>
                    <a:pt x="720559" y="470992"/>
                  </a:lnTo>
                  <a:lnTo>
                    <a:pt x="720636" y="469887"/>
                  </a:lnTo>
                  <a:close/>
                </a:path>
              </a:pathLst>
            </a:custGeom>
            <a:solidFill>
              <a:srgbClr val="006F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8641079" y="1572767"/>
              <a:ext cx="600710" cy="600710"/>
            </a:xfrm>
            <a:custGeom>
              <a:avLst/>
              <a:gdLst/>
              <a:ahLst/>
              <a:cxnLst/>
              <a:rect l="l" t="t" r="r" b="b"/>
              <a:pathLst>
                <a:path w="600709" h="600710">
                  <a:moveTo>
                    <a:pt x="300227" y="0"/>
                  </a:moveTo>
                  <a:lnTo>
                    <a:pt x="251517" y="3928"/>
                  </a:lnTo>
                  <a:lnTo>
                    <a:pt x="205313" y="15300"/>
                  </a:lnTo>
                  <a:lnTo>
                    <a:pt x="162233" y="33501"/>
                  </a:lnTo>
                  <a:lnTo>
                    <a:pt x="122895" y="57911"/>
                  </a:lnTo>
                  <a:lnTo>
                    <a:pt x="87915" y="87915"/>
                  </a:lnTo>
                  <a:lnTo>
                    <a:pt x="57911" y="122895"/>
                  </a:lnTo>
                  <a:lnTo>
                    <a:pt x="33501" y="162233"/>
                  </a:lnTo>
                  <a:lnTo>
                    <a:pt x="15300" y="205313"/>
                  </a:lnTo>
                  <a:lnTo>
                    <a:pt x="3928" y="251517"/>
                  </a:lnTo>
                  <a:lnTo>
                    <a:pt x="0" y="300228"/>
                  </a:lnTo>
                  <a:lnTo>
                    <a:pt x="3928" y="348938"/>
                  </a:lnTo>
                  <a:lnTo>
                    <a:pt x="15300" y="395142"/>
                  </a:lnTo>
                  <a:lnTo>
                    <a:pt x="33501" y="438222"/>
                  </a:lnTo>
                  <a:lnTo>
                    <a:pt x="57911" y="477560"/>
                  </a:lnTo>
                  <a:lnTo>
                    <a:pt x="87915" y="512540"/>
                  </a:lnTo>
                  <a:lnTo>
                    <a:pt x="122895" y="542543"/>
                  </a:lnTo>
                  <a:lnTo>
                    <a:pt x="162233" y="566954"/>
                  </a:lnTo>
                  <a:lnTo>
                    <a:pt x="205313" y="585155"/>
                  </a:lnTo>
                  <a:lnTo>
                    <a:pt x="251517" y="596527"/>
                  </a:lnTo>
                  <a:lnTo>
                    <a:pt x="300227" y="600456"/>
                  </a:lnTo>
                  <a:lnTo>
                    <a:pt x="348938" y="596527"/>
                  </a:lnTo>
                  <a:lnTo>
                    <a:pt x="395142" y="585155"/>
                  </a:lnTo>
                  <a:lnTo>
                    <a:pt x="438222" y="566954"/>
                  </a:lnTo>
                  <a:lnTo>
                    <a:pt x="477560" y="542544"/>
                  </a:lnTo>
                  <a:lnTo>
                    <a:pt x="512540" y="512540"/>
                  </a:lnTo>
                  <a:lnTo>
                    <a:pt x="542544" y="477560"/>
                  </a:lnTo>
                  <a:lnTo>
                    <a:pt x="566954" y="438222"/>
                  </a:lnTo>
                  <a:lnTo>
                    <a:pt x="585155" y="395142"/>
                  </a:lnTo>
                  <a:lnTo>
                    <a:pt x="596527" y="348938"/>
                  </a:lnTo>
                  <a:lnTo>
                    <a:pt x="600455" y="300228"/>
                  </a:lnTo>
                  <a:lnTo>
                    <a:pt x="596527" y="251517"/>
                  </a:lnTo>
                  <a:lnTo>
                    <a:pt x="585155" y="205313"/>
                  </a:lnTo>
                  <a:lnTo>
                    <a:pt x="566954" y="162233"/>
                  </a:lnTo>
                  <a:lnTo>
                    <a:pt x="542543" y="122895"/>
                  </a:lnTo>
                  <a:lnTo>
                    <a:pt x="512540" y="87915"/>
                  </a:lnTo>
                  <a:lnTo>
                    <a:pt x="477560" y="57912"/>
                  </a:lnTo>
                  <a:lnTo>
                    <a:pt x="438222" y="33501"/>
                  </a:lnTo>
                  <a:lnTo>
                    <a:pt x="395142" y="15300"/>
                  </a:lnTo>
                  <a:lnTo>
                    <a:pt x="348938" y="3928"/>
                  </a:lnTo>
                  <a:lnTo>
                    <a:pt x="30022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8809735" y="1638426"/>
            <a:ext cx="30353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25" dirty="0">
                <a:solidFill>
                  <a:srgbClr val="4F81BC"/>
                </a:solidFill>
                <a:latin typeface="Arial MT"/>
                <a:cs typeface="Arial MT"/>
              </a:rPr>
              <a:t>5’</a:t>
            </a:r>
            <a:endParaRPr sz="2800">
              <a:latin typeface="Arial MT"/>
              <a:cs typeface="Arial MT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64846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z="1300" spc="-50" dirty="0">
                <a:solidFill>
                  <a:srgbClr val="00396F"/>
                </a:solidFill>
                <a:latin typeface="Arial MT"/>
                <a:cs typeface="Arial MT"/>
              </a:rPr>
              <a:t>4</a:t>
            </a:fld>
            <a:endParaRPr sz="13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264277" y="3791534"/>
            <a:ext cx="1665605" cy="7029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665"/>
              </a:lnSpc>
              <a:spcBef>
                <a:spcPts val="100"/>
              </a:spcBef>
            </a:pPr>
            <a:r>
              <a:rPr sz="2400" b="1" spc="-10" dirty="0">
                <a:solidFill>
                  <a:srgbClr val="004575"/>
                </a:solidFill>
                <a:latin typeface="Arial"/>
                <a:cs typeface="Arial"/>
              </a:rPr>
              <a:t>Analytics</a:t>
            </a:r>
            <a:r>
              <a:rPr sz="2400" b="1" spc="-80" dirty="0">
                <a:solidFill>
                  <a:srgbClr val="004575"/>
                </a:solidFill>
                <a:latin typeface="Arial"/>
                <a:cs typeface="Arial"/>
              </a:rPr>
              <a:t> </a:t>
            </a:r>
            <a:r>
              <a:rPr sz="2400" b="1" spc="-50" dirty="0">
                <a:solidFill>
                  <a:srgbClr val="004575"/>
                </a:solidFill>
                <a:latin typeface="Arial"/>
                <a:cs typeface="Arial"/>
              </a:rPr>
              <a:t>&amp;</a:t>
            </a:r>
            <a:endParaRPr sz="2400">
              <a:latin typeface="Arial"/>
              <a:cs typeface="Arial"/>
            </a:endParaRPr>
          </a:p>
          <a:p>
            <a:pPr marL="73660">
              <a:lnSpc>
                <a:spcPts val="2665"/>
              </a:lnSpc>
            </a:pPr>
            <a:r>
              <a:rPr sz="2400" b="1" spc="-10" dirty="0">
                <a:solidFill>
                  <a:srgbClr val="004575"/>
                </a:solidFill>
                <a:latin typeface="Arial"/>
                <a:cs typeface="Arial"/>
              </a:rPr>
              <a:t>Prediction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238369" y="4587621"/>
            <a:ext cx="1715135" cy="421005"/>
          </a:xfrm>
          <a:prstGeom prst="rect">
            <a:avLst/>
          </a:prstGeom>
        </p:spPr>
        <p:txBody>
          <a:bodyPr vert="horz" wrap="square" lIns="0" tIns="45719" rIns="0" bIns="0" rtlCol="0">
            <a:spAutoFit/>
          </a:bodyPr>
          <a:lstStyle/>
          <a:p>
            <a:pPr marL="26034" marR="5080" indent="-13970">
              <a:lnSpc>
                <a:spcPts val="1430"/>
              </a:lnSpc>
              <a:spcBef>
                <a:spcPts val="359"/>
              </a:spcBef>
            </a:pPr>
            <a:r>
              <a:rPr sz="1400" b="1" spc="-40" dirty="0">
                <a:solidFill>
                  <a:srgbClr val="004575"/>
                </a:solidFill>
                <a:latin typeface="Arial"/>
                <a:cs typeface="Arial"/>
              </a:rPr>
              <a:t>Discover</a:t>
            </a:r>
            <a:r>
              <a:rPr sz="1400" b="1" spc="-50" dirty="0">
                <a:solidFill>
                  <a:srgbClr val="004575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4575"/>
                </a:solidFill>
                <a:latin typeface="Arial"/>
                <a:cs typeface="Arial"/>
              </a:rPr>
              <a:t>patterns</a:t>
            </a:r>
            <a:r>
              <a:rPr sz="1400" b="1" spc="-25" dirty="0">
                <a:solidFill>
                  <a:srgbClr val="004575"/>
                </a:solidFill>
                <a:latin typeface="Arial"/>
                <a:cs typeface="Arial"/>
              </a:rPr>
              <a:t> </a:t>
            </a:r>
            <a:r>
              <a:rPr sz="1400" b="1" spc="25" dirty="0">
                <a:solidFill>
                  <a:srgbClr val="004575"/>
                </a:solidFill>
                <a:latin typeface="Arial"/>
                <a:cs typeface="Arial"/>
              </a:rPr>
              <a:t>to </a:t>
            </a:r>
            <a:r>
              <a:rPr sz="1400" b="1" dirty="0">
                <a:solidFill>
                  <a:srgbClr val="004575"/>
                </a:solidFill>
                <a:latin typeface="Arial"/>
                <a:cs typeface="Arial"/>
              </a:rPr>
              <a:t>extrapolate</a:t>
            </a:r>
            <a:r>
              <a:rPr sz="1400" b="1" spc="70" dirty="0">
                <a:solidFill>
                  <a:srgbClr val="004575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4575"/>
                </a:solidFill>
                <a:latin typeface="Arial"/>
                <a:cs typeface="Arial"/>
              </a:rPr>
              <a:t>the</a:t>
            </a:r>
            <a:r>
              <a:rPr sz="1400" b="1" spc="70" dirty="0">
                <a:solidFill>
                  <a:srgbClr val="004575"/>
                </a:solidFill>
                <a:latin typeface="Arial"/>
                <a:cs typeface="Arial"/>
              </a:rPr>
              <a:t> </a:t>
            </a:r>
            <a:r>
              <a:rPr sz="1400" b="1" spc="-20" dirty="0">
                <a:solidFill>
                  <a:srgbClr val="004575"/>
                </a:solidFill>
                <a:latin typeface="Arial"/>
                <a:cs typeface="Arial"/>
              </a:rPr>
              <a:t>rest</a:t>
            </a:r>
            <a:endParaRPr sz="1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22249" y="4766817"/>
            <a:ext cx="2059305" cy="1163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" algn="ctr">
              <a:lnSpc>
                <a:spcPct val="100000"/>
              </a:lnSpc>
              <a:spcBef>
                <a:spcPts val="100"/>
              </a:spcBef>
            </a:pPr>
            <a:r>
              <a:rPr sz="2400" b="1" spc="-10" dirty="0">
                <a:solidFill>
                  <a:srgbClr val="004575"/>
                </a:solidFill>
                <a:latin typeface="Arial"/>
                <a:cs typeface="Arial"/>
              </a:rPr>
              <a:t>Visualization</a:t>
            </a:r>
            <a:endParaRPr sz="2400">
              <a:latin typeface="Arial"/>
              <a:cs typeface="Arial"/>
            </a:endParaRPr>
          </a:p>
          <a:p>
            <a:pPr marL="12065" marR="5080" algn="ctr">
              <a:lnSpc>
                <a:spcPts val="1430"/>
              </a:lnSpc>
              <a:spcBef>
                <a:spcPts val="1795"/>
              </a:spcBef>
            </a:pPr>
            <a:r>
              <a:rPr sz="1400" b="1" spc="-10" dirty="0">
                <a:solidFill>
                  <a:srgbClr val="004575"/>
                </a:solidFill>
                <a:latin typeface="Arial"/>
                <a:cs typeface="Arial"/>
              </a:rPr>
              <a:t>Capitalize</a:t>
            </a:r>
            <a:r>
              <a:rPr sz="1400" b="1" spc="-60" dirty="0">
                <a:solidFill>
                  <a:srgbClr val="004575"/>
                </a:solidFill>
                <a:latin typeface="Arial"/>
                <a:cs typeface="Arial"/>
              </a:rPr>
              <a:t> </a:t>
            </a:r>
            <a:r>
              <a:rPr sz="1400" b="1" spc="-30" dirty="0">
                <a:solidFill>
                  <a:srgbClr val="004575"/>
                </a:solidFill>
                <a:latin typeface="Arial"/>
                <a:cs typeface="Arial"/>
              </a:rPr>
              <a:t>on</a:t>
            </a:r>
            <a:r>
              <a:rPr sz="1400" b="1" spc="-50" dirty="0">
                <a:solidFill>
                  <a:srgbClr val="004575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4575"/>
                </a:solidFill>
                <a:latin typeface="Arial"/>
                <a:cs typeface="Arial"/>
              </a:rPr>
              <a:t>quality</a:t>
            </a:r>
            <a:r>
              <a:rPr sz="1400" b="1" spc="-60" dirty="0">
                <a:solidFill>
                  <a:srgbClr val="004575"/>
                </a:solidFill>
                <a:latin typeface="Arial"/>
                <a:cs typeface="Arial"/>
              </a:rPr>
              <a:t> </a:t>
            </a:r>
            <a:r>
              <a:rPr sz="1400" b="1" spc="-25" dirty="0">
                <a:solidFill>
                  <a:srgbClr val="004575"/>
                </a:solidFill>
                <a:latin typeface="Arial"/>
                <a:cs typeface="Arial"/>
              </a:rPr>
              <a:t>and </a:t>
            </a:r>
            <a:r>
              <a:rPr sz="1400" b="1" spc="-55" dirty="0">
                <a:solidFill>
                  <a:srgbClr val="004575"/>
                </a:solidFill>
                <a:latin typeface="Arial"/>
                <a:cs typeface="Arial"/>
              </a:rPr>
              <a:t>accessible</a:t>
            </a:r>
            <a:r>
              <a:rPr sz="1400" b="1" spc="-40" dirty="0">
                <a:solidFill>
                  <a:srgbClr val="004575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4575"/>
                </a:solidFill>
                <a:latin typeface="Arial"/>
                <a:cs typeface="Arial"/>
              </a:rPr>
              <a:t>data</a:t>
            </a:r>
            <a:r>
              <a:rPr sz="1400" b="1" spc="-35" dirty="0">
                <a:solidFill>
                  <a:srgbClr val="004575"/>
                </a:solidFill>
                <a:latin typeface="Arial"/>
                <a:cs typeface="Arial"/>
              </a:rPr>
              <a:t> </a:t>
            </a:r>
            <a:r>
              <a:rPr sz="1400" b="1" spc="50" dirty="0">
                <a:solidFill>
                  <a:srgbClr val="004575"/>
                </a:solidFill>
                <a:latin typeface="Arial"/>
                <a:cs typeface="Arial"/>
              </a:rPr>
              <a:t>to</a:t>
            </a:r>
            <a:r>
              <a:rPr sz="1400" b="1" spc="-40" dirty="0">
                <a:solidFill>
                  <a:srgbClr val="004575"/>
                </a:solidFill>
                <a:latin typeface="Arial"/>
                <a:cs typeface="Arial"/>
              </a:rPr>
              <a:t> </a:t>
            </a:r>
            <a:r>
              <a:rPr sz="1400" b="1" spc="-10" dirty="0">
                <a:solidFill>
                  <a:srgbClr val="004575"/>
                </a:solidFill>
                <a:latin typeface="Arial"/>
                <a:cs typeface="Arial"/>
              </a:rPr>
              <a:t>share information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949955" y="4335017"/>
            <a:ext cx="16490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0" dirty="0">
                <a:solidFill>
                  <a:srgbClr val="004575"/>
                </a:solidFill>
                <a:latin typeface="Arial"/>
                <a:cs typeface="Arial"/>
              </a:rPr>
              <a:t>Monitoring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593339" y="4851653"/>
            <a:ext cx="2362835" cy="6667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07670" marR="5080" indent="-394970">
              <a:lnSpc>
                <a:spcPct val="100000"/>
              </a:lnSpc>
              <a:spcBef>
                <a:spcPts val="100"/>
              </a:spcBef>
            </a:pPr>
            <a:r>
              <a:rPr sz="1400" b="1" spc="-40" dirty="0">
                <a:solidFill>
                  <a:srgbClr val="004575"/>
                </a:solidFill>
                <a:latin typeface="Arial"/>
                <a:cs typeface="Arial"/>
              </a:rPr>
              <a:t>Track</a:t>
            </a:r>
            <a:r>
              <a:rPr sz="1400" b="1" spc="-65" dirty="0">
                <a:solidFill>
                  <a:srgbClr val="004575"/>
                </a:solidFill>
                <a:latin typeface="Arial"/>
                <a:cs typeface="Arial"/>
              </a:rPr>
              <a:t> </a:t>
            </a:r>
            <a:r>
              <a:rPr sz="1400" b="1" spc="-10" dirty="0">
                <a:solidFill>
                  <a:srgbClr val="004575"/>
                </a:solidFill>
                <a:latin typeface="Arial"/>
                <a:cs typeface="Arial"/>
              </a:rPr>
              <a:t>what's</a:t>
            </a:r>
            <a:r>
              <a:rPr sz="1400" b="1" spc="-80" dirty="0">
                <a:solidFill>
                  <a:srgbClr val="004575"/>
                </a:solidFill>
                <a:latin typeface="Arial"/>
                <a:cs typeface="Arial"/>
              </a:rPr>
              <a:t> </a:t>
            </a:r>
            <a:r>
              <a:rPr sz="1400" b="1" spc="-25" dirty="0">
                <a:solidFill>
                  <a:srgbClr val="004575"/>
                </a:solidFill>
                <a:latin typeface="Arial"/>
                <a:cs typeface="Arial"/>
              </a:rPr>
              <a:t>happening</a:t>
            </a:r>
            <a:r>
              <a:rPr sz="1400" b="1" spc="-55" dirty="0">
                <a:solidFill>
                  <a:srgbClr val="004575"/>
                </a:solidFill>
                <a:latin typeface="Arial"/>
                <a:cs typeface="Arial"/>
              </a:rPr>
              <a:t> </a:t>
            </a:r>
            <a:r>
              <a:rPr sz="1400" b="1" spc="-20" dirty="0">
                <a:solidFill>
                  <a:srgbClr val="004575"/>
                </a:solidFill>
                <a:latin typeface="Arial"/>
                <a:cs typeface="Arial"/>
              </a:rPr>
              <a:t>on</a:t>
            </a:r>
            <a:r>
              <a:rPr sz="1400" b="1" spc="-70" dirty="0">
                <a:solidFill>
                  <a:srgbClr val="004575"/>
                </a:solidFill>
                <a:latin typeface="Arial"/>
                <a:cs typeface="Arial"/>
              </a:rPr>
              <a:t> </a:t>
            </a:r>
            <a:r>
              <a:rPr sz="1400" b="1" spc="-50" dirty="0">
                <a:solidFill>
                  <a:srgbClr val="004575"/>
                </a:solidFill>
                <a:latin typeface="Arial"/>
                <a:cs typeface="Arial"/>
              </a:rPr>
              <a:t>a </a:t>
            </a:r>
            <a:r>
              <a:rPr sz="1400" b="1" spc="-60" dirty="0">
                <a:solidFill>
                  <a:srgbClr val="004575"/>
                </a:solidFill>
                <a:latin typeface="Arial"/>
                <a:cs typeface="Arial"/>
              </a:rPr>
              <a:t>process</a:t>
            </a:r>
            <a:r>
              <a:rPr sz="1400" b="1" spc="-50" dirty="0">
                <a:solidFill>
                  <a:srgbClr val="004575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4575"/>
                </a:solidFill>
                <a:latin typeface="Arial"/>
                <a:cs typeface="Arial"/>
              </a:rPr>
              <a:t>or</a:t>
            </a:r>
            <a:r>
              <a:rPr sz="1400" b="1" spc="-55" dirty="0">
                <a:solidFill>
                  <a:srgbClr val="004575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4575"/>
                </a:solidFill>
                <a:latin typeface="Arial"/>
                <a:cs typeface="Arial"/>
              </a:rPr>
              <a:t>within</a:t>
            </a:r>
            <a:r>
              <a:rPr sz="1400" b="1" spc="-35" dirty="0">
                <a:solidFill>
                  <a:srgbClr val="004575"/>
                </a:solidFill>
                <a:latin typeface="Arial"/>
                <a:cs typeface="Arial"/>
              </a:rPr>
              <a:t> </a:t>
            </a:r>
            <a:r>
              <a:rPr sz="1400" b="1" spc="-50" dirty="0">
                <a:solidFill>
                  <a:srgbClr val="004575"/>
                </a:solidFill>
                <a:latin typeface="Arial"/>
                <a:cs typeface="Arial"/>
              </a:rPr>
              <a:t>a </a:t>
            </a:r>
            <a:r>
              <a:rPr sz="1400" b="1" spc="-10" dirty="0">
                <a:solidFill>
                  <a:srgbClr val="004575"/>
                </a:solidFill>
                <a:latin typeface="Arial"/>
                <a:cs typeface="Arial"/>
              </a:rPr>
              <a:t>team/organization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2600134" y="2870616"/>
            <a:ext cx="4672330" cy="1879600"/>
            <a:chOff x="2600134" y="2870616"/>
            <a:chExt cx="4672330" cy="1879600"/>
          </a:xfrm>
        </p:grpSpPr>
        <p:sp>
          <p:nvSpPr>
            <p:cNvPr id="8" name="object 8"/>
            <p:cNvSpPr/>
            <p:nvPr/>
          </p:nvSpPr>
          <p:spPr>
            <a:xfrm>
              <a:off x="2613660" y="4262627"/>
              <a:ext cx="2321560" cy="0"/>
            </a:xfrm>
            <a:custGeom>
              <a:avLst/>
              <a:gdLst/>
              <a:ahLst/>
              <a:cxnLst/>
              <a:rect l="l" t="t" r="r" b="b"/>
              <a:pathLst>
                <a:path w="2321560">
                  <a:moveTo>
                    <a:pt x="0" y="0"/>
                  </a:moveTo>
                  <a:lnTo>
                    <a:pt x="2321560" y="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614422" y="4263389"/>
              <a:ext cx="2322195" cy="0"/>
            </a:xfrm>
            <a:custGeom>
              <a:avLst/>
              <a:gdLst/>
              <a:ahLst/>
              <a:cxnLst/>
              <a:rect l="l" t="t" r="r" b="b"/>
              <a:pathLst>
                <a:path w="2322195">
                  <a:moveTo>
                    <a:pt x="0" y="0"/>
                  </a:moveTo>
                  <a:lnTo>
                    <a:pt x="2321814" y="0"/>
                  </a:lnTo>
                </a:path>
              </a:pathLst>
            </a:custGeom>
            <a:ln w="285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935473" y="3759898"/>
              <a:ext cx="2321560" cy="28575"/>
            </a:xfrm>
            <a:custGeom>
              <a:avLst/>
              <a:gdLst/>
              <a:ahLst/>
              <a:cxnLst/>
              <a:rect l="l" t="t" r="r" b="b"/>
              <a:pathLst>
                <a:path w="2321559" h="28575">
                  <a:moveTo>
                    <a:pt x="0" y="28575"/>
                  </a:moveTo>
                  <a:lnTo>
                    <a:pt x="2321559" y="28575"/>
                  </a:lnTo>
                  <a:lnTo>
                    <a:pt x="2321559" y="0"/>
                  </a:lnTo>
                  <a:lnTo>
                    <a:pt x="0" y="0"/>
                  </a:lnTo>
                  <a:lnTo>
                    <a:pt x="0" y="28575"/>
                  </a:lnTo>
                  <a:close/>
                </a:path>
              </a:pathLst>
            </a:custGeom>
            <a:solidFill>
              <a:srgbClr val="1183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935473" y="3759898"/>
              <a:ext cx="2322195" cy="28575"/>
            </a:xfrm>
            <a:custGeom>
              <a:avLst/>
              <a:gdLst/>
              <a:ahLst/>
              <a:cxnLst/>
              <a:rect l="l" t="t" r="r" b="b"/>
              <a:pathLst>
                <a:path w="2322195" h="28575">
                  <a:moveTo>
                    <a:pt x="0" y="28575"/>
                  </a:moveTo>
                  <a:lnTo>
                    <a:pt x="2321814" y="28575"/>
                  </a:lnTo>
                  <a:lnTo>
                    <a:pt x="2321814" y="0"/>
                  </a:lnTo>
                  <a:lnTo>
                    <a:pt x="0" y="0"/>
                  </a:lnTo>
                  <a:lnTo>
                    <a:pt x="0" y="2857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614422" y="3288029"/>
              <a:ext cx="4643755" cy="1462405"/>
            </a:xfrm>
            <a:custGeom>
              <a:avLst/>
              <a:gdLst/>
              <a:ahLst/>
              <a:cxnLst/>
              <a:rect l="l" t="t" r="r" b="b"/>
              <a:pathLst>
                <a:path w="4643755" h="1462404">
                  <a:moveTo>
                    <a:pt x="0" y="1462024"/>
                  </a:moveTo>
                  <a:lnTo>
                    <a:pt x="0" y="975360"/>
                  </a:lnTo>
                </a:path>
                <a:path w="4643755" h="1462404">
                  <a:moveTo>
                    <a:pt x="2321052" y="972820"/>
                  </a:moveTo>
                  <a:lnTo>
                    <a:pt x="2321052" y="486156"/>
                  </a:lnTo>
                </a:path>
                <a:path w="4643755" h="1462404">
                  <a:moveTo>
                    <a:pt x="4643628" y="486664"/>
                  </a:moveTo>
                  <a:lnTo>
                    <a:pt x="4643628" y="0"/>
                  </a:lnTo>
                </a:path>
              </a:pathLst>
            </a:custGeom>
            <a:ln w="285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396323" y="2870618"/>
              <a:ext cx="3030220" cy="1143000"/>
            </a:xfrm>
            <a:custGeom>
              <a:avLst/>
              <a:gdLst/>
              <a:ahLst/>
              <a:cxnLst/>
              <a:rect l="l" t="t" r="r" b="b"/>
              <a:pathLst>
                <a:path w="3030220" h="1143000">
                  <a:moveTo>
                    <a:pt x="487578" y="666775"/>
                  </a:moveTo>
                  <a:lnTo>
                    <a:pt x="486625" y="666775"/>
                  </a:lnTo>
                  <a:lnTo>
                    <a:pt x="432981" y="666775"/>
                  </a:lnTo>
                  <a:lnTo>
                    <a:pt x="428269" y="667715"/>
                  </a:lnTo>
                  <a:lnTo>
                    <a:pt x="423570" y="670547"/>
                  </a:lnTo>
                  <a:lnTo>
                    <a:pt x="420738" y="674306"/>
                  </a:lnTo>
                  <a:lnTo>
                    <a:pt x="384975" y="712939"/>
                  </a:lnTo>
                  <a:lnTo>
                    <a:pt x="354850" y="608368"/>
                  </a:lnTo>
                  <a:lnTo>
                    <a:pt x="351624" y="602627"/>
                  </a:lnTo>
                  <a:lnTo>
                    <a:pt x="346621" y="598474"/>
                  </a:lnTo>
                  <a:lnTo>
                    <a:pt x="340563" y="596442"/>
                  </a:lnTo>
                  <a:lnTo>
                    <a:pt x="334149" y="597065"/>
                  </a:lnTo>
                  <a:lnTo>
                    <a:pt x="329438" y="598944"/>
                  </a:lnTo>
                  <a:lnTo>
                    <a:pt x="324739" y="601764"/>
                  </a:lnTo>
                  <a:lnTo>
                    <a:pt x="266382" y="757212"/>
                  </a:lnTo>
                  <a:lnTo>
                    <a:pt x="225907" y="540537"/>
                  </a:lnTo>
                  <a:lnTo>
                    <a:pt x="217436" y="534885"/>
                  </a:lnTo>
                  <a:lnTo>
                    <a:pt x="203314" y="537705"/>
                  </a:lnTo>
                  <a:lnTo>
                    <a:pt x="198602" y="542417"/>
                  </a:lnTo>
                  <a:lnTo>
                    <a:pt x="195783" y="548068"/>
                  </a:lnTo>
                  <a:lnTo>
                    <a:pt x="155308" y="666775"/>
                  </a:lnTo>
                  <a:lnTo>
                    <a:pt x="81889" y="666775"/>
                  </a:lnTo>
                  <a:lnTo>
                    <a:pt x="81889" y="704456"/>
                  </a:lnTo>
                  <a:lnTo>
                    <a:pt x="167551" y="704456"/>
                  </a:lnTo>
                  <a:lnTo>
                    <a:pt x="175082" y="703516"/>
                  </a:lnTo>
                  <a:lnTo>
                    <a:pt x="181660" y="697865"/>
                  </a:lnTo>
                  <a:lnTo>
                    <a:pt x="183553" y="690321"/>
                  </a:lnTo>
                  <a:lnTo>
                    <a:pt x="207073" y="618731"/>
                  </a:lnTo>
                  <a:lnTo>
                    <a:pt x="244729" y="821283"/>
                  </a:lnTo>
                  <a:lnTo>
                    <a:pt x="245668" y="828814"/>
                  </a:lnTo>
                  <a:lnTo>
                    <a:pt x="252260" y="834466"/>
                  </a:lnTo>
                  <a:lnTo>
                    <a:pt x="268262" y="834466"/>
                  </a:lnTo>
                  <a:lnTo>
                    <a:pt x="274853" y="830707"/>
                  </a:lnTo>
                  <a:lnTo>
                    <a:pt x="337908" y="665835"/>
                  </a:lnTo>
                  <a:lnTo>
                    <a:pt x="362381" y="750620"/>
                  </a:lnTo>
                  <a:lnTo>
                    <a:pt x="365493" y="756361"/>
                  </a:lnTo>
                  <a:lnTo>
                    <a:pt x="370268" y="760514"/>
                  </a:lnTo>
                  <a:lnTo>
                    <a:pt x="376288" y="762546"/>
                  </a:lnTo>
                  <a:lnTo>
                    <a:pt x="383095" y="761923"/>
                  </a:lnTo>
                  <a:lnTo>
                    <a:pt x="385914" y="760984"/>
                  </a:lnTo>
                  <a:lnTo>
                    <a:pt x="390626" y="757212"/>
                  </a:lnTo>
                  <a:lnTo>
                    <a:pt x="441452" y="704456"/>
                  </a:lnTo>
                  <a:lnTo>
                    <a:pt x="487578" y="704456"/>
                  </a:lnTo>
                  <a:lnTo>
                    <a:pt x="487578" y="666775"/>
                  </a:lnTo>
                  <a:close/>
                </a:path>
                <a:path w="3030220" h="1143000">
                  <a:moveTo>
                    <a:pt x="744740" y="1077061"/>
                  </a:moveTo>
                  <a:lnTo>
                    <a:pt x="739978" y="1052156"/>
                  </a:lnTo>
                  <a:lnTo>
                    <a:pt x="725690" y="1030427"/>
                  </a:lnTo>
                  <a:lnTo>
                    <a:pt x="608990" y="912660"/>
                  </a:lnTo>
                  <a:lnTo>
                    <a:pt x="599351" y="905129"/>
                  </a:lnTo>
                  <a:lnTo>
                    <a:pt x="596430" y="902843"/>
                  </a:lnTo>
                  <a:lnTo>
                    <a:pt x="581926" y="896289"/>
                  </a:lnTo>
                  <a:lnTo>
                    <a:pt x="573544" y="894765"/>
                  </a:lnTo>
                  <a:lnTo>
                    <a:pt x="566369" y="893457"/>
                  </a:lnTo>
                  <a:lnTo>
                    <a:pt x="550633" y="894765"/>
                  </a:lnTo>
                  <a:lnTo>
                    <a:pt x="508279" y="853313"/>
                  </a:lnTo>
                  <a:lnTo>
                    <a:pt x="533285" y="814603"/>
                  </a:lnTo>
                  <a:lnTo>
                    <a:pt x="551573" y="772528"/>
                  </a:lnTo>
                  <a:lnTo>
                    <a:pt x="562813" y="727976"/>
                  </a:lnTo>
                  <a:lnTo>
                    <a:pt x="566635" y="681850"/>
                  </a:lnTo>
                  <a:lnTo>
                    <a:pt x="563181" y="635647"/>
                  </a:lnTo>
                  <a:lnTo>
                    <a:pt x="552627" y="591832"/>
                  </a:lnTo>
                  <a:lnTo>
                    <a:pt x="535584" y="550976"/>
                  </a:lnTo>
                  <a:lnTo>
                    <a:pt x="512648" y="513664"/>
                  </a:lnTo>
                  <a:lnTo>
                    <a:pt x="510070" y="510641"/>
                  </a:lnTo>
                  <a:lnTo>
                    <a:pt x="510070" y="681850"/>
                  </a:lnTo>
                  <a:lnTo>
                    <a:pt x="505548" y="726325"/>
                  </a:lnTo>
                  <a:lnTo>
                    <a:pt x="492340" y="768692"/>
                  </a:lnTo>
                  <a:lnTo>
                    <a:pt x="471449" y="807097"/>
                  </a:lnTo>
                  <a:lnTo>
                    <a:pt x="443801" y="840587"/>
                  </a:lnTo>
                  <a:lnTo>
                    <a:pt x="410337" y="868260"/>
                  </a:lnTo>
                  <a:lnTo>
                    <a:pt x="371970" y="889165"/>
                  </a:lnTo>
                  <a:lnTo>
                    <a:pt x="329514" y="902436"/>
                  </a:lnTo>
                  <a:lnTo>
                    <a:pt x="329260" y="902436"/>
                  </a:lnTo>
                  <a:lnTo>
                    <a:pt x="284264" y="907008"/>
                  </a:lnTo>
                  <a:lnTo>
                    <a:pt x="238607" y="902436"/>
                  </a:lnTo>
                  <a:lnTo>
                    <a:pt x="196151" y="889304"/>
                  </a:lnTo>
                  <a:lnTo>
                    <a:pt x="157772" y="868514"/>
                  </a:lnTo>
                  <a:lnTo>
                    <a:pt x="124371" y="840943"/>
                  </a:lnTo>
                  <a:lnTo>
                    <a:pt x="96824" y="807516"/>
                  </a:lnTo>
                  <a:lnTo>
                    <a:pt x="76047" y="769099"/>
                  </a:lnTo>
                  <a:lnTo>
                    <a:pt x="62928" y="726592"/>
                  </a:lnTo>
                  <a:lnTo>
                    <a:pt x="58458" y="681850"/>
                  </a:lnTo>
                  <a:lnTo>
                    <a:pt x="58356" y="680910"/>
                  </a:lnTo>
                  <a:lnTo>
                    <a:pt x="62890" y="635647"/>
                  </a:lnTo>
                  <a:lnTo>
                    <a:pt x="62928" y="635215"/>
                  </a:lnTo>
                  <a:lnTo>
                    <a:pt x="76047" y="592721"/>
                  </a:lnTo>
                  <a:lnTo>
                    <a:pt x="96824" y="554304"/>
                  </a:lnTo>
                  <a:lnTo>
                    <a:pt x="124371" y="520865"/>
                  </a:lnTo>
                  <a:lnTo>
                    <a:pt x="157772" y="493306"/>
                  </a:lnTo>
                  <a:lnTo>
                    <a:pt x="196151" y="472503"/>
                  </a:lnTo>
                  <a:lnTo>
                    <a:pt x="238607" y="459371"/>
                  </a:lnTo>
                  <a:lnTo>
                    <a:pt x="284264" y="454799"/>
                  </a:lnTo>
                  <a:lnTo>
                    <a:pt x="329907" y="459371"/>
                  </a:lnTo>
                  <a:lnTo>
                    <a:pt x="372376" y="472503"/>
                  </a:lnTo>
                  <a:lnTo>
                    <a:pt x="410756" y="493306"/>
                  </a:lnTo>
                  <a:lnTo>
                    <a:pt x="444157" y="520865"/>
                  </a:lnTo>
                  <a:lnTo>
                    <a:pt x="471690" y="554304"/>
                  </a:lnTo>
                  <a:lnTo>
                    <a:pt x="492467" y="592721"/>
                  </a:lnTo>
                  <a:lnTo>
                    <a:pt x="505587" y="635215"/>
                  </a:lnTo>
                  <a:lnTo>
                    <a:pt x="509968" y="679018"/>
                  </a:lnTo>
                  <a:lnTo>
                    <a:pt x="510070" y="681850"/>
                  </a:lnTo>
                  <a:lnTo>
                    <a:pt x="510070" y="510641"/>
                  </a:lnTo>
                  <a:lnTo>
                    <a:pt x="484390" y="480466"/>
                  </a:lnTo>
                  <a:lnTo>
                    <a:pt x="454710" y="454799"/>
                  </a:lnTo>
                  <a:lnTo>
                    <a:pt x="451434" y="451954"/>
                  </a:lnTo>
                  <a:lnTo>
                    <a:pt x="414337" y="428713"/>
                  </a:lnTo>
                  <a:lnTo>
                    <a:pt x="373722" y="411327"/>
                  </a:lnTo>
                  <a:lnTo>
                    <a:pt x="330161" y="400354"/>
                  </a:lnTo>
                  <a:lnTo>
                    <a:pt x="284264" y="396379"/>
                  </a:lnTo>
                  <a:lnTo>
                    <a:pt x="238353" y="399834"/>
                  </a:lnTo>
                  <a:lnTo>
                    <a:pt x="194792" y="410400"/>
                  </a:lnTo>
                  <a:lnTo>
                    <a:pt x="154139" y="427456"/>
                  </a:lnTo>
                  <a:lnTo>
                    <a:pt x="116979" y="450418"/>
                  </a:lnTo>
                  <a:lnTo>
                    <a:pt x="83896" y="478701"/>
                  </a:lnTo>
                  <a:lnTo>
                    <a:pt x="55473" y="511695"/>
                  </a:lnTo>
                  <a:lnTo>
                    <a:pt x="32283" y="548830"/>
                  </a:lnTo>
                  <a:lnTo>
                    <a:pt x="14922" y="589483"/>
                  </a:lnTo>
                  <a:lnTo>
                    <a:pt x="3975" y="633082"/>
                  </a:lnTo>
                  <a:lnTo>
                    <a:pt x="0" y="679018"/>
                  </a:lnTo>
                  <a:lnTo>
                    <a:pt x="3467" y="724966"/>
                  </a:lnTo>
                  <a:lnTo>
                    <a:pt x="14058" y="768692"/>
                  </a:lnTo>
                  <a:lnTo>
                    <a:pt x="31051" y="809269"/>
                  </a:lnTo>
                  <a:lnTo>
                    <a:pt x="53987" y="846455"/>
                  </a:lnTo>
                  <a:lnTo>
                    <a:pt x="82245" y="879576"/>
                  </a:lnTo>
                  <a:lnTo>
                    <a:pt x="115214" y="908024"/>
                  </a:lnTo>
                  <a:lnTo>
                    <a:pt x="152298" y="931227"/>
                  </a:lnTo>
                  <a:lnTo>
                    <a:pt x="192925" y="948601"/>
                  </a:lnTo>
                  <a:lnTo>
                    <a:pt x="236474" y="959561"/>
                  </a:lnTo>
                  <a:lnTo>
                    <a:pt x="282384" y="963536"/>
                  </a:lnTo>
                  <a:lnTo>
                    <a:pt x="328637" y="959713"/>
                  </a:lnTo>
                  <a:lnTo>
                    <a:pt x="373557" y="948461"/>
                  </a:lnTo>
                  <a:lnTo>
                    <a:pt x="416204" y="930148"/>
                  </a:lnTo>
                  <a:lnTo>
                    <a:pt x="452602" y="907008"/>
                  </a:lnTo>
                  <a:lnTo>
                    <a:pt x="455574" y="905129"/>
                  </a:lnTo>
                  <a:lnTo>
                    <a:pt x="496989" y="946581"/>
                  </a:lnTo>
                  <a:lnTo>
                    <a:pt x="496074" y="962748"/>
                  </a:lnTo>
                  <a:lnTo>
                    <a:pt x="498868" y="978382"/>
                  </a:lnTo>
                  <a:lnTo>
                    <a:pt x="632523" y="1123696"/>
                  </a:lnTo>
                  <a:lnTo>
                    <a:pt x="679119" y="1142771"/>
                  </a:lnTo>
                  <a:lnTo>
                    <a:pt x="703986" y="1138008"/>
                  </a:lnTo>
                  <a:lnTo>
                    <a:pt x="725690" y="1123696"/>
                  </a:lnTo>
                  <a:lnTo>
                    <a:pt x="739978" y="1101966"/>
                  </a:lnTo>
                  <a:lnTo>
                    <a:pt x="744740" y="1077061"/>
                  </a:lnTo>
                  <a:close/>
                </a:path>
                <a:path w="3030220" h="1143000">
                  <a:moveTo>
                    <a:pt x="3002991" y="66598"/>
                  </a:moveTo>
                  <a:lnTo>
                    <a:pt x="2997809" y="40906"/>
                  </a:lnTo>
                  <a:lnTo>
                    <a:pt x="2983661" y="19926"/>
                  </a:lnTo>
                  <a:lnTo>
                    <a:pt x="2962643" y="5765"/>
                  </a:lnTo>
                  <a:lnTo>
                    <a:pt x="2936913" y="558"/>
                  </a:lnTo>
                  <a:lnTo>
                    <a:pt x="2911170" y="5727"/>
                  </a:lnTo>
                  <a:lnTo>
                    <a:pt x="2890139" y="19850"/>
                  </a:lnTo>
                  <a:lnTo>
                    <a:pt x="2875940" y="40805"/>
                  </a:lnTo>
                  <a:lnTo>
                    <a:pt x="2870720" y="66484"/>
                  </a:lnTo>
                  <a:lnTo>
                    <a:pt x="2872778" y="82854"/>
                  </a:lnTo>
                  <a:lnTo>
                    <a:pt x="2878709" y="97967"/>
                  </a:lnTo>
                  <a:lnTo>
                    <a:pt x="2888157" y="111201"/>
                  </a:lnTo>
                  <a:lnTo>
                    <a:pt x="2900769" y="121843"/>
                  </a:lnTo>
                  <a:lnTo>
                    <a:pt x="2851835" y="264579"/>
                  </a:lnTo>
                  <a:lnTo>
                    <a:pt x="2841790" y="265328"/>
                  </a:lnTo>
                  <a:lnTo>
                    <a:pt x="2832036" y="267576"/>
                  </a:lnTo>
                  <a:lnTo>
                    <a:pt x="2822727" y="271272"/>
                  </a:lnTo>
                  <a:lnTo>
                    <a:pt x="2814040" y="276364"/>
                  </a:lnTo>
                  <a:lnTo>
                    <a:pt x="2772816" y="245516"/>
                  </a:lnTo>
                  <a:lnTo>
                    <a:pt x="2772816" y="245224"/>
                  </a:lnTo>
                  <a:lnTo>
                    <a:pt x="2715323" y="202031"/>
                  </a:lnTo>
                  <a:lnTo>
                    <a:pt x="2719349" y="176149"/>
                  </a:lnTo>
                  <a:lnTo>
                    <a:pt x="2713367" y="151587"/>
                  </a:lnTo>
                  <a:lnTo>
                    <a:pt x="2698610" y="131076"/>
                  </a:lnTo>
                  <a:lnTo>
                    <a:pt x="2676360" y="117322"/>
                  </a:lnTo>
                  <a:lnTo>
                    <a:pt x="2650528" y="113296"/>
                  </a:lnTo>
                  <a:lnTo>
                    <a:pt x="2626004" y="119303"/>
                  </a:lnTo>
                  <a:lnTo>
                    <a:pt x="2605519" y="134073"/>
                  </a:lnTo>
                  <a:lnTo>
                    <a:pt x="2591790" y="156362"/>
                  </a:lnTo>
                  <a:lnTo>
                    <a:pt x="2587714" y="178104"/>
                  </a:lnTo>
                  <a:lnTo>
                    <a:pt x="2590889" y="199440"/>
                  </a:lnTo>
                  <a:lnTo>
                    <a:pt x="2600756" y="218605"/>
                  </a:lnTo>
                  <a:lnTo>
                    <a:pt x="2616746" y="233870"/>
                  </a:lnTo>
                  <a:lnTo>
                    <a:pt x="2554008" y="433603"/>
                  </a:lnTo>
                  <a:lnTo>
                    <a:pt x="2550147" y="433603"/>
                  </a:lnTo>
                  <a:lnTo>
                    <a:pt x="2524506" y="438721"/>
                  </a:lnTo>
                  <a:lnTo>
                    <a:pt x="2503538" y="452805"/>
                  </a:lnTo>
                  <a:lnTo>
                    <a:pt x="2489377" y="473735"/>
                  </a:lnTo>
                  <a:lnTo>
                    <a:pt x="2484145" y="499389"/>
                  </a:lnTo>
                  <a:lnTo>
                    <a:pt x="2489263" y="525068"/>
                  </a:lnTo>
                  <a:lnTo>
                    <a:pt x="2503322" y="546074"/>
                  </a:lnTo>
                  <a:lnTo>
                    <a:pt x="2524214" y="560247"/>
                  </a:lnTo>
                  <a:lnTo>
                    <a:pt x="2549829" y="565492"/>
                  </a:lnTo>
                  <a:lnTo>
                    <a:pt x="2575471" y="560374"/>
                  </a:lnTo>
                  <a:lnTo>
                    <a:pt x="2596438" y="546290"/>
                  </a:lnTo>
                  <a:lnTo>
                    <a:pt x="2610599" y="525360"/>
                  </a:lnTo>
                  <a:lnTo>
                    <a:pt x="2615831" y="499706"/>
                  </a:lnTo>
                  <a:lnTo>
                    <a:pt x="2614079" y="484378"/>
                  </a:lnTo>
                  <a:lnTo>
                    <a:pt x="2608884" y="470052"/>
                  </a:lnTo>
                  <a:lnTo>
                    <a:pt x="2600553" y="457314"/>
                  </a:lnTo>
                  <a:lnTo>
                    <a:pt x="2589377" y="446697"/>
                  </a:lnTo>
                  <a:lnTo>
                    <a:pt x="2652674" y="245186"/>
                  </a:lnTo>
                  <a:lnTo>
                    <a:pt x="2664091" y="244322"/>
                  </a:lnTo>
                  <a:lnTo>
                    <a:pt x="2674226" y="241820"/>
                  </a:lnTo>
                  <a:lnTo>
                    <a:pt x="2683840" y="237756"/>
                  </a:lnTo>
                  <a:lnTo>
                    <a:pt x="2692755" y="232181"/>
                  </a:lnTo>
                  <a:lnTo>
                    <a:pt x="2772816" y="292227"/>
                  </a:lnTo>
                  <a:lnTo>
                    <a:pt x="2772816" y="292544"/>
                  </a:lnTo>
                  <a:lnTo>
                    <a:pt x="2790520" y="305777"/>
                  </a:lnTo>
                  <a:lnTo>
                    <a:pt x="2787370" y="313664"/>
                  </a:lnTo>
                  <a:lnTo>
                    <a:pt x="2785732" y="322072"/>
                  </a:lnTo>
                  <a:lnTo>
                    <a:pt x="2785694" y="330568"/>
                  </a:lnTo>
                  <a:lnTo>
                    <a:pt x="2790888" y="356260"/>
                  </a:lnTo>
                  <a:lnTo>
                    <a:pt x="2805049" y="377240"/>
                  </a:lnTo>
                  <a:lnTo>
                    <a:pt x="2826067" y="391388"/>
                  </a:lnTo>
                  <a:lnTo>
                    <a:pt x="2851797" y="396582"/>
                  </a:lnTo>
                  <a:lnTo>
                    <a:pt x="2877553" y="391414"/>
                  </a:lnTo>
                  <a:lnTo>
                    <a:pt x="2898571" y="377278"/>
                  </a:lnTo>
                  <a:lnTo>
                    <a:pt x="2912757" y="356311"/>
                  </a:lnTo>
                  <a:lnTo>
                    <a:pt x="2917964" y="330619"/>
                  </a:lnTo>
                  <a:lnTo>
                    <a:pt x="2915920" y="314325"/>
                  </a:lnTo>
                  <a:lnTo>
                    <a:pt x="2910027" y="299250"/>
                  </a:lnTo>
                  <a:lnTo>
                    <a:pt x="2900642" y="286067"/>
                  </a:lnTo>
                  <a:lnTo>
                    <a:pt x="2888107" y="275412"/>
                  </a:lnTo>
                  <a:lnTo>
                    <a:pt x="2936862" y="132588"/>
                  </a:lnTo>
                  <a:lnTo>
                    <a:pt x="2962592" y="127406"/>
                  </a:lnTo>
                  <a:lnTo>
                    <a:pt x="2983611" y="113271"/>
                  </a:lnTo>
                  <a:lnTo>
                    <a:pt x="2997784" y="92290"/>
                  </a:lnTo>
                  <a:lnTo>
                    <a:pt x="3002991" y="66598"/>
                  </a:lnTo>
                  <a:close/>
                </a:path>
                <a:path w="3030220" h="1143000">
                  <a:moveTo>
                    <a:pt x="3029699" y="603897"/>
                  </a:moveTo>
                  <a:lnTo>
                    <a:pt x="2436596" y="603897"/>
                  </a:lnTo>
                  <a:lnTo>
                    <a:pt x="2436596" y="603719"/>
                  </a:lnTo>
                  <a:lnTo>
                    <a:pt x="2437269" y="603719"/>
                  </a:lnTo>
                  <a:lnTo>
                    <a:pt x="2437269" y="0"/>
                  </a:lnTo>
                  <a:lnTo>
                    <a:pt x="2380831" y="0"/>
                  </a:lnTo>
                  <a:lnTo>
                    <a:pt x="2380831" y="574687"/>
                  </a:lnTo>
                  <a:lnTo>
                    <a:pt x="2380119" y="574687"/>
                  </a:lnTo>
                  <a:lnTo>
                    <a:pt x="2380119" y="603897"/>
                  </a:lnTo>
                  <a:lnTo>
                    <a:pt x="2380119" y="659765"/>
                  </a:lnTo>
                  <a:lnTo>
                    <a:pt x="3029699" y="659765"/>
                  </a:lnTo>
                  <a:lnTo>
                    <a:pt x="3029699" y="603897"/>
                  </a:lnTo>
                  <a:close/>
                </a:path>
              </a:pathLst>
            </a:custGeom>
            <a:solidFill>
              <a:srgbClr val="385D8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7293356" y="3358642"/>
            <a:ext cx="2248535" cy="1397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2400" b="1" spc="-10" dirty="0">
                <a:solidFill>
                  <a:srgbClr val="004575"/>
                </a:solidFill>
                <a:latin typeface="Arial"/>
                <a:cs typeface="Arial"/>
              </a:rPr>
              <a:t>Optimization</a:t>
            </a:r>
            <a:endParaRPr sz="2400">
              <a:latin typeface="Arial"/>
              <a:cs typeface="Arial"/>
            </a:endParaRPr>
          </a:p>
          <a:p>
            <a:pPr marL="12700" marR="5080" indent="1905" algn="ctr">
              <a:lnSpc>
                <a:spcPct val="100000"/>
              </a:lnSpc>
              <a:spcBef>
                <a:spcPts val="1190"/>
              </a:spcBef>
            </a:pPr>
            <a:r>
              <a:rPr sz="1400" b="1" spc="-10" dirty="0">
                <a:solidFill>
                  <a:srgbClr val="004575"/>
                </a:solidFill>
                <a:latin typeface="Arial"/>
                <a:cs typeface="Arial"/>
              </a:rPr>
              <a:t>Extract</a:t>
            </a:r>
            <a:r>
              <a:rPr sz="1400" b="1" spc="-60" dirty="0">
                <a:solidFill>
                  <a:srgbClr val="004575"/>
                </a:solidFill>
                <a:latin typeface="Arial"/>
                <a:cs typeface="Arial"/>
              </a:rPr>
              <a:t> </a:t>
            </a:r>
            <a:r>
              <a:rPr sz="1400" b="1" spc="-35" dirty="0">
                <a:solidFill>
                  <a:srgbClr val="004575"/>
                </a:solidFill>
                <a:latin typeface="Arial"/>
                <a:cs typeface="Arial"/>
              </a:rPr>
              <a:t>insights</a:t>
            </a:r>
            <a:r>
              <a:rPr sz="1400" b="1" spc="-50" dirty="0">
                <a:solidFill>
                  <a:srgbClr val="004575"/>
                </a:solidFill>
                <a:latin typeface="Arial"/>
                <a:cs typeface="Arial"/>
              </a:rPr>
              <a:t> </a:t>
            </a:r>
            <a:r>
              <a:rPr sz="1400" b="1" spc="-20" dirty="0">
                <a:solidFill>
                  <a:srgbClr val="004575"/>
                </a:solidFill>
                <a:latin typeface="Arial"/>
                <a:cs typeface="Arial"/>
              </a:rPr>
              <a:t>on</a:t>
            </a:r>
            <a:r>
              <a:rPr sz="1400" b="1" spc="-55" dirty="0">
                <a:solidFill>
                  <a:srgbClr val="004575"/>
                </a:solidFill>
                <a:latin typeface="Arial"/>
                <a:cs typeface="Arial"/>
              </a:rPr>
              <a:t> </a:t>
            </a:r>
            <a:r>
              <a:rPr sz="1400" b="1" spc="-25" dirty="0">
                <a:solidFill>
                  <a:srgbClr val="004575"/>
                </a:solidFill>
                <a:latin typeface="Arial"/>
                <a:cs typeface="Arial"/>
              </a:rPr>
              <a:t>the </a:t>
            </a:r>
            <a:r>
              <a:rPr sz="1400" b="1" dirty="0">
                <a:solidFill>
                  <a:srgbClr val="004575"/>
                </a:solidFill>
                <a:latin typeface="Arial"/>
                <a:cs typeface="Arial"/>
              </a:rPr>
              <a:t>elements</a:t>
            </a:r>
            <a:r>
              <a:rPr sz="1400" b="1" spc="-85" dirty="0">
                <a:solidFill>
                  <a:srgbClr val="004575"/>
                </a:solidFill>
                <a:latin typeface="Arial"/>
                <a:cs typeface="Arial"/>
              </a:rPr>
              <a:t> </a:t>
            </a:r>
            <a:r>
              <a:rPr sz="1400" b="1" spc="50" dirty="0">
                <a:solidFill>
                  <a:srgbClr val="004575"/>
                </a:solidFill>
                <a:latin typeface="Arial"/>
                <a:cs typeface="Arial"/>
              </a:rPr>
              <a:t>to</a:t>
            </a:r>
            <a:r>
              <a:rPr sz="1400" b="1" spc="-65" dirty="0">
                <a:solidFill>
                  <a:srgbClr val="004575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4575"/>
                </a:solidFill>
                <a:latin typeface="Arial"/>
                <a:cs typeface="Arial"/>
              </a:rPr>
              <a:t>be</a:t>
            </a:r>
            <a:r>
              <a:rPr sz="1400" b="1" spc="-65" dirty="0">
                <a:solidFill>
                  <a:srgbClr val="004575"/>
                </a:solidFill>
                <a:latin typeface="Arial"/>
                <a:cs typeface="Arial"/>
              </a:rPr>
              <a:t> </a:t>
            </a:r>
            <a:r>
              <a:rPr sz="1400" b="1" spc="-10" dirty="0">
                <a:solidFill>
                  <a:srgbClr val="004575"/>
                </a:solidFill>
                <a:latin typeface="Arial"/>
                <a:cs typeface="Arial"/>
              </a:rPr>
              <a:t>anticipated </a:t>
            </a:r>
            <a:r>
              <a:rPr sz="1400" b="1" dirty="0">
                <a:solidFill>
                  <a:srgbClr val="004575"/>
                </a:solidFill>
                <a:latin typeface="Arial"/>
                <a:cs typeface="Arial"/>
              </a:rPr>
              <a:t>or</a:t>
            </a:r>
            <a:r>
              <a:rPr sz="1400" b="1" spc="-50" dirty="0">
                <a:solidFill>
                  <a:srgbClr val="004575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4575"/>
                </a:solidFill>
                <a:latin typeface="Arial"/>
                <a:cs typeface="Arial"/>
              </a:rPr>
              <a:t>controlled</a:t>
            </a:r>
            <a:r>
              <a:rPr sz="1400" b="1" spc="-60" dirty="0">
                <a:solidFill>
                  <a:srgbClr val="004575"/>
                </a:solidFill>
                <a:latin typeface="Arial"/>
                <a:cs typeface="Arial"/>
              </a:rPr>
              <a:t> </a:t>
            </a:r>
            <a:r>
              <a:rPr sz="1400" b="1" spc="-100" dirty="0">
                <a:solidFill>
                  <a:srgbClr val="004575"/>
                </a:solidFill>
                <a:latin typeface="Arial"/>
                <a:cs typeface="Arial"/>
              </a:rPr>
              <a:t>as</a:t>
            </a:r>
            <a:r>
              <a:rPr sz="1400" b="1" spc="-40" dirty="0">
                <a:solidFill>
                  <a:srgbClr val="004575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4575"/>
                </a:solidFill>
                <a:latin typeface="Arial"/>
                <a:cs typeface="Arial"/>
              </a:rPr>
              <a:t>well</a:t>
            </a:r>
            <a:r>
              <a:rPr sz="1400" b="1" spc="-65" dirty="0">
                <a:solidFill>
                  <a:srgbClr val="004575"/>
                </a:solidFill>
                <a:latin typeface="Arial"/>
                <a:cs typeface="Arial"/>
              </a:rPr>
              <a:t> </a:t>
            </a:r>
            <a:r>
              <a:rPr sz="1400" b="1" spc="-100" dirty="0">
                <a:solidFill>
                  <a:srgbClr val="004575"/>
                </a:solidFill>
                <a:latin typeface="Arial"/>
                <a:cs typeface="Arial"/>
              </a:rPr>
              <a:t>as</a:t>
            </a:r>
            <a:r>
              <a:rPr sz="1400" b="1" spc="-40" dirty="0">
                <a:solidFill>
                  <a:srgbClr val="004575"/>
                </a:solidFill>
                <a:latin typeface="Arial"/>
                <a:cs typeface="Arial"/>
              </a:rPr>
              <a:t> </a:t>
            </a:r>
            <a:r>
              <a:rPr sz="1400" b="1" spc="-25" dirty="0">
                <a:solidFill>
                  <a:srgbClr val="004575"/>
                </a:solidFill>
                <a:latin typeface="Arial"/>
                <a:cs typeface="Arial"/>
              </a:rPr>
              <a:t>the </a:t>
            </a:r>
            <a:r>
              <a:rPr sz="1400" b="1" dirty="0">
                <a:solidFill>
                  <a:srgbClr val="004575"/>
                </a:solidFill>
                <a:latin typeface="Arial"/>
                <a:cs typeface="Arial"/>
              </a:rPr>
              <a:t>optimization</a:t>
            </a:r>
            <a:r>
              <a:rPr sz="1400" b="1" spc="-25" dirty="0">
                <a:solidFill>
                  <a:srgbClr val="004575"/>
                </a:solidFill>
                <a:latin typeface="Arial"/>
                <a:cs typeface="Arial"/>
              </a:rPr>
              <a:t> </a:t>
            </a:r>
            <a:r>
              <a:rPr sz="1400" b="1" spc="-10" dirty="0">
                <a:solidFill>
                  <a:srgbClr val="004575"/>
                </a:solidFill>
                <a:latin typeface="Arial"/>
                <a:cs typeface="Arial"/>
              </a:rPr>
              <a:t>levers</a:t>
            </a:r>
            <a:endParaRPr sz="14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9699117" y="2871978"/>
            <a:ext cx="2162810" cy="13963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2400" b="1" spc="-10" dirty="0">
                <a:solidFill>
                  <a:srgbClr val="004575"/>
                </a:solidFill>
                <a:latin typeface="Arial"/>
                <a:cs typeface="Arial"/>
              </a:rPr>
              <a:t>Automation</a:t>
            </a:r>
            <a:endParaRPr sz="2400">
              <a:latin typeface="Arial"/>
              <a:cs typeface="Arial"/>
            </a:endParaRPr>
          </a:p>
          <a:p>
            <a:pPr marL="12065" marR="5080" algn="ctr">
              <a:lnSpc>
                <a:spcPct val="100000"/>
              </a:lnSpc>
              <a:spcBef>
                <a:spcPts val="1190"/>
              </a:spcBef>
            </a:pPr>
            <a:r>
              <a:rPr sz="1400" b="1" spc="-65" dirty="0">
                <a:solidFill>
                  <a:srgbClr val="004575"/>
                </a:solidFill>
                <a:latin typeface="Arial"/>
                <a:cs typeface="Arial"/>
              </a:rPr>
              <a:t>Assist</a:t>
            </a:r>
            <a:r>
              <a:rPr sz="1400" b="1" spc="-20" dirty="0">
                <a:solidFill>
                  <a:srgbClr val="004575"/>
                </a:solidFill>
                <a:latin typeface="Arial"/>
                <a:cs typeface="Arial"/>
              </a:rPr>
              <a:t> </a:t>
            </a:r>
            <a:r>
              <a:rPr sz="1400" b="1" spc="-25" dirty="0">
                <a:solidFill>
                  <a:srgbClr val="004575"/>
                </a:solidFill>
                <a:latin typeface="Arial"/>
                <a:cs typeface="Arial"/>
              </a:rPr>
              <a:t>employees</a:t>
            </a:r>
            <a:r>
              <a:rPr sz="1400" b="1" spc="-60" dirty="0">
                <a:solidFill>
                  <a:srgbClr val="004575"/>
                </a:solidFill>
                <a:latin typeface="Arial"/>
                <a:cs typeface="Arial"/>
              </a:rPr>
              <a:t> </a:t>
            </a:r>
            <a:r>
              <a:rPr sz="1400" b="1" spc="-10" dirty="0">
                <a:solidFill>
                  <a:srgbClr val="004575"/>
                </a:solidFill>
                <a:latin typeface="Arial"/>
                <a:cs typeface="Arial"/>
              </a:rPr>
              <a:t>through self-adaptive/scalable </a:t>
            </a:r>
            <a:r>
              <a:rPr sz="1400" b="1" spc="-20" dirty="0">
                <a:solidFill>
                  <a:srgbClr val="004575"/>
                </a:solidFill>
                <a:latin typeface="Arial"/>
                <a:cs typeface="Arial"/>
              </a:rPr>
              <a:t>algorithms</a:t>
            </a:r>
            <a:r>
              <a:rPr sz="1400" b="1" spc="15" dirty="0">
                <a:solidFill>
                  <a:srgbClr val="004575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4575"/>
                </a:solidFill>
                <a:latin typeface="Arial"/>
                <a:cs typeface="Arial"/>
              </a:rPr>
              <a:t>that</a:t>
            </a:r>
            <a:r>
              <a:rPr sz="1400" b="1" spc="70" dirty="0">
                <a:solidFill>
                  <a:srgbClr val="004575"/>
                </a:solidFill>
                <a:latin typeface="Arial"/>
                <a:cs typeface="Arial"/>
              </a:rPr>
              <a:t> </a:t>
            </a:r>
            <a:r>
              <a:rPr sz="1400" b="1" spc="-10" dirty="0">
                <a:solidFill>
                  <a:srgbClr val="004575"/>
                </a:solidFill>
                <a:latin typeface="Arial"/>
                <a:cs typeface="Arial"/>
              </a:rPr>
              <a:t>automate tasks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8034779" y="2235876"/>
            <a:ext cx="751205" cy="813435"/>
            <a:chOff x="8034779" y="2235876"/>
            <a:chExt cx="751205" cy="813435"/>
          </a:xfrm>
        </p:grpSpPr>
        <p:pic>
          <p:nvPicPr>
            <p:cNvPr id="17" name="object 1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02004" y="2503262"/>
              <a:ext cx="215546" cy="214423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8174456" y="2235885"/>
              <a:ext cx="471170" cy="813435"/>
            </a:xfrm>
            <a:custGeom>
              <a:avLst/>
              <a:gdLst/>
              <a:ahLst/>
              <a:cxnLst/>
              <a:rect l="l" t="t" r="r" b="b"/>
              <a:pathLst>
                <a:path w="471170" h="813435">
                  <a:moveTo>
                    <a:pt x="256209" y="18834"/>
                  </a:moveTo>
                  <a:lnTo>
                    <a:pt x="254736" y="11518"/>
                  </a:lnTo>
                  <a:lnTo>
                    <a:pt x="250698" y="5537"/>
                  </a:lnTo>
                  <a:lnTo>
                    <a:pt x="244716" y="1485"/>
                  </a:lnTo>
                  <a:lnTo>
                    <a:pt x="237388" y="0"/>
                  </a:lnTo>
                  <a:lnTo>
                    <a:pt x="230060" y="1485"/>
                  </a:lnTo>
                  <a:lnTo>
                    <a:pt x="224078" y="5537"/>
                  </a:lnTo>
                  <a:lnTo>
                    <a:pt x="220040" y="11518"/>
                  </a:lnTo>
                  <a:lnTo>
                    <a:pt x="218567" y="18834"/>
                  </a:lnTo>
                  <a:lnTo>
                    <a:pt x="218567" y="84785"/>
                  </a:lnTo>
                  <a:lnTo>
                    <a:pt x="220040" y="92125"/>
                  </a:lnTo>
                  <a:lnTo>
                    <a:pt x="224078" y="98120"/>
                  </a:lnTo>
                  <a:lnTo>
                    <a:pt x="230060" y="102158"/>
                  </a:lnTo>
                  <a:lnTo>
                    <a:pt x="237388" y="103644"/>
                  </a:lnTo>
                  <a:lnTo>
                    <a:pt x="244716" y="102158"/>
                  </a:lnTo>
                  <a:lnTo>
                    <a:pt x="250698" y="98120"/>
                  </a:lnTo>
                  <a:lnTo>
                    <a:pt x="254736" y="92125"/>
                  </a:lnTo>
                  <a:lnTo>
                    <a:pt x="256209" y="84785"/>
                  </a:lnTo>
                  <a:lnTo>
                    <a:pt x="256209" y="18834"/>
                  </a:lnTo>
                  <a:close/>
                </a:path>
                <a:path w="471170" h="813435">
                  <a:moveTo>
                    <a:pt x="294335" y="758977"/>
                  </a:moveTo>
                  <a:lnTo>
                    <a:pt x="176771" y="758977"/>
                  </a:lnTo>
                  <a:lnTo>
                    <a:pt x="182689" y="780402"/>
                  </a:lnTo>
                  <a:lnTo>
                    <a:pt x="195580" y="797636"/>
                  </a:lnTo>
                  <a:lnTo>
                    <a:pt x="213779" y="809129"/>
                  </a:lnTo>
                  <a:lnTo>
                    <a:pt x="235597" y="813333"/>
                  </a:lnTo>
                  <a:lnTo>
                    <a:pt x="257390" y="809129"/>
                  </a:lnTo>
                  <a:lnTo>
                    <a:pt x="275564" y="797636"/>
                  </a:lnTo>
                  <a:lnTo>
                    <a:pt x="288442" y="780389"/>
                  </a:lnTo>
                  <a:lnTo>
                    <a:pt x="294335" y="758977"/>
                  </a:lnTo>
                  <a:close/>
                </a:path>
                <a:path w="471170" h="813435">
                  <a:moveTo>
                    <a:pt x="342099" y="692505"/>
                  </a:moveTo>
                  <a:lnTo>
                    <a:pt x="339699" y="682815"/>
                  </a:lnTo>
                  <a:lnTo>
                    <a:pt x="334175" y="674852"/>
                  </a:lnTo>
                  <a:lnTo>
                    <a:pt x="326224" y="669328"/>
                  </a:lnTo>
                  <a:lnTo>
                    <a:pt x="316547" y="666927"/>
                  </a:lnTo>
                  <a:lnTo>
                    <a:pt x="154559" y="666927"/>
                  </a:lnTo>
                  <a:lnTo>
                    <a:pt x="144106" y="669683"/>
                  </a:lnTo>
                  <a:lnTo>
                    <a:pt x="135826" y="676021"/>
                  </a:lnTo>
                  <a:lnTo>
                    <a:pt x="130505" y="684999"/>
                  </a:lnTo>
                  <a:lnTo>
                    <a:pt x="128993" y="695706"/>
                  </a:lnTo>
                  <a:lnTo>
                    <a:pt x="131394" y="705396"/>
                  </a:lnTo>
                  <a:lnTo>
                    <a:pt x="136918" y="713359"/>
                  </a:lnTo>
                  <a:lnTo>
                    <a:pt x="144868" y="718883"/>
                  </a:lnTo>
                  <a:lnTo>
                    <a:pt x="154559" y="721283"/>
                  </a:lnTo>
                  <a:lnTo>
                    <a:pt x="316547" y="721283"/>
                  </a:lnTo>
                  <a:lnTo>
                    <a:pt x="326986" y="718527"/>
                  </a:lnTo>
                  <a:lnTo>
                    <a:pt x="335280" y="712190"/>
                  </a:lnTo>
                  <a:lnTo>
                    <a:pt x="340588" y="703211"/>
                  </a:lnTo>
                  <a:lnTo>
                    <a:pt x="342099" y="692505"/>
                  </a:lnTo>
                  <a:close/>
                </a:path>
                <a:path w="471170" h="813435">
                  <a:moveTo>
                    <a:pt x="470623" y="373176"/>
                  </a:moveTo>
                  <a:lnTo>
                    <a:pt x="465099" y="326301"/>
                  </a:lnTo>
                  <a:lnTo>
                    <a:pt x="450913" y="282702"/>
                  </a:lnTo>
                  <a:lnTo>
                    <a:pt x="429006" y="243281"/>
                  </a:lnTo>
                  <a:lnTo>
                    <a:pt x="416394" y="228231"/>
                  </a:lnTo>
                  <a:lnTo>
                    <a:pt x="416394" y="380149"/>
                  </a:lnTo>
                  <a:lnTo>
                    <a:pt x="416356" y="381279"/>
                  </a:lnTo>
                  <a:lnTo>
                    <a:pt x="415264" y="396341"/>
                  </a:lnTo>
                  <a:lnTo>
                    <a:pt x="415239" y="396608"/>
                  </a:lnTo>
                  <a:lnTo>
                    <a:pt x="412800" y="412343"/>
                  </a:lnTo>
                  <a:lnTo>
                    <a:pt x="412762" y="412610"/>
                  </a:lnTo>
                  <a:lnTo>
                    <a:pt x="409028" y="428078"/>
                  </a:lnTo>
                  <a:lnTo>
                    <a:pt x="408965" y="428345"/>
                  </a:lnTo>
                  <a:lnTo>
                    <a:pt x="403987" y="443458"/>
                  </a:lnTo>
                  <a:lnTo>
                    <a:pt x="403898" y="443750"/>
                  </a:lnTo>
                  <a:lnTo>
                    <a:pt x="398068" y="456869"/>
                  </a:lnTo>
                  <a:lnTo>
                    <a:pt x="397941" y="457161"/>
                  </a:lnTo>
                  <a:lnTo>
                    <a:pt x="390842" y="469963"/>
                  </a:lnTo>
                  <a:lnTo>
                    <a:pt x="382651" y="482104"/>
                  </a:lnTo>
                  <a:lnTo>
                    <a:pt x="373392" y="493483"/>
                  </a:lnTo>
                  <a:lnTo>
                    <a:pt x="358292" y="512584"/>
                  </a:lnTo>
                  <a:lnTo>
                    <a:pt x="344335" y="532523"/>
                  </a:lnTo>
                  <a:lnTo>
                    <a:pt x="331571" y="553250"/>
                  </a:lnTo>
                  <a:lnTo>
                    <a:pt x="320027" y="574700"/>
                  </a:lnTo>
                  <a:lnTo>
                    <a:pt x="150609" y="574700"/>
                  </a:lnTo>
                  <a:lnTo>
                    <a:pt x="126606" y="532523"/>
                  </a:lnTo>
                  <a:lnTo>
                    <a:pt x="97701" y="493204"/>
                  </a:lnTo>
                  <a:lnTo>
                    <a:pt x="88442" y="481825"/>
                  </a:lnTo>
                  <a:lnTo>
                    <a:pt x="80251" y="469684"/>
                  </a:lnTo>
                  <a:lnTo>
                    <a:pt x="62103" y="428345"/>
                  </a:lnTo>
                  <a:lnTo>
                    <a:pt x="54305" y="381279"/>
                  </a:lnTo>
                  <a:lnTo>
                    <a:pt x="54241" y="373176"/>
                  </a:lnTo>
                  <a:lnTo>
                    <a:pt x="61252" y="326301"/>
                  </a:lnTo>
                  <a:lnTo>
                    <a:pt x="79870" y="283133"/>
                  </a:lnTo>
                  <a:lnTo>
                    <a:pt x="108191" y="247002"/>
                  </a:lnTo>
                  <a:lnTo>
                    <a:pt x="144602" y="219062"/>
                  </a:lnTo>
                  <a:lnTo>
                    <a:pt x="187439" y="200964"/>
                  </a:lnTo>
                  <a:lnTo>
                    <a:pt x="235038" y="194373"/>
                  </a:lnTo>
                  <a:lnTo>
                    <a:pt x="282625" y="200964"/>
                  </a:lnTo>
                  <a:lnTo>
                    <a:pt x="325462" y="219062"/>
                  </a:lnTo>
                  <a:lnTo>
                    <a:pt x="361873" y="247002"/>
                  </a:lnTo>
                  <a:lnTo>
                    <a:pt x="390182" y="283133"/>
                  </a:lnTo>
                  <a:lnTo>
                    <a:pt x="408736" y="325805"/>
                  </a:lnTo>
                  <a:lnTo>
                    <a:pt x="415823" y="373176"/>
                  </a:lnTo>
                  <a:lnTo>
                    <a:pt x="416394" y="380149"/>
                  </a:lnTo>
                  <a:lnTo>
                    <a:pt x="416394" y="228231"/>
                  </a:lnTo>
                  <a:lnTo>
                    <a:pt x="400253" y="208953"/>
                  </a:lnTo>
                  <a:lnTo>
                    <a:pt x="382422" y="194373"/>
                  </a:lnTo>
                  <a:lnTo>
                    <a:pt x="365607" y="180619"/>
                  </a:lnTo>
                  <a:lnTo>
                    <a:pt x="325958" y="159169"/>
                  </a:lnTo>
                  <a:lnTo>
                    <a:pt x="282219" y="145529"/>
                  </a:lnTo>
                  <a:lnTo>
                    <a:pt x="235318" y="140576"/>
                  </a:lnTo>
                  <a:lnTo>
                    <a:pt x="188404" y="145529"/>
                  </a:lnTo>
                  <a:lnTo>
                    <a:pt x="144665" y="159169"/>
                  </a:lnTo>
                  <a:lnTo>
                    <a:pt x="105016" y="180619"/>
                  </a:lnTo>
                  <a:lnTo>
                    <a:pt x="70370" y="208953"/>
                  </a:lnTo>
                  <a:lnTo>
                    <a:pt x="41630" y="243281"/>
                  </a:lnTo>
                  <a:lnTo>
                    <a:pt x="19710" y="282702"/>
                  </a:lnTo>
                  <a:lnTo>
                    <a:pt x="5524" y="326301"/>
                  </a:lnTo>
                  <a:lnTo>
                    <a:pt x="0" y="373176"/>
                  </a:lnTo>
                  <a:lnTo>
                    <a:pt x="0" y="381279"/>
                  </a:lnTo>
                  <a:lnTo>
                    <a:pt x="4762" y="422719"/>
                  </a:lnTo>
                  <a:lnTo>
                    <a:pt x="16383" y="462775"/>
                  </a:lnTo>
                  <a:lnTo>
                    <a:pt x="33820" y="498094"/>
                  </a:lnTo>
                  <a:lnTo>
                    <a:pt x="57226" y="529755"/>
                  </a:lnTo>
                  <a:lnTo>
                    <a:pt x="73545" y="550824"/>
                  </a:lnTo>
                  <a:lnTo>
                    <a:pt x="89128" y="575716"/>
                  </a:lnTo>
                  <a:lnTo>
                    <a:pt x="102514" y="599998"/>
                  </a:lnTo>
                  <a:lnTo>
                    <a:pt x="112293" y="619264"/>
                  </a:lnTo>
                  <a:lnTo>
                    <a:pt x="115341" y="625411"/>
                  </a:lnTo>
                  <a:lnTo>
                    <a:pt x="121615" y="629272"/>
                  </a:lnTo>
                  <a:lnTo>
                    <a:pt x="349008" y="629272"/>
                  </a:lnTo>
                  <a:lnTo>
                    <a:pt x="355282" y="625411"/>
                  </a:lnTo>
                  <a:lnTo>
                    <a:pt x="358343" y="619264"/>
                  </a:lnTo>
                  <a:lnTo>
                    <a:pt x="368122" y="599998"/>
                  </a:lnTo>
                  <a:lnTo>
                    <a:pt x="397103" y="550824"/>
                  </a:lnTo>
                  <a:lnTo>
                    <a:pt x="425818" y="514426"/>
                  </a:lnTo>
                  <a:lnTo>
                    <a:pt x="436803" y="498094"/>
                  </a:lnTo>
                  <a:lnTo>
                    <a:pt x="454253" y="462775"/>
                  </a:lnTo>
                  <a:lnTo>
                    <a:pt x="465861" y="422719"/>
                  </a:lnTo>
                  <a:lnTo>
                    <a:pt x="470623" y="381279"/>
                  </a:lnTo>
                  <a:lnTo>
                    <a:pt x="470623" y="373176"/>
                  </a:lnTo>
                  <a:close/>
                </a:path>
              </a:pathLst>
            </a:custGeom>
            <a:solidFill>
              <a:srgbClr val="385D8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136997" y="2344110"/>
              <a:ext cx="83506" cy="83701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602999" y="2347720"/>
              <a:ext cx="82367" cy="83980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8034779" y="2589182"/>
              <a:ext cx="104139" cy="38100"/>
            </a:xfrm>
            <a:custGeom>
              <a:avLst/>
              <a:gdLst/>
              <a:ahLst/>
              <a:cxnLst/>
              <a:rect l="l" t="t" r="r" b="b"/>
              <a:pathLst>
                <a:path w="104140" h="38100">
                  <a:moveTo>
                    <a:pt x="84716" y="0"/>
                  </a:moveTo>
                  <a:lnTo>
                    <a:pt x="18828" y="0"/>
                  </a:lnTo>
                  <a:lnTo>
                    <a:pt x="11499" y="1480"/>
                  </a:lnTo>
                  <a:lnTo>
                    <a:pt x="5514" y="5517"/>
                  </a:lnTo>
                  <a:lnTo>
                    <a:pt x="1479" y="11506"/>
                  </a:lnTo>
                  <a:lnTo>
                    <a:pt x="0" y="18842"/>
                  </a:lnTo>
                  <a:lnTo>
                    <a:pt x="1479" y="26174"/>
                  </a:lnTo>
                  <a:lnTo>
                    <a:pt x="5514" y="32164"/>
                  </a:lnTo>
                  <a:lnTo>
                    <a:pt x="11499" y="36203"/>
                  </a:lnTo>
                  <a:lnTo>
                    <a:pt x="18828" y="37684"/>
                  </a:lnTo>
                  <a:lnTo>
                    <a:pt x="84716" y="37684"/>
                  </a:lnTo>
                  <a:lnTo>
                    <a:pt x="92042" y="36203"/>
                  </a:lnTo>
                  <a:lnTo>
                    <a:pt x="98026" y="32164"/>
                  </a:lnTo>
                  <a:lnTo>
                    <a:pt x="102061" y="26174"/>
                  </a:lnTo>
                  <a:lnTo>
                    <a:pt x="103541" y="18842"/>
                  </a:lnTo>
                  <a:lnTo>
                    <a:pt x="102061" y="11506"/>
                  </a:lnTo>
                  <a:lnTo>
                    <a:pt x="98026" y="5517"/>
                  </a:lnTo>
                  <a:lnTo>
                    <a:pt x="92042" y="1480"/>
                  </a:lnTo>
                  <a:lnTo>
                    <a:pt x="84716" y="0"/>
                  </a:lnTo>
                  <a:close/>
                </a:path>
              </a:pathLst>
            </a:custGeom>
            <a:solidFill>
              <a:srgbClr val="385D8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135369" y="2788520"/>
              <a:ext cx="84130" cy="84733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602809" y="2783280"/>
              <a:ext cx="86408" cy="86568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8681894" y="2588522"/>
              <a:ext cx="104139" cy="38100"/>
            </a:xfrm>
            <a:custGeom>
              <a:avLst/>
              <a:gdLst/>
              <a:ahLst/>
              <a:cxnLst/>
              <a:rect l="l" t="t" r="r" b="b"/>
              <a:pathLst>
                <a:path w="104140" h="38100">
                  <a:moveTo>
                    <a:pt x="84689" y="0"/>
                  </a:moveTo>
                  <a:lnTo>
                    <a:pt x="18825" y="0"/>
                  </a:lnTo>
                  <a:lnTo>
                    <a:pt x="11495" y="1480"/>
                  </a:lnTo>
                  <a:lnTo>
                    <a:pt x="5512" y="5517"/>
                  </a:lnTo>
                  <a:lnTo>
                    <a:pt x="1478" y="11506"/>
                  </a:lnTo>
                  <a:lnTo>
                    <a:pt x="0" y="18842"/>
                  </a:lnTo>
                  <a:lnTo>
                    <a:pt x="1478" y="26174"/>
                  </a:lnTo>
                  <a:lnTo>
                    <a:pt x="5512" y="32164"/>
                  </a:lnTo>
                  <a:lnTo>
                    <a:pt x="11495" y="36203"/>
                  </a:lnTo>
                  <a:lnTo>
                    <a:pt x="18825" y="37684"/>
                  </a:lnTo>
                  <a:lnTo>
                    <a:pt x="84689" y="37684"/>
                  </a:lnTo>
                  <a:lnTo>
                    <a:pt x="92031" y="36203"/>
                  </a:lnTo>
                  <a:lnTo>
                    <a:pt x="98013" y="32164"/>
                  </a:lnTo>
                  <a:lnTo>
                    <a:pt x="102039" y="26174"/>
                  </a:lnTo>
                  <a:lnTo>
                    <a:pt x="103514" y="18842"/>
                  </a:lnTo>
                  <a:lnTo>
                    <a:pt x="102039" y="11506"/>
                  </a:lnTo>
                  <a:lnTo>
                    <a:pt x="98013" y="5517"/>
                  </a:lnTo>
                  <a:lnTo>
                    <a:pt x="92031" y="1480"/>
                  </a:lnTo>
                  <a:lnTo>
                    <a:pt x="84689" y="0"/>
                  </a:lnTo>
                  <a:close/>
                </a:path>
              </a:pathLst>
            </a:custGeom>
            <a:solidFill>
              <a:srgbClr val="385D8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5" name="object 25"/>
          <p:cNvGrpSpPr/>
          <p:nvPr/>
        </p:nvGrpSpPr>
        <p:grpSpPr>
          <a:xfrm>
            <a:off x="10420894" y="1781558"/>
            <a:ext cx="640080" cy="760730"/>
            <a:chOff x="10420894" y="1781558"/>
            <a:chExt cx="640080" cy="760730"/>
          </a:xfrm>
        </p:grpSpPr>
        <p:pic>
          <p:nvPicPr>
            <p:cNvPr id="26" name="object 2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692916" y="1914411"/>
              <a:ext cx="79065" cy="79136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574318" y="2105658"/>
              <a:ext cx="79065" cy="79136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10420894" y="1781558"/>
              <a:ext cx="640080" cy="760730"/>
            </a:xfrm>
            <a:custGeom>
              <a:avLst/>
              <a:gdLst/>
              <a:ahLst/>
              <a:cxnLst/>
              <a:rect l="l" t="t" r="r" b="b"/>
              <a:pathLst>
                <a:path w="640079" h="760730">
                  <a:moveTo>
                    <a:pt x="282846" y="0"/>
                  </a:moveTo>
                  <a:lnTo>
                    <a:pt x="233151" y="4396"/>
                  </a:lnTo>
                  <a:lnTo>
                    <a:pt x="184607" y="17585"/>
                  </a:lnTo>
                  <a:lnTo>
                    <a:pt x="138364" y="39568"/>
                  </a:lnTo>
                  <a:lnTo>
                    <a:pt x="96805" y="69539"/>
                  </a:lnTo>
                  <a:lnTo>
                    <a:pt x="61913" y="105945"/>
                  </a:lnTo>
                  <a:lnTo>
                    <a:pt x="34238" y="147688"/>
                  </a:lnTo>
                  <a:lnTo>
                    <a:pt x="14327" y="193670"/>
                  </a:lnTo>
                  <a:lnTo>
                    <a:pt x="2728" y="242856"/>
                  </a:lnTo>
                  <a:lnTo>
                    <a:pt x="100" y="292068"/>
                  </a:lnTo>
                  <a:lnTo>
                    <a:pt x="0" y="293952"/>
                  </a:lnTo>
                  <a:lnTo>
                    <a:pt x="4774" y="346786"/>
                  </a:lnTo>
                  <a:lnTo>
                    <a:pt x="18764" y="397132"/>
                  </a:lnTo>
                  <a:lnTo>
                    <a:pt x="41475" y="443860"/>
                  </a:lnTo>
                  <a:lnTo>
                    <a:pt x="72408" y="485841"/>
                  </a:lnTo>
                  <a:lnTo>
                    <a:pt x="111067" y="521942"/>
                  </a:lnTo>
                  <a:lnTo>
                    <a:pt x="111067" y="760295"/>
                  </a:lnTo>
                  <a:lnTo>
                    <a:pt x="408503" y="760295"/>
                  </a:lnTo>
                  <a:lnTo>
                    <a:pt x="408503" y="647242"/>
                  </a:lnTo>
                  <a:lnTo>
                    <a:pt x="454625" y="647242"/>
                  </a:lnTo>
                  <a:lnTo>
                    <a:pt x="497687" y="638528"/>
                  </a:lnTo>
                  <a:lnTo>
                    <a:pt x="533690" y="614269"/>
                  </a:lnTo>
                  <a:lnTo>
                    <a:pt x="557457" y="577409"/>
                  </a:lnTo>
                  <a:lnTo>
                    <a:pt x="565692" y="534189"/>
                  </a:lnTo>
                  <a:lnTo>
                    <a:pt x="565692" y="477663"/>
                  </a:lnTo>
                  <a:lnTo>
                    <a:pt x="607108" y="477663"/>
                  </a:lnTo>
                  <a:lnTo>
                    <a:pt x="614468" y="474837"/>
                  </a:lnTo>
                  <a:lnTo>
                    <a:pt x="179779" y="474837"/>
                  </a:lnTo>
                  <a:lnTo>
                    <a:pt x="168484" y="451284"/>
                  </a:lnTo>
                  <a:lnTo>
                    <a:pt x="164719" y="450342"/>
                  </a:lnTo>
                  <a:lnTo>
                    <a:pt x="123304" y="450342"/>
                  </a:lnTo>
                  <a:lnTo>
                    <a:pt x="104479" y="431500"/>
                  </a:lnTo>
                  <a:lnTo>
                    <a:pt x="112950" y="407005"/>
                  </a:lnTo>
                  <a:lnTo>
                    <a:pt x="109185" y="400410"/>
                  </a:lnTo>
                  <a:lnTo>
                    <a:pt x="106361" y="393816"/>
                  </a:lnTo>
                  <a:lnTo>
                    <a:pt x="104479" y="386279"/>
                  </a:lnTo>
                  <a:lnTo>
                    <a:pt x="80947" y="374974"/>
                  </a:lnTo>
                  <a:lnTo>
                    <a:pt x="80947" y="348595"/>
                  </a:lnTo>
                  <a:lnTo>
                    <a:pt x="104479" y="337289"/>
                  </a:lnTo>
                  <a:lnTo>
                    <a:pt x="106361" y="329752"/>
                  </a:lnTo>
                  <a:lnTo>
                    <a:pt x="109185" y="323158"/>
                  </a:lnTo>
                  <a:lnTo>
                    <a:pt x="112950" y="316563"/>
                  </a:lnTo>
                  <a:lnTo>
                    <a:pt x="104479" y="292068"/>
                  </a:lnTo>
                  <a:lnTo>
                    <a:pt x="123304" y="273226"/>
                  </a:lnTo>
                  <a:lnTo>
                    <a:pt x="168484" y="273226"/>
                  </a:lnTo>
                  <a:lnTo>
                    <a:pt x="179779" y="249673"/>
                  </a:lnTo>
                  <a:lnTo>
                    <a:pt x="230606" y="249673"/>
                  </a:lnTo>
                  <a:lnTo>
                    <a:pt x="222135" y="241194"/>
                  </a:lnTo>
                  <a:lnTo>
                    <a:pt x="230606" y="216700"/>
                  </a:lnTo>
                  <a:lnTo>
                    <a:pt x="226841" y="210105"/>
                  </a:lnTo>
                  <a:lnTo>
                    <a:pt x="224018" y="203510"/>
                  </a:lnTo>
                  <a:lnTo>
                    <a:pt x="222135" y="195973"/>
                  </a:lnTo>
                  <a:lnTo>
                    <a:pt x="198604" y="184668"/>
                  </a:lnTo>
                  <a:lnTo>
                    <a:pt x="198604" y="158289"/>
                  </a:lnTo>
                  <a:lnTo>
                    <a:pt x="222135" y="146984"/>
                  </a:lnTo>
                  <a:lnTo>
                    <a:pt x="224018" y="139447"/>
                  </a:lnTo>
                  <a:lnTo>
                    <a:pt x="226841" y="132852"/>
                  </a:lnTo>
                  <a:lnTo>
                    <a:pt x="230606" y="126257"/>
                  </a:lnTo>
                  <a:lnTo>
                    <a:pt x="223076" y="101763"/>
                  </a:lnTo>
                  <a:lnTo>
                    <a:pt x="241901" y="82921"/>
                  </a:lnTo>
                  <a:lnTo>
                    <a:pt x="287082" y="82921"/>
                  </a:lnTo>
                  <a:lnTo>
                    <a:pt x="298377" y="59352"/>
                  </a:lnTo>
                  <a:lnTo>
                    <a:pt x="454466" y="59352"/>
                  </a:lnTo>
                  <a:lnTo>
                    <a:pt x="427328" y="39568"/>
                  </a:lnTo>
                  <a:lnTo>
                    <a:pt x="381085" y="17585"/>
                  </a:lnTo>
                  <a:lnTo>
                    <a:pt x="332541" y="4396"/>
                  </a:lnTo>
                  <a:lnTo>
                    <a:pt x="282846" y="0"/>
                  </a:lnTo>
                  <a:close/>
                </a:path>
                <a:path w="640079" h="760730">
                  <a:moveTo>
                    <a:pt x="237522" y="443860"/>
                  </a:moveTo>
                  <a:lnTo>
                    <a:pt x="236998" y="443860"/>
                  </a:lnTo>
                  <a:lnTo>
                    <a:pt x="230606" y="447516"/>
                  </a:lnTo>
                  <a:lnTo>
                    <a:pt x="224018" y="450342"/>
                  </a:lnTo>
                  <a:lnTo>
                    <a:pt x="216488" y="452226"/>
                  </a:lnTo>
                  <a:lnTo>
                    <a:pt x="206134" y="474837"/>
                  </a:lnTo>
                  <a:lnTo>
                    <a:pt x="614468" y="474837"/>
                  </a:lnTo>
                  <a:lnTo>
                    <a:pt x="624282" y="471068"/>
                  </a:lnTo>
                  <a:lnTo>
                    <a:pt x="636513" y="456701"/>
                  </a:lnTo>
                  <a:lnTo>
                    <a:pt x="637262" y="452226"/>
                  </a:lnTo>
                  <a:lnTo>
                    <a:pt x="261668" y="452226"/>
                  </a:lnTo>
                  <a:lnTo>
                    <a:pt x="237522" y="443860"/>
                  </a:lnTo>
                  <a:close/>
                </a:path>
                <a:path w="640079" h="760730">
                  <a:moveTo>
                    <a:pt x="292466" y="273226"/>
                  </a:moveTo>
                  <a:lnTo>
                    <a:pt x="263550" y="273226"/>
                  </a:lnTo>
                  <a:lnTo>
                    <a:pt x="282375" y="292068"/>
                  </a:lnTo>
                  <a:lnTo>
                    <a:pt x="273904" y="316563"/>
                  </a:lnTo>
                  <a:lnTo>
                    <a:pt x="277669" y="323158"/>
                  </a:lnTo>
                  <a:lnTo>
                    <a:pt x="280493" y="329752"/>
                  </a:lnTo>
                  <a:lnTo>
                    <a:pt x="282375" y="337289"/>
                  </a:lnTo>
                  <a:lnTo>
                    <a:pt x="305907" y="348595"/>
                  </a:lnTo>
                  <a:lnTo>
                    <a:pt x="305028" y="374974"/>
                  </a:lnTo>
                  <a:lnTo>
                    <a:pt x="304965" y="376858"/>
                  </a:lnTo>
                  <a:lnTo>
                    <a:pt x="281434" y="388163"/>
                  </a:lnTo>
                  <a:lnTo>
                    <a:pt x="279552" y="395700"/>
                  </a:lnTo>
                  <a:lnTo>
                    <a:pt x="276728" y="402295"/>
                  </a:lnTo>
                  <a:lnTo>
                    <a:pt x="272963" y="408889"/>
                  </a:lnTo>
                  <a:lnTo>
                    <a:pt x="280493" y="433384"/>
                  </a:lnTo>
                  <a:lnTo>
                    <a:pt x="261668" y="452226"/>
                  </a:lnTo>
                  <a:lnTo>
                    <a:pt x="637262" y="452226"/>
                  </a:lnTo>
                  <a:lnTo>
                    <a:pt x="639924" y="436328"/>
                  </a:lnTo>
                  <a:lnTo>
                    <a:pt x="630639" y="411716"/>
                  </a:lnTo>
                  <a:lnTo>
                    <a:pt x="565692" y="298663"/>
                  </a:lnTo>
                  <a:lnTo>
                    <a:pt x="565592" y="292068"/>
                  </a:lnTo>
                  <a:lnTo>
                    <a:pt x="565138" y="283589"/>
                  </a:lnTo>
                  <a:lnTo>
                    <a:pt x="297435" y="283589"/>
                  </a:lnTo>
                  <a:lnTo>
                    <a:pt x="292466" y="273226"/>
                  </a:lnTo>
                  <a:close/>
                </a:path>
                <a:path w="640079" h="760730">
                  <a:moveTo>
                    <a:pt x="147776" y="442805"/>
                  </a:moveTo>
                  <a:lnTo>
                    <a:pt x="123304" y="450342"/>
                  </a:lnTo>
                  <a:lnTo>
                    <a:pt x="164719" y="450342"/>
                  </a:lnTo>
                  <a:lnTo>
                    <a:pt x="160954" y="449400"/>
                  </a:lnTo>
                  <a:lnTo>
                    <a:pt x="154365" y="446574"/>
                  </a:lnTo>
                  <a:lnTo>
                    <a:pt x="147776" y="442805"/>
                  </a:lnTo>
                  <a:close/>
                </a:path>
                <a:path w="640079" h="760730">
                  <a:moveTo>
                    <a:pt x="355793" y="252500"/>
                  </a:moveTo>
                  <a:lnTo>
                    <a:pt x="349204" y="256268"/>
                  </a:lnTo>
                  <a:lnTo>
                    <a:pt x="342616" y="259094"/>
                  </a:lnTo>
                  <a:lnTo>
                    <a:pt x="335086" y="260979"/>
                  </a:lnTo>
                  <a:lnTo>
                    <a:pt x="323790" y="283589"/>
                  </a:lnTo>
                  <a:lnTo>
                    <a:pt x="565138" y="283589"/>
                  </a:lnTo>
                  <a:lnTo>
                    <a:pt x="563929" y="260979"/>
                  </a:lnTo>
                  <a:lnTo>
                    <a:pt x="380266" y="260979"/>
                  </a:lnTo>
                  <a:lnTo>
                    <a:pt x="355793" y="252500"/>
                  </a:lnTo>
                  <a:close/>
                </a:path>
                <a:path w="640079" h="760730">
                  <a:moveTo>
                    <a:pt x="168484" y="273226"/>
                  </a:moveTo>
                  <a:lnTo>
                    <a:pt x="123304" y="273226"/>
                  </a:lnTo>
                  <a:lnTo>
                    <a:pt x="147776" y="281705"/>
                  </a:lnTo>
                  <a:lnTo>
                    <a:pt x="154365" y="277937"/>
                  </a:lnTo>
                  <a:lnTo>
                    <a:pt x="160954" y="275110"/>
                  </a:lnTo>
                  <a:lnTo>
                    <a:pt x="168484" y="273226"/>
                  </a:lnTo>
                  <a:close/>
                </a:path>
                <a:path w="640079" h="760730">
                  <a:moveTo>
                    <a:pt x="230606" y="249673"/>
                  </a:moveTo>
                  <a:lnTo>
                    <a:pt x="207075" y="249673"/>
                  </a:lnTo>
                  <a:lnTo>
                    <a:pt x="218370" y="273226"/>
                  </a:lnTo>
                  <a:lnTo>
                    <a:pt x="225900" y="275110"/>
                  </a:lnTo>
                  <a:lnTo>
                    <a:pt x="232489" y="277937"/>
                  </a:lnTo>
                  <a:lnTo>
                    <a:pt x="239078" y="281705"/>
                  </a:lnTo>
                  <a:lnTo>
                    <a:pt x="263550" y="273226"/>
                  </a:lnTo>
                  <a:lnTo>
                    <a:pt x="292466" y="273226"/>
                  </a:lnTo>
                  <a:lnTo>
                    <a:pt x="286140" y="260037"/>
                  </a:lnTo>
                  <a:lnTo>
                    <a:pt x="240960" y="260037"/>
                  </a:lnTo>
                  <a:lnTo>
                    <a:pt x="230606" y="249673"/>
                  </a:lnTo>
                  <a:close/>
                </a:path>
                <a:path w="640079" h="760730">
                  <a:moveTo>
                    <a:pt x="480467" y="81978"/>
                  </a:moveTo>
                  <a:lnTo>
                    <a:pt x="381207" y="81978"/>
                  </a:lnTo>
                  <a:lnTo>
                    <a:pt x="400032" y="100821"/>
                  </a:lnTo>
                  <a:lnTo>
                    <a:pt x="391561" y="125315"/>
                  </a:lnTo>
                  <a:lnTo>
                    <a:pt x="395326" y="131910"/>
                  </a:lnTo>
                  <a:lnTo>
                    <a:pt x="398149" y="138505"/>
                  </a:lnTo>
                  <a:lnTo>
                    <a:pt x="400032" y="146042"/>
                  </a:lnTo>
                  <a:lnTo>
                    <a:pt x="423563" y="157347"/>
                  </a:lnTo>
                  <a:lnTo>
                    <a:pt x="423563" y="185610"/>
                  </a:lnTo>
                  <a:lnTo>
                    <a:pt x="400032" y="196915"/>
                  </a:lnTo>
                  <a:lnTo>
                    <a:pt x="398149" y="204452"/>
                  </a:lnTo>
                  <a:lnTo>
                    <a:pt x="390619" y="217642"/>
                  </a:lnTo>
                  <a:lnTo>
                    <a:pt x="399091" y="242137"/>
                  </a:lnTo>
                  <a:lnTo>
                    <a:pt x="380266" y="260979"/>
                  </a:lnTo>
                  <a:lnTo>
                    <a:pt x="563929" y="260979"/>
                  </a:lnTo>
                  <a:lnTo>
                    <a:pt x="562960" y="242856"/>
                  </a:lnTo>
                  <a:lnTo>
                    <a:pt x="551365" y="193879"/>
                  </a:lnTo>
                  <a:lnTo>
                    <a:pt x="531454" y="148042"/>
                  </a:lnTo>
                  <a:lnTo>
                    <a:pt x="503779" y="106364"/>
                  </a:lnTo>
                  <a:lnTo>
                    <a:pt x="480467" y="81978"/>
                  </a:lnTo>
                  <a:close/>
                </a:path>
                <a:path w="640079" h="760730">
                  <a:moveTo>
                    <a:pt x="265433" y="251558"/>
                  </a:moveTo>
                  <a:lnTo>
                    <a:pt x="240960" y="260037"/>
                  </a:lnTo>
                  <a:lnTo>
                    <a:pt x="286140" y="260037"/>
                  </a:lnTo>
                  <a:lnTo>
                    <a:pt x="278610" y="258152"/>
                  </a:lnTo>
                  <a:lnTo>
                    <a:pt x="272022" y="255326"/>
                  </a:lnTo>
                  <a:lnTo>
                    <a:pt x="265433" y="251558"/>
                  </a:lnTo>
                  <a:close/>
                </a:path>
                <a:path w="640079" h="760730">
                  <a:moveTo>
                    <a:pt x="287082" y="82921"/>
                  </a:moveTo>
                  <a:lnTo>
                    <a:pt x="241901" y="82921"/>
                  </a:lnTo>
                  <a:lnTo>
                    <a:pt x="266374" y="91400"/>
                  </a:lnTo>
                  <a:lnTo>
                    <a:pt x="272963" y="87631"/>
                  </a:lnTo>
                  <a:lnTo>
                    <a:pt x="279552" y="84805"/>
                  </a:lnTo>
                  <a:lnTo>
                    <a:pt x="287082" y="82921"/>
                  </a:lnTo>
                  <a:close/>
                </a:path>
                <a:path w="640079" h="760730">
                  <a:moveTo>
                    <a:pt x="454466" y="59352"/>
                  </a:moveTo>
                  <a:lnTo>
                    <a:pt x="324732" y="59352"/>
                  </a:lnTo>
                  <a:lnTo>
                    <a:pt x="336027" y="81978"/>
                  </a:lnTo>
                  <a:lnTo>
                    <a:pt x="343557" y="83863"/>
                  </a:lnTo>
                  <a:lnTo>
                    <a:pt x="350146" y="86689"/>
                  </a:lnTo>
                  <a:lnTo>
                    <a:pt x="356734" y="90457"/>
                  </a:lnTo>
                  <a:lnTo>
                    <a:pt x="381207" y="81978"/>
                  </a:lnTo>
                  <a:lnTo>
                    <a:pt x="480467" y="81978"/>
                  </a:lnTo>
                  <a:lnTo>
                    <a:pt x="468887" y="69866"/>
                  </a:lnTo>
                  <a:lnTo>
                    <a:pt x="454466" y="59352"/>
                  </a:lnTo>
                  <a:close/>
                </a:path>
              </a:pathLst>
            </a:custGeom>
            <a:solidFill>
              <a:srgbClr val="385D8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9" name="object 29"/>
          <p:cNvGrpSpPr/>
          <p:nvPr/>
        </p:nvGrpSpPr>
        <p:grpSpPr>
          <a:xfrm>
            <a:off x="1077162" y="3843435"/>
            <a:ext cx="753110" cy="640715"/>
            <a:chOff x="1077162" y="3843435"/>
            <a:chExt cx="753110" cy="640715"/>
          </a:xfrm>
        </p:grpSpPr>
        <p:sp>
          <p:nvSpPr>
            <p:cNvPr id="30" name="object 30"/>
            <p:cNvSpPr/>
            <p:nvPr/>
          </p:nvSpPr>
          <p:spPr>
            <a:xfrm>
              <a:off x="1077162" y="3843435"/>
              <a:ext cx="753110" cy="640715"/>
            </a:xfrm>
            <a:custGeom>
              <a:avLst/>
              <a:gdLst/>
              <a:ahLst/>
              <a:cxnLst/>
              <a:rect l="l" t="t" r="r" b="b"/>
              <a:pathLst>
                <a:path w="753110" h="640714">
                  <a:moveTo>
                    <a:pt x="545926" y="584105"/>
                  </a:moveTo>
                  <a:lnTo>
                    <a:pt x="207075" y="584105"/>
                  </a:lnTo>
                  <a:lnTo>
                    <a:pt x="207075" y="640632"/>
                  </a:lnTo>
                  <a:lnTo>
                    <a:pt x="545926" y="640632"/>
                  </a:lnTo>
                  <a:lnTo>
                    <a:pt x="545926" y="584105"/>
                  </a:lnTo>
                  <a:close/>
                </a:path>
                <a:path w="753110" h="640714">
                  <a:moveTo>
                    <a:pt x="451801" y="527579"/>
                  </a:moveTo>
                  <a:lnTo>
                    <a:pt x="301200" y="527579"/>
                  </a:lnTo>
                  <a:lnTo>
                    <a:pt x="301200" y="584105"/>
                  </a:lnTo>
                  <a:lnTo>
                    <a:pt x="451801" y="584105"/>
                  </a:lnTo>
                  <a:lnTo>
                    <a:pt x="451801" y="527579"/>
                  </a:lnTo>
                  <a:close/>
                </a:path>
                <a:path w="753110" h="640714">
                  <a:moveTo>
                    <a:pt x="715328" y="0"/>
                  </a:moveTo>
                  <a:lnTo>
                    <a:pt x="37650" y="0"/>
                  </a:lnTo>
                  <a:lnTo>
                    <a:pt x="23031" y="2973"/>
                  </a:lnTo>
                  <a:lnTo>
                    <a:pt x="11059" y="11069"/>
                  </a:lnTo>
                  <a:lnTo>
                    <a:pt x="2970" y="23052"/>
                  </a:lnTo>
                  <a:lnTo>
                    <a:pt x="0" y="37684"/>
                  </a:lnTo>
                  <a:lnTo>
                    <a:pt x="0" y="489895"/>
                  </a:lnTo>
                  <a:lnTo>
                    <a:pt x="2970" y="504527"/>
                  </a:lnTo>
                  <a:lnTo>
                    <a:pt x="11059" y="516509"/>
                  </a:lnTo>
                  <a:lnTo>
                    <a:pt x="23031" y="524606"/>
                  </a:lnTo>
                  <a:lnTo>
                    <a:pt x="37650" y="527579"/>
                  </a:lnTo>
                  <a:lnTo>
                    <a:pt x="715328" y="527579"/>
                  </a:lnTo>
                  <a:lnTo>
                    <a:pt x="729947" y="524606"/>
                  </a:lnTo>
                  <a:lnTo>
                    <a:pt x="741919" y="516509"/>
                  </a:lnTo>
                  <a:lnTo>
                    <a:pt x="750007" y="504527"/>
                  </a:lnTo>
                  <a:lnTo>
                    <a:pt x="752978" y="489895"/>
                  </a:lnTo>
                  <a:lnTo>
                    <a:pt x="752978" y="471053"/>
                  </a:lnTo>
                  <a:lnTo>
                    <a:pt x="56475" y="471053"/>
                  </a:lnTo>
                  <a:lnTo>
                    <a:pt x="56475" y="56526"/>
                  </a:lnTo>
                  <a:lnTo>
                    <a:pt x="752978" y="56526"/>
                  </a:lnTo>
                  <a:lnTo>
                    <a:pt x="752978" y="37684"/>
                  </a:lnTo>
                  <a:lnTo>
                    <a:pt x="750007" y="23052"/>
                  </a:lnTo>
                  <a:lnTo>
                    <a:pt x="741919" y="11069"/>
                  </a:lnTo>
                  <a:lnTo>
                    <a:pt x="729947" y="2973"/>
                  </a:lnTo>
                  <a:lnTo>
                    <a:pt x="715328" y="0"/>
                  </a:lnTo>
                  <a:close/>
                </a:path>
                <a:path w="753110" h="640714">
                  <a:moveTo>
                    <a:pt x="752978" y="56526"/>
                  </a:moveTo>
                  <a:lnTo>
                    <a:pt x="696527" y="56526"/>
                  </a:lnTo>
                  <a:lnTo>
                    <a:pt x="696527" y="471053"/>
                  </a:lnTo>
                  <a:lnTo>
                    <a:pt x="752978" y="471053"/>
                  </a:lnTo>
                  <a:lnTo>
                    <a:pt x="752978" y="56526"/>
                  </a:lnTo>
                  <a:close/>
                </a:path>
              </a:pathLst>
            </a:custGeom>
            <a:solidFill>
              <a:srgbClr val="385D8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85732" y="3930788"/>
              <a:ext cx="336474" cy="334321"/>
            </a:xfrm>
            <a:prstGeom prst="rect">
              <a:avLst/>
            </a:prstGeom>
          </p:spPr>
        </p:pic>
      </p:grpSp>
      <p:sp>
        <p:nvSpPr>
          <p:cNvPr id="32" name="object 32"/>
          <p:cNvSpPr txBox="1">
            <a:spLocks noGrp="1"/>
          </p:cNvSpPr>
          <p:nvPr>
            <p:ph type="title"/>
          </p:nvPr>
        </p:nvSpPr>
        <p:spPr>
          <a:xfrm>
            <a:off x="627075" y="250317"/>
            <a:ext cx="10095230" cy="124587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85"/>
              </a:spcBef>
            </a:pPr>
            <a:r>
              <a:rPr dirty="0">
                <a:solidFill>
                  <a:srgbClr val="004575"/>
                </a:solidFill>
              </a:rPr>
              <a:t>There</a:t>
            </a:r>
            <a:r>
              <a:rPr spc="-15" dirty="0">
                <a:solidFill>
                  <a:srgbClr val="004575"/>
                </a:solidFill>
              </a:rPr>
              <a:t> </a:t>
            </a:r>
            <a:r>
              <a:rPr dirty="0">
                <a:solidFill>
                  <a:srgbClr val="004575"/>
                </a:solidFill>
              </a:rPr>
              <a:t>are</a:t>
            </a:r>
            <a:r>
              <a:rPr spc="-15" dirty="0">
                <a:solidFill>
                  <a:srgbClr val="004575"/>
                </a:solidFill>
              </a:rPr>
              <a:t> </a:t>
            </a:r>
            <a:r>
              <a:rPr dirty="0">
                <a:solidFill>
                  <a:srgbClr val="004575"/>
                </a:solidFill>
              </a:rPr>
              <a:t>several</a:t>
            </a:r>
            <a:r>
              <a:rPr spc="15" dirty="0">
                <a:solidFill>
                  <a:srgbClr val="004575"/>
                </a:solidFill>
              </a:rPr>
              <a:t> </a:t>
            </a:r>
            <a:r>
              <a:rPr dirty="0">
                <a:solidFill>
                  <a:srgbClr val="004575"/>
                </a:solidFill>
              </a:rPr>
              <a:t>types of</a:t>
            </a:r>
            <a:r>
              <a:rPr spc="-20" dirty="0">
                <a:solidFill>
                  <a:srgbClr val="004575"/>
                </a:solidFill>
              </a:rPr>
              <a:t> </a:t>
            </a:r>
            <a:r>
              <a:rPr dirty="0">
                <a:solidFill>
                  <a:srgbClr val="004575"/>
                </a:solidFill>
              </a:rPr>
              <a:t>use cases</a:t>
            </a:r>
            <a:r>
              <a:rPr spc="10" dirty="0">
                <a:solidFill>
                  <a:srgbClr val="004575"/>
                </a:solidFill>
              </a:rPr>
              <a:t> </a:t>
            </a:r>
            <a:r>
              <a:rPr dirty="0">
                <a:solidFill>
                  <a:srgbClr val="004575"/>
                </a:solidFill>
              </a:rPr>
              <a:t>ranging</a:t>
            </a:r>
            <a:r>
              <a:rPr spc="30" dirty="0">
                <a:solidFill>
                  <a:srgbClr val="004575"/>
                </a:solidFill>
              </a:rPr>
              <a:t> </a:t>
            </a:r>
            <a:r>
              <a:rPr dirty="0">
                <a:solidFill>
                  <a:srgbClr val="004575"/>
                </a:solidFill>
              </a:rPr>
              <a:t>from</a:t>
            </a:r>
            <a:r>
              <a:rPr spc="-20" dirty="0">
                <a:solidFill>
                  <a:srgbClr val="004575"/>
                </a:solidFill>
              </a:rPr>
              <a:t> </a:t>
            </a:r>
            <a:r>
              <a:rPr dirty="0">
                <a:solidFill>
                  <a:srgbClr val="004575"/>
                </a:solidFill>
              </a:rPr>
              <a:t>the</a:t>
            </a:r>
            <a:r>
              <a:rPr spc="-10" dirty="0">
                <a:solidFill>
                  <a:srgbClr val="004575"/>
                </a:solidFill>
              </a:rPr>
              <a:t> </a:t>
            </a:r>
            <a:r>
              <a:rPr dirty="0">
                <a:solidFill>
                  <a:srgbClr val="004575"/>
                </a:solidFill>
              </a:rPr>
              <a:t>display</a:t>
            </a:r>
            <a:r>
              <a:rPr spc="20" dirty="0">
                <a:solidFill>
                  <a:srgbClr val="004575"/>
                </a:solidFill>
              </a:rPr>
              <a:t> </a:t>
            </a:r>
            <a:r>
              <a:rPr spc="-25" dirty="0">
                <a:solidFill>
                  <a:srgbClr val="004575"/>
                </a:solidFill>
              </a:rPr>
              <a:t>of </a:t>
            </a:r>
            <a:r>
              <a:rPr dirty="0">
                <a:solidFill>
                  <a:srgbClr val="004575"/>
                </a:solidFill>
              </a:rPr>
              <a:t>indicators</a:t>
            </a:r>
            <a:r>
              <a:rPr spc="10" dirty="0">
                <a:solidFill>
                  <a:srgbClr val="004575"/>
                </a:solidFill>
              </a:rPr>
              <a:t> </a:t>
            </a:r>
            <a:r>
              <a:rPr dirty="0">
                <a:solidFill>
                  <a:srgbClr val="004575"/>
                </a:solidFill>
              </a:rPr>
              <a:t>to</a:t>
            </a:r>
            <a:r>
              <a:rPr spc="-45" dirty="0">
                <a:solidFill>
                  <a:srgbClr val="004575"/>
                </a:solidFill>
              </a:rPr>
              <a:t> </a:t>
            </a:r>
            <a:r>
              <a:rPr dirty="0">
                <a:solidFill>
                  <a:srgbClr val="004575"/>
                </a:solidFill>
              </a:rPr>
              <a:t>artificial</a:t>
            </a:r>
            <a:r>
              <a:rPr spc="-20" dirty="0">
                <a:solidFill>
                  <a:srgbClr val="004575"/>
                </a:solidFill>
              </a:rPr>
              <a:t> </a:t>
            </a:r>
            <a:r>
              <a:rPr dirty="0">
                <a:solidFill>
                  <a:srgbClr val="004575"/>
                </a:solidFill>
              </a:rPr>
              <a:t>intelligence,</a:t>
            </a:r>
            <a:r>
              <a:rPr spc="15" dirty="0">
                <a:solidFill>
                  <a:srgbClr val="004575"/>
                </a:solidFill>
              </a:rPr>
              <a:t> </a:t>
            </a:r>
            <a:r>
              <a:rPr dirty="0">
                <a:solidFill>
                  <a:srgbClr val="004575"/>
                </a:solidFill>
              </a:rPr>
              <a:t>it</a:t>
            </a:r>
            <a:r>
              <a:rPr spc="-40" dirty="0">
                <a:solidFill>
                  <a:srgbClr val="004575"/>
                </a:solidFill>
              </a:rPr>
              <a:t> </a:t>
            </a:r>
            <a:r>
              <a:rPr dirty="0">
                <a:solidFill>
                  <a:srgbClr val="004575"/>
                </a:solidFill>
              </a:rPr>
              <a:t>depends</a:t>
            </a:r>
            <a:r>
              <a:rPr spc="25" dirty="0">
                <a:solidFill>
                  <a:srgbClr val="004575"/>
                </a:solidFill>
              </a:rPr>
              <a:t> </a:t>
            </a:r>
            <a:r>
              <a:rPr dirty="0">
                <a:solidFill>
                  <a:srgbClr val="004575"/>
                </a:solidFill>
              </a:rPr>
              <a:t>on</a:t>
            </a:r>
            <a:r>
              <a:rPr spc="-30" dirty="0">
                <a:solidFill>
                  <a:srgbClr val="004575"/>
                </a:solidFill>
              </a:rPr>
              <a:t> </a:t>
            </a:r>
            <a:r>
              <a:rPr dirty="0">
                <a:solidFill>
                  <a:srgbClr val="004575"/>
                </a:solidFill>
              </a:rPr>
              <a:t>the</a:t>
            </a:r>
            <a:r>
              <a:rPr spc="-25" dirty="0">
                <a:solidFill>
                  <a:srgbClr val="004575"/>
                </a:solidFill>
              </a:rPr>
              <a:t> </a:t>
            </a:r>
            <a:r>
              <a:rPr dirty="0">
                <a:solidFill>
                  <a:srgbClr val="004575"/>
                </a:solidFill>
              </a:rPr>
              <a:t>maturity</a:t>
            </a:r>
            <a:r>
              <a:rPr spc="-15" dirty="0">
                <a:solidFill>
                  <a:srgbClr val="004575"/>
                </a:solidFill>
              </a:rPr>
              <a:t> </a:t>
            </a:r>
            <a:r>
              <a:rPr dirty="0">
                <a:solidFill>
                  <a:srgbClr val="004575"/>
                </a:solidFill>
              </a:rPr>
              <a:t>of</a:t>
            </a:r>
            <a:r>
              <a:rPr spc="-25" dirty="0">
                <a:solidFill>
                  <a:srgbClr val="004575"/>
                </a:solidFill>
              </a:rPr>
              <a:t> </a:t>
            </a:r>
            <a:r>
              <a:rPr spc="-20" dirty="0">
                <a:solidFill>
                  <a:srgbClr val="004575"/>
                </a:solidFill>
              </a:rPr>
              <a:t>your </a:t>
            </a:r>
            <a:r>
              <a:rPr spc="-10" dirty="0">
                <a:solidFill>
                  <a:srgbClr val="004575"/>
                </a:solidFill>
              </a:rPr>
              <a:t>customer</a:t>
            </a:r>
          </a:p>
        </p:txBody>
      </p:sp>
      <p:sp>
        <p:nvSpPr>
          <p:cNvPr id="33" name="object 3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64846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z="1300" spc="-50" dirty="0">
                <a:solidFill>
                  <a:srgbClr val="00396F"/>
                </a:solidFill>
                <a:latin typeface="Arial MT"/>
                <a:cs typeface="Arial MT"/>
              </a:rPr>
              <a:t>5</a:t>
            </a:fld>
            <a:endParaRPr sz="13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66161" y="2529916"/>
            <a:ext cx="7115175" cy="1301115"/>
          </a:xfrm>
          <a:prstGeom prst="rect">
            <a:avLst/>
          </a:prstGeom>
        </p:spPr>
        <p:txBody>
          <a:bodyPr vert="horz" wrap="square" lIns="0" tIns="88265" rIns="0" bIns="0" rtlCol="0">
            <a:spAutoFit/>
          </a:bodyPr>
          <a:lstStyle/>
          <a:p>
            <a:pPr marL="2298700" marR="5080" indent="-2286635">
              <a:lnSpc>
                <a:spcPts val="4760"/>
              </a:lnSpc>
              <a:spcBef>
                <a:spcPts val="695"/>
              </a:spcBef>
            </a:pPr>
            <a:r>
              <a:rPr sz="4400" b="1" spc="-85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4400" b="1" spc="-2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400" b="1" spc="-75" dirty="0">
                <a:solidFill>
                  <a:srgbClr val="FFFFFF"/>
                </a:solidFill>
                <a:latin typeface="Arial"/>
                <a:cs typeface="Arial"/>
              </a:rPr>
              <a:t>CONDUCT</a:t>
            </a:r>
            <a:r>
              <a:rPr sz="4400" b="1" spc="-22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400" b="1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4400" b="1" spc="-2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400" b="1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4400" b="1" spc="-2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400" b="1" spc="-20" dirty="0">
                <a:solidFill>
                  <a:srgbClr val="FFFFFF"/>
                </a:solidFill>
                <a:latin typeface="Arial"/>
                <a:cs typeface="Arial"/>
              </a:rPr>
              <a:t>DATA </a:t>
            </a:r>
            <a:r>
              <a:rPr sz="4400" b="1" spc="-10" dirty="0">
                <a:solidFill>
                  <a:srgbClr val="FFFFFF"/>
                </a:solidFill>
                <a:latin typeface="Arial"/>
                <a:cs typeface="Arial"/>
              </a:rPr>
              <a:t>PROJECT</a:t>
            </a:r>
            <a:endParaRPr sz="4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833359" y="0"/>
            <a:ext cx="4358640" cy="6806565"/>
          </a:xfrm>
          <a:custGeom>
            <a:avLst/>
            <a:gdLst/>
            <a:ahLst/>
            <a:cxnLst/>
            <a:rect l="l" t="t" r="r" b="b"/>
            <a:pathLst>
              <a:path w="4358640" h="6806565">
                <a:moveTo>
                  <a:pt x="4358640" y="0"/>
                </a:moveTo>
                <a:lnTo>
                  <a:pt x="0" y="0"/>
                </a:lnTo>
                <a:lnTo>
                  <a:pt x="0" y="6806183"/>
                </a:lnTo>
                <a:lnTo>
                  <a:pt x="4358640" y="6806183"/>
                </a:lnTo>
                <a:lnTo>
                  <a:pt x="4358640" y="0"/>
                </a:lnTo>
                <a:close/>
              </a:path>
            </a:pathLst>
          </a:custGeom>
          <a:solidFill>
            <a:srgbClr val="2B133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372981" y="6385852"/>
            <a:ext cx="2569845" cy="401320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168275">
              <a:lnSpc>
                <a:spcPct val="100000"/>
              </a:lnSpc>
              <a:spcBef>
                <a:spcPts val="580"/>
              </a:spcBef>
            </a:pPr>
            <a:r>
              <a:rPr sz="900" spc="-25" dirty="0">
                <a:solidFill>
                  <a:srgbClr val="FFFFFF"/>
                </a:solidFill>
                <a:latin typeface="Calibri"/>
                <a:cs typeface="Calibri"/>
              </a:rPr>
              <a:t>11</a:t>
            </a:r>
            <a:endParaRPr sz="9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434"/>
              </a:spcBef>
            </a:pPr>
            <a:r>
              <a:rPr sz="800" dirty="0">
                <a:solidFill>
                  <a:srgbClr val="A6A6A6"/>
                </a:solidFill>
                <a:latin typeface="Verdana"/>
                <a:cs typeface="Verdana"/>
              </a:rPr>
              <a:t>Capgemini</a:t>
            </a:r>
            <a:r>
              <a:rPr sz="800" spc="-15" dirty="0">
                <a:solidFill>
                  <a:srgbClr val="A6A6A6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A6A6A6"/>
                </a:solidFill>
                <a:latin typeface="Verdana"/>
                <a:cs typeface="Verdana"/>
              </a:rPr>
              <a:t>Invent</a:t>
            </a:r>
            <a:r>
              <a:rPr sz="800" spc="-10" dirty="0">
                <a:solidFill>
                  <a:srgbClr val="A6A6A6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A6A6A6"/>
                </a:solidFill>
                <a:latin typeface="Verdana"/>
                <a:cs typeface="Verdana"/>
              </a:rPr>
              <a:t>2020.</a:t>
            </a:r>
            <a:r>
              <a:rPr sz="800" spc="-25" dirty="0">
                <a:solidFill>
                  <a:srgbClr val="A6A6A6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A6A6A6"/>
                </a:solidFill>
                <a:latin typeface="Verdana"/>
                <a:cs typeface="Verdana"/>
              </a:rPr>
              <a:t>All rights</a:t>
            </a:r>
            <a:r>
              <a:rPr sz="800" spc="-10" dirty="0">
                <a:solidFill>
                  <a:srgbClr val="A6A6A6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A6A6A6"/>
                </a:solidFill>
                <a:latin typeface="Verdana"/>
                <a:cs typeface="Verdana"/>
              </a:rPr>
              <a:t>reserved</a:t>
            </a:r>
            <a:r>
              <a:rPr sz="800" spc="-15" dirty="0">
                <a:solidFill>
                  <a:srgbClr val="A6A6A6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12ABDB"/>
                </a:solidFill>
                <a:latin typeface="Verdana"/>
                <a:cs typeface="Verdana"/>
              </a:rPr>
              <a:t>|</a:t>
            </a:r>
            <a:r>
              <a:rPr sz="800" spc="155" dirty="0">
                <a:solidFill>
                  <a:srgbClr val="12ABDB"/>
                </a:solidFill>
                <a:latin typeface="Verdana"/>
                <a:cs typeface="Verdana"/>
              </a:rPr>
              <a:t>  </a:t>
            </a:r>
            <a:r>
              <a:rPr sz="800" spc="-25" dirty="0">
                <a:solidFill>
                  <a:srgbClr val="A6A6A6"/>
                </a:solidFill>
                <a:latin typeface="Verdana"/>
                <a:cs typeface="Verdana"/>
              </a:rPr>
              <a:t>11</a:t>
            </a:r>
            <a:endParaRPr sz="800">
              <a:latin typeface="Verdana"/>
              <a:cs typeface="Verdana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0" y="1036319"/>
            <a:ext cx="11858625" cy="5821680"/>
            <a:chOff x="0" y="1036319"/>
            <a:chExt cx="11858625" cy="5821680"/>
          </a:xfrm>
        </p:grpSpPr>
        <p:sp>
          <p:nvSpPr>
            <p:cNvPr id="5" name="object 5"/>
            <p:cNvSpPr/>
            <p:nvPr/>
          </p:nvSpPr>
          <p:spPr>
            <a:xfrm>
              <a:off x="0" y="1036319"/>
              <a:ext cx="11858625" cy="5821680"/>
            </a:xfrm>
            <a:custGeom>
              <a:avLst/>
              <a:gdLst/>
              <a:ahLst/>
              <a:cxnLst/>
              <a:rect l="l" t="t" r="r" b="b"/>
              <a:pathLst>
                <a:path w="11858625" h="5821680">
                  <a:moveTo>
                    <a:pt x="11858244" y="0"/>
                  </a:moveTo>
                  <a:lnTo>
                    <a:pt x="0" y="0"/>
                  </a:lnTo>
                  <a:lnTo>
                    <a:pt x="0" y="5821679"/>
                  </a:lnTo>
                  <a:lnTo>
                    <a:pt x="9486646" y="5821679"/>
                  </a:lnTo>
                  <a:lnTo>
                    <a:pt x="1185824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876543" y="4142231"/>
              <a:ext cx="4500880" cy="198120"/>
            </a:xfrm>
            <a:custGeom>
              <a:avLst/>
              <a:gdLst/>
              <a:ahLst/>
              <a:cxnLst/>
              <a:rect l="l" t="t" r="r" b="b"/>
              <a:pathLst>
                <a:path w="4500880" h="198120">
                  <a:moveTo>
                    <a:pt x="4500372" y="0"/>
                  </a:moveTo>
                  <a:lnTo>
                    <a:pt x="49529" y="0"/>
                  </a:lnTo>
                  <a:lnTo>
                    <a:pt x="0" y="198120"/>
                  </a:lnTo>
                  <a:lnTo>
                    <a:pt x="4450841" y="198120"/>
                  </a:lnTo>
                  <a:lnTo>
                    <a:pt x="450037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7877682" y="4153027"/>
            <a:ext cx="499109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10" dirty="0">
                <a:solidFill>
                  <a:srgbClr val="FFFFFF"/>
                </a:solidFill>
                <a:latin typeface="Verdana"/>
                <a:cs typeface="Verdana"/>
              </a:rPr>
              <a:t>TOOLS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400543" y="1092708"/>
            <a:ext cx="4211320" cy="196850"/>
          </a:xfrm>
          <a:custGeom>
            <a:avLst/>
            <a:gdLst/>
            <a:ahLst/>
            <a:cxnLst/>
            <a:rect l="l" t="t" r="r" b="b"/>
            <a:pathLst>
              <a:path w="4211320" h="196850">
                <a:moveTo>
                  <a:pt x="4210811" y="0"/>
                </a:moveTo>
                <a:lnTo>
                  <a:pt x="49149" y="0"/>
                </a:lnTo>
                <a:lnTo>
                  <a:pt x="0" y="196595"/>
                </a:lnTo>
                <a:lnTo>
                  <a:pt x="4161662" y="196595"/>
                </a:lnTo>
                <a:lnTo>
                  <a:pt x="42108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9300209" y="1102613"/>
            <a:ext cx="413384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20" dirty="0">
                <a:solidFill>
                  <a:srgbClr val="FFFFFF"/>
                </a:solidFill>
                <a:latin typeface="Verdana"/>
                <a:cs typeface="Verdana"/>
              </a:rPr>
              <a:t>DATA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658356" y="2368295"/>
            <a:ext cx="4429125" cy="198120"/>
          </a:xfrm>
          <a:custGeom>
            <a:avLst/>
            <a:gdLst/>
            <a:ahLst/>
            <a:cxnLst/>
            <a:rect l="l" t="t" r="r" b="b"/>
            <a:pathLst>
              <a:path w="4429125" h="198119">
                <a:moveTo>
                  <a:pt x="4428744" y="0"/>
                </a:moveTo>
                <a:lnTo>
                  <a:pt x="49529" y="0"/>
                </a:lnTo>
                <a:lnTo>
                  <a:pt x="0" y="198119"/>
                </a:lnTo>
                <a:lnTo>
                  <a:pt x="4379214" y="198119"/>
                </a:lnTo>
                <a:lnTo>
                  <a:pt x="442874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8626856" y="2379091"/>
            <a:ext cx="49403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10" dirty="0">
                <a:solidFill>
                  <a:srgbClr val="FFFFFF"/>
                </a:solidFill>
                <a:latin typeface="Verdana"/>
                <a:cs typeface="Verdana"/>
              </a:rPr>
              <a:t>SCOPE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663431" y="1403502"/>
            <a:ext cx="813435" cy="734060"/>
          </a:xfrm>
          <a:prstGeom prst="rect">
            <a:avLst/>
          </a:prstGeom>
        </p:spPr>
        <p:txBody>
          <a:bodyPr vert="horz" wrap="square" lIns="0" tIns="838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60"/>
              </a:spcBef>
            </a:pPr>
            <a:r>
              <a:rPr sz="1800" b="1" spc="-10" dirty="0">
                <a:solidFill>
                  <a:srgbClr val="006FC0"/>
                </a:solidFill>
                <a:latin typeface="Verdana"/>
                <a:cs typeface="Verdana"/>
              </a:rPr>
              <a:t>12,8M</a:t>
            </a:r>
            <a:endParaRPr sz="1800">
              <a:latin typeface="Verdana"/>
              <a:cs typeface="Verdana"/>
            </a:endParaRPr>
          </a:p>
          <a:p>
            <a:pPr marL="85090" marR="76835" indent="-24765">
              <a:lnSpc>
                <a:spcPct val="100000"/>
              </a:lnSpc>
              <a:spcBef>
                <a:spcPts val="335"/>
              </a:spcBef>
            </a:pPr>
            <a:r>
              <a:rPr sz="1050" spc="-10" dirty="0">
                <a:latin typeface="Verdana"/>
                <a:cs typeface="Verdana"/>
              </a:rPr>
              <a:t>Insurance contracts</a:t>
            </a:r>
            <a:endParaRPr sz="1050">
              <a:latin typeface="Verdana"/>
              <a:cs typeface="Verdan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143368" y="1387807"/>
            <a:ext cx="911860" cy="778510"/>
          </a:xfrm>
          <a:prstGeom prst="rect">
            <a:avLst/>
          </a:prstGeom>
        </p:spPr>
        <p:txBody>
          <a:bodyPr vert="horz" wrap="square" lIns="0" tIns="11176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880"/>
              </a:spcBef>
            </a:pPr>
            <a:r>
              <a:rPr sz="1800" b="1" spc="-20" dirty="0">
                <a:solidFill>
                  <a:srgbClr val="006FC0"/>
                </a:solidFill>
                <a:latin typeface="Verdana"/>
                <a:cs typeface="Verdana"/>
              </a:rPr>
              <a:t>8,4M</a:t>
            </a:r>
            <a:endParaRPr sz="1800">
              <a:latin typeface="Verdana"/>
              <a:cs typeface="Verdana"/>
            </a:endParaRPr>
          </a:p>
          <a:p>
            <a:pPr marL="285115" marR="5080" indent="-273050">
              <a:lnSpc>
                <a:spcPct val="100000"/>
              </a:lnSpc>
              <a:spcBef>
                <a:spcPts val="465"/>
              </a:spcBef>
            </a:pPr>
            <a:r>
              <a:rPr sz="1050" dirty="0">
                <a:latin typeface="Verdana"/>
                <a:cs typeface="Verdana"/>
              </a:rPr>
              <a:t>Customers</a:t>
            </a:r>
            <a:r>
              <a:rPr sz="1050" spc="-55" dirty="0">
                <a:latin typeface="Verdana"/>
                <a:cs typeface="Verdana"/>
              </a:rPr>
              <a:t> </a:t>
            </a:r>
            <a:r>
              <a:rPr sz="1050" spc="-25" dirty="0">
                <a:latin typeface="Verdana"/>
                <a:cs typeface="Verdana"/>
              </a:rPr>
              <a:t>in </a:t>
            </a:r>
            <a:r>
              <a:rPr sz="1050" spc="-20" dirty="0">
                <a:latin typeface="Verdana"/>
                <a:cs typeface="Verdana"/>
              </a:rPr>
              <a:t>2019</a:t>
            </a:r>
            <a:endParaRPr sz="1050">
              <a:latin typeface="Verdana"/>
              <a:cs typeface="Verdan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9969754" y="1399389"/>
            <a:ext cx="770890" cy="580390"/>
          </a:xfrm>
          <a:prstGeom prst="rect">
            <a:avLst/>
          </a:prstGeom>
        </p:spPr>
        <p:txBody>
          <a:bodyPr vert="horz" wrap="square" lIns="0" tIns="876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90"/>
              </a:spcBef>
            </a:pPr>
            <a:r>
              <a:rPr sz="1800" b="1" spc="-10" dirty="0">
                <a:solidFill>
                  <a:srgbClr val="006FC0"/>
                </a:solidFill>
                <a:latin typeface="Verdana"/>
                <a:cs typeface="Verdana"/>
              </a:rPr>
              <a:t>4,1B€</a:t>
            </a:r>
            <a:endParaRPr sz="1800">
              <a:latin typeface="Verdana"/>
              <a:cs typeface="Verdana"/>
            </a:endParaRPr>
          </a:p>
          <a:p>
            <a:pPr marL="20320">
              <a:lnSpc>
                <a:spcPct val="100000"/>
              </a:lnSpc>
              <a:spcBef>
                <a:spcPts val="355"/>
              </a:spcBef>
            </a:pPr>
            <a:r>
              <a:rPr sz="1050" spc="-10" dirty="0">
                <a:latin typeface="Verdana"/>
                <a:cs typeface="Verdana"/>
              </a:rPr>
              <a:t>Turnover</a:t>
            </a:r>
            <a:endParaRPr sz="1050">
              <a:latin typeface="Verdana"/>
              <a:cs typeface="Verdana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6116573" y="4580382"/>
            <a:ext cx="1513840" cy="1458595"/>
          </a:xfrm>
          <a:custGeom>
            <a:avLst/>
            <a:gdLst/>
            <a:ahLst/>
            <a:cxnLst/>
            <a:rect l="l" t="t" r="r" b="b"/>
            <a:pathLst>
              <a:path w="1513840" h="1458595">
                <a:moveTo>
                  <a:pt x="97281" y="1458468"/>
                </a:moveTo>
                <a:lnTo>
                  <a:pt x="59418" y="1450826"/>
                </a:lnTo>
                <a:lnTo>
                  <a:pt x="28495" y="1429988"/>
                </a:lnTo>
                <a:lnTo>
                  <a:pt x="7645" y="1399082"/>
                </a:lnTo>
                <a:lnTo>
                  <a:pt x="0" y="1361236"/>
                </a:lnTo>
                <a:lnTo>
                  <a:pt x="0" y="97282"/>
                </a:lnTo>
                <a:lnTo>
                  <a:pt x="7645" y="59418"/>
                </a:lnTo>
                <a:lnTo>
                  <a:pt x="28495" y="28495"/>
                </a:lnTo>
                <a:lnTo>
                  <a:pt x="59418" y="7645"/>
                </a:lnTo>
                <a:lnTo>
                  <a:pt x="97281" y="0"/>
                </a:lnTo>
              </a:path>
              <a:path w="1513840" h="1458595">
                <a:moveTo>
                  <a:pt x="1416050" y="0"/>
                </a:moveTo>
                <a:lnTo>
                  <a:pt x="1453913" y="7645"/>
                </a:lnTo>
                <a:lnTo>
                  <a:pt x="1484836" y="28495"/>
                </a:lnTo>
                <a:lnTo>
                  <a:pt x="1505686" y="59418"/>
                </a:lnTo>
                <a:lnTo>
                  <a:pt x="1513331" y="97282"/>
                </a:lnTo>
                <a:lnTo>
                  <a:pt x="1513331" y="1361236"/>
                </a:lnTo>
                <a:lnTo>
                  <a:pt x="1505686" y="1399082"/>
                </a:lnTo>
                <a:lnTo>
                  <a:pt x="1484836" y="1429988"/>
                </a:lnTo>
                <a:lnTo>
                  <a:pt x="1453913" y="1450826"/>
                </a:lnTo>
                <a:lnTo>
                  <a:pt x="1416050" y="1458468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6242430" y="5648350"/>
            <a:ext cx="1261745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0005" marR="5080" indent="-27940">
              <a:lnSpc>
                <a:spcPct val="100000"/>
              </a:lnSpc>
              <a:spcBef>
                <a:spcPts val="95"/>
              </a:spcBef>
            </a:pPr>
            <a:r>
              <a:rPr sz="1000" b="1" spc="-10" dirty="0">
                <a:latin typeface="Verdana"/>
                <a:cs typeface="Verdana"/>
              </a:rPr>
              <a:t>In-</a:t>
            </a:r>
            <a:r>
              <a:rPr sz="1000" b="1" dirty="0">
                <a:latin typeface="Verdana"/>
                <a:cs typeface="Verdana"/>
              </a:rPr>
              <a:t>house</a:t>
            </a:r>
            <a:r>
              <a:rPr sz="1000" b="1" spc="-40" dirty="0">
                <a:latin typeface="Verdana"/>
                <a:cs typeface="Verdana"/>
              </a:rPr>
              <a:t> </a:t>
            </a:r>
            <a:r>
              <a:rPr sz="1000" b="1" spc="-10" dirty="0">
                <a:latin typeface="Verdana"/>
                <a:cs typeface="Verdana"/>
              </a:rPr>
              <a:t>process </a:t>
            </a:r>
            <a:r>
              <a:rPr sz="1000" b="1" dirty="0">
                <a:latin typeface="Verdana"/>
                <a:cs typeface="Verdana"/>
              </a:rPr>
              <a:t>mining</a:t>
            </a:r>
            <a:r>
              <a:rPr sz="1000" b="1" spc="-50" dirty="0">
                <a:latin typeface="Verdana"/>
                <a:cs typeface="Verdana"/>
              </a:rPr>
              <a:t> </a:t>
            </a:r>
            <a:r>
              <a:rPr sz="1000" b="1" spc="-10" dirty="0">
                <a:latin typeface="Verdana"/>
                <a:cs typeface="Verdana"/>
              </a:rPr>
              <a:t>solutions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696581" y="2774950"/>
            <a:ext cx="2545715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b="1" dirty="0">
                <a:latin typeface="Verdana"/>
                <a:cs typeface="Verdana"/>
              </a:rPr>
              <a:t>1,2</a:t>
            </a:r>
            <a:r>
              <a:rPr sz="1100" b="1" spc="-20" dirty="0">
                <a:latin typeface="Verdana"/>
                <a:cs typeface="Verdana"/>
              </a:rPr>
              <a:t> </a:t>
            </a:r>
            <a:r>
              <a:rPr sz="1100" b="1" dirty="0">
                <a:latin typeface="Verdana"/>
                <a:cs typeface="Verdana"/>
              </a:rPr>
              <a:t>millions</a:t>
            </a:r>
            <a:r>
              <a:rPr sz="1100" b="1" spc="-35" dirty="0">
                <a:latin typeface="Verdana"/>
                <a:cs typeface="Verdana"/>
              </a:rPr>
              <a:t> </a:t>
            </a:r>
            <a:r>
              <a:rPr sz="1100" b="1" dirty="0">
                <a:latin typeface="Verdana"/>
                <a:cs typeface="Verdana"/>
              </a:rPr>
              <a:t>of</a:t>
            </a:r>
            <a:r>
              <a:rPr sz="1100" b="1" spc="-30" dirty="0">
                <a:latin typeface="Verdana"/>
                <a:cs typeface="Verdana"/>
              </a:rPr>
              <a:t> </a:t>
            </a:r>
            <a:r>
              <a:rPr sz="1100" b="1" dirty="0">
                <a:latin typeface="Verdana"/>
                <a:cs typeface="Verdana"/>
              </a:rPr>
              <a:t>claims</a:t>
            </a:r>
            <a:r>
              <a:rPr sz="1100" b="1" spc="-25" dirty="0">
                <a:latin typeface="Verdana"/>
                <a:cs typeface="Verdana"/>
              </a:rPr>
              <a:t> </a:t>
            </a:r>
            <a:r>
              <a:rPr sz="1100" b="1" dirty="0">
                <a:latin typeface="Verdana"/>
                <a:cs typeface="Verdana"/>
              </a:rPr>
              <a:t>to</a:t>
            </a:r>
            <a:r>
              <a:rPr sz="1100" b="1" spc="-45" dirty="0">
                <a:latin typeface="Verdana"/>
                <a:cs typeface="Verdana"/>
              </a:rPr>
              <a:t> </a:t>
            </a:r>
            <a:r>
              <a:rPr sz="1100" b="1" spc="-10" dirty="0">
                <a:latin typeface="Verdana"/>
                <a:cs typeface="Verdana"/>
              </a:rPr>
              <a:t>analyse</a:t>
            </a:r>
            <a:endParaRPr sz="1100">
              <a:latin typeface="Verdana"/>
              <a:cs typeface="Verdan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024878" y="3248913"/>
            <a:ext cx="2987040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b="1" dirty="0">
                <a:latin typeface="Verdana"/>
                <a:cs typeface="Verdana"/>
              </a:rPr>
              <a:t>7</a:t>
            </a:r>
            <a:r>
              <a:rPr sz="1100" b="1" spc="-20" dirty="0">
                <a:latin typeface="Verdana"/>
                <a:cs typeface="Verdana"/>
              </a:rPr>
              <a:t> </a:t>
            </a:r>
            <a:r>
              <a:rPr sz="1100" b="1" dirty="0">
                <a:latin typeface="Verdana"/>
                <a:cs typeface="Verdana"/>
              </a:rPr>
              <a:t>weeks</a:t>
            </a:r>
            <a:r>
              <a:rPr sz="1100" b="1" spc="-55" dirty="0">
                <a:latin typeface="Verdana"/>
                <a:cs typeface="Verdana"/>
              </a:rPr>
              <a:t> </a:t>
            </a:r>
            <a:r>
              <a:rPr sz="1100" b="1" dirty="0">
                <a:latin typeface="Verdana"/>
                <a:cs typeface="Verdana"/>
              </a:rPr>
              <a:t>project</a:t>
            </a:r>
            <a:r>
              <a:rPr sz="1100" b="1" spc="-40" dirty="0">
                <a:latin typeface="Verdana"/>
                <a:cs typeface="Verdana"/>
              </a:rPr>
              <a:t> </a:t>
            </a:r>
            <a:r>
              <a:rPr sz="1100" b="1" dirty="0">
                <a:latin typeface="Verdana"/>
                <a:cs typeface="Verdana"/>
              </a:rPr>
              <a:t>delivered</a:t>
            </a:r>
            <a:r>
              <a:rPr sz="1100" b="1" spc="-40" dirty="0">
                <a:latin typeface="Verdana"/>
                <a:cs typeface="Verdana"/>
              </a:rPr>
              <a:t> </a:t>
            </a:r>
            <a:r>
              <a:rPr sz="1100" b="1" dirty="0">
                <a:latin typeface="Verdana"/>
                <a:cs typeface="Verdana"/>
              </a:rPr>
              <a:t>in</a:t>
            </a:r>
            <a:r>
              <a:rPr sz="1100" b="1" spc="-10" dirty="0">
                <a:latin typeface="Verdana"/>
                <a:cs typeface="Verdana"/>
              </a:rPr>
              <a:t> </a:t>
            </a:r>
            <a:r>
              <a:rPr sz="1100" b="1" dirty="0">
                <a:latin typeface="Verdana"/>
                <a:cs typeface="Verdana"/>
              </a:rPr>
              <a:t>3</a:t>
            </a:r>
            <a:r>
              <a:rPr sz="1100" b="1" spc="-30" dirty="0">
                <a:latin typeface="Verdana"/>
                <a:cs typeface="Verdana"/>
              </a:rPr>
              <a:t> </a:t>
            </a:r>
            <a:r>
              <a:rPr sz="1100" b="1" spc="-10" dirty="0">
                <a:latin typeface="Verdana"/>
                <a:cs typeface="Verdana"/>
              </a:rPr>
              <a:t>sprints</a:t>
            </a:r>
            <a:endParaRPr sz="1100">
              <a:latin typeface="Verdana"/>
              <a:cs typeface="Verdan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565138" y="3714115"/>
            <a:ext cx="317563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dirty="0">
                <a:latin typeface="Verdana"/>
                <a:cs typeface="Verdana"/>
              </a:rPr>
              <a:t>More</a:t>
            </a:r>
            <a:r>
              <a:rPr sz="1100" b="1" spc="-55" dirty="0">
                <a:latin typeface="Verdana"/>
                <a:cs typeface="Verdana"/>
              </a:rPr>
              <a:t> </a:t>
            </a:r>
            <a:r>
              <a:rPr sz="1100" b="1" dirty="0">
                <a:latin typeface="Verdana"/>
                <a:cs typeface="Verdana"/>
              </a:rPr>
              <a:t>than</a:t>
            </a:r>
            <a:r>
              <a:rPr sz="1100" b="1" spc="-25" dirty="0">
                <a:latin typeface="Verdana"/>
                <a:cs typeface="Verdana"/>
              </a:rPr>
              <a:t> </a:t>
            </a:r>
            <a:r>
              <a:rPr sz="1100" b="1" dirty="0">
                <a:latin typeface="Verdana"/>
                <a:cs typeface="Verdana"/>
              </a:rPr>
              <a:t>20</a:t>
            </a:r>
            <a:r>
              <a:rPr sz="1100" b="1" spc="-10" dirty="0">
                <a:latin typeface="Verdana"/>
                <a:cs typeface="Verdana"/>
              </a:rPr>
              <a:t> </a:t>
            </a:r>
            <a:r>
              <a:rPr sz="1100" b="1" dirty="0">
                <a:latin typeface="Verdana"/>
                <a:cs typeface="Verdana"/>
              </a:rPr>
              <a:t>type</a:t>
            </a:r>
            <a:r>
              <a:rPr sz="1100" b="1" spc="-45" dirty="0">
                <a:latin typeface="Verdana"/>
                <a:cs typeface="Verdana"/>
              </a:rPr>
              <a:t> </a:t>
            </a:r>
            <a:r>
              <a:rPr sz="1100" b="1" dirty="0">
                <a:latin typeface="Verdana"/>
                <a:cs typeface="Verdana"/>
              </a:rPr>
              <a:t>of</a:t>
            </a:r>
            <a:r>
              <a:rPr sz="1100" b="1" spc="-40" dirty="0">
                <a:latin typeface="Verdana"/>
                <a:cs typeface="Verdana"/>
              </a:rPr>
              <a:t> </a:t>
            </a:r>
            <a:r>
              <a:rPr sz="1100" b="1" dirty="0">
                <a:latin typeface="Verdana"/>
                <a:cs typeface="Verdana"/>
              </a:rPr>
              <a:t>insurance</a:t>
            </a:r>
            <a:r>
              <a:rPr sz="1100" b="1" spc="-45" dirty="0">
                <a:latin typeface="Verdana"/>
                <a:cs typeface="Verdana"/>
              </a:rPr>
              <a:t> </a:t>
            </a:r>
            <a:r>
              <a:rPr sz="1100" b="1" spc="-10" dirty="0">
                <a:latin typeface="Verdana"/>
                <a:cs typeface="Verdana"/>
              </a:rPr>
              <a:t>contract</a:t>
            </a:r>
            <a:endParaRPr sz="1100">
              <a:latin typeface="Verdana"/>
              <a:cs typeface="Verdan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00278" y="1115313"/>
            <a:ext cx="6216650" cy="12084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10" dirty="0">
                <a:latin typeface="Verdana"/>
                <a:cs typeface="Verdana"/>
              </a:rPr>
              <a:t>CONTEXT</a:t>
            </a:r>
            <a:endParaRPr sz="1400" dirty="0">
              <a:latin typeface="Verdana"/>
              <a:cs typeface="Verdana"/>
            </a:endParaRPr>
          </a:p>
          <a:p>
            <a:pPr marL="12700" marR="5080">
              <a:lnSpc>
                <a:spcPct val="100000"/>
              </a:lnSpc>
            </a:pPr>
            <a:r>
              <a:rPr sz="1100" dirty="0">
                <a:solidFill>
                  <a:srgbClr val="424242"/>
                </a:solidFill>
                <a:latin typeface="Verdana"/>
                <a:cs typeface="Verdana"/>
              </a:rPr>
              <a:t>In</a:t>
            </a:r>
            <a:r>
              <a:rPr sz="1100" spc="-35" dirty="0">
                <a:solidFill>
                  <a:srgbClr val="424242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424242"/>
                </a:solidFill>
                <a:latin typeface="Verdana"/>
                <a:cs typeface="Verdana"/>
              </a:rPr>
              <a:t>a</a:t>
            </a:r>
            <a:r>
              <a:rPr sz="1100" spc="-20" dirty="0">
                <a:solidFill>
                  <a:srgbClr val="424242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424242"/>
                </a:solidFill>
                <a:latin typeface="Verdana"/>
                <a:cs typeface="Verdana"/>
              </a:rPr>
              <a:t>context</a:t>
            </a:r>
            <a:r>
              <a:rPr sz="1100" spc="-35" dirty="0">
                <a:solidFill>
                  <a:srgbClr val="424242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424242"/>
                </a:solidFill>
                <a:latin typeface="Verdana"/>
                <a:cs typeface="Verdana"/>
              </a:rPr>
              <a:t>of</a:t>
            </a:r>
            <a:r>
              <a:rPr sz="1100" spc="-40" dirty="0">
                <a:solidFill>
                  <a:srgbClr val="424242"/>
                </a:solidFill>
                <a:latin typeface="Verdana"/>
                <a:cs typeface="Verdana"/>
              </a:rPr>
              <a:t> </a:t>
            </a:r>
            <a:r>
              <a:rPr sz="1100" b="1" dirty="0">
                <a:solidFill>
                  <a:srgbClr val="424242"/>
                </a:solidFill>
                <a:latin typeface="Verdana"/>
                <a:cs typeface="Verdana"/>
              </a:rPr>
              <a:t>natural</a:t>
            </a:r>
            <a:r>
              <a:rPr sz="1100" b="1" spc="-30" dirty="0">
                <a:solidFill>
                  <a:srgbClr val="424242"/>
                </a:solidFill>
                <a:latin typeface="Verdana"/>
                <a:cs typeface="Verdana"/>
              </a:rPr>
              <a:t> </a:t>
            </a:r>
            <a:r>
              <a:rPr sz="1100" b="1" dirty="0">
                <a:solidFill>
                  <a:srgbClr val="424242"/>
                </a:solidFill>
                <a:latin typeface="Verdana"/>
                <a:cs typeface="Verdana"/>
              </a:rPr>
              <a:t>disasters</a:t>
            </a:r>
            <a:r>
              <a:rPr sz="1100" b="1" spc="-45" dirty="0">
                <a:solidFill>
                  <a:srgbClr val="424242"/>
                </a:solidFill>
                <a:latin typeface="Verdana"/>
                <a:cs typeface="Verdana"/>
              </a:rPr>
              <a:t> </a:t>
            </a:r>
            <a:r>
              <a:rPr sz="1100" b="1" dirty="0">
                <a:solidFill>
                  <a:srgbClr val="424242"/>
                </a:solidFill>
                <a:latin typeface="Verdana"/>
                <a:cs typeface="Verdana"/>
              </a:rPr>
              <a:t>increase</a:t>
            </a:r>
            <a:r>
              <a:rPr sz="1100" b="1" spc="-45" dirty="0">
                <a:solidFill>
                  <a:srgbClr val="424242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424242"/>
                </a:solidFill>
                <a:latin typeface="Verdana"/>
                <a:cs typeface="Verdana"/>
              </a:rPr>
              <a:t>and</a:t>
            </a:r>
            <a:r>
              <a:rPr sz="1100" spc="-35" dirty="0">
                <a:solidFill>
                  <a:srgbClr val="424242"/>
                </a:solidFill>
                <a:latin typeface="Verdana"/>
                <a:cs typeface="Verdana"/>
              </a:rPr>
              <a:t> </a:t>
            </a:r>
            <a:r>
              <a:rPr sz="1100" b="1" dirty="0">
                <a:solidFill>
                  <a:srgbClr val="424242"/>
                </a:solidFill>
                <a:latin typeface="Verdana"/>
                <a:cs typeface="Verdana"/>
              </a:rPr>
              <a:t>meteorological</a:t>
            </a:r>
            <a:r>
              <a:rPr sz="1100" b="1" spc="-45" dirty="0">
                <a:solidFill>
                  <a:srgbClr val="424242"/>
                </a:solidFill>
                <a:latin typeface="Verdana"/>
                <a:cs typeface="Verdana"/>
              </a:rPr>
              <a:t> </a:t>
            </a:r>
            <a:r>
              <a:rPr sz="1100" b="1" dirty="0">
                <a:solidFill>
                  <a:srgbClr val="424242"/>
                </a:solidFill>
                <a:latin typeface="Verdana"/>
                <a:cs typeface="Verdana"/>
              </a:rPr>
              <a:t>disturbances</a:t>
            </a:r>
            <a:r>
              <a:rPr sz="1100" dirty="0">
                <a:solidFill>
                  <a:srgbClr val="424242"/>
                </a:solidFill>
                <a:latin typeface="Verdana"/>
                <a:cs typeface="Verdana"/>
              </a:rPr>
              <a:t>,</a:t>
            </a:r>
            <a:r>
              <a:rPr sz="1100" spc="-45" dirty="0">
                <a:solidFill>
                  <a:srgbClr val="424242"/>
                </a:solidFill>
                <a:latin typeface="Verdana"/>
                <a:cs typeface="Verdana"/>
              </a:rPr>
              <a:t> </a:t>
            </a:r>
            <a:r>
              <a:rPr sz="1100" spc="-50" dirty="0">
                <a:solidFill>
                  <a:srgbClr val="424242"/>
                </a:solidFill>
                <a:latin typeface="Verdana"/>
                <a:cs typeface="Verdana"/>
              </a:rPr>
              <a:t>a </a:t>
            </a:r>
            <a:r>
              <a:rPr sz="1100" dirty="0">
                <a:solidFill>
                  <a:srgbClr val="424242"/>
                </a:solidFill>
                <a:latin typeface="Verdana"/>
                <a:cs typeface="Verdana"/>
              </a:rPr>
              <a:t>major</a:t>
            </a:r>
            <a:r>
              <a:rPr sz="1100" spc="-40" dirty="0">
                <a:solidFill>
                  <a:srgbClr val="424242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424242"/>
                </a:solidFill>
                <a:latin typeface="Verdana"/>
                <a:cs typeface="Verdana"/>
              </a:rPr>
              <a:t>French</a:t>
            </a:r>
            <a:r>
              <a:rPr sz="1100" spc="-30" dirty="0">
                <a:solidFill>
                  <a:srgbClr val="424242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424242"/>
                </a:solidFill>
                <a:latin typeface="Verdana"/>
                <a:cs typeface="Verdana"/>
              </a:rPr>
              <a:t>Insurer</a:t>
            </a:r>
            <a:r>
              <a:rPr sz="1100" spc="-30" dirty="0">
                <a:solidFill>
                  <a:srgbClr val="424242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424242"/>
                </a:solidFill>
                <a:latin typeface="Verdana"/>
                <a:cs typeface="Verdana"/>
              </a:rPr>
              <a:t>observed</a:t>
            </a:r>
            <a:r>
              <a:rPr sz="1100" spc="-50" dirty="0">
                <a:solidFill>
                  <a:srgbClr val="424242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424242"/>
                </a:solidFill>
                <a:latin typeface="Verdana"/>
                <a:cs typeface="Verdana"/>
              </a:rPr>
              <a:t>a</a:t>
            </a:r>
            <a:r>
              <a:rPr sz="1100" spc="-40" dirty="0">
                <a:solidFill>
                  <a:srgbClr val="424242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424242"/>
                </a:solidFill>
                <a:latin typeface="Verdana"/>
                <a:cs typeface="Verdana"/>
              </a:rPr>
              <a:t>saturation</a:t>
            </a:r>
            <a:r>
              <a:rPr sz="1100" spc="-5" dirty="0">
                <a:solidFill>
                  <a:srgbClr val="424242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424242"/>
                </a:solidFill>
                <a:latin typeface="Verdana"/>
                <a:cs typeface="Verdana"/>
              </a:rPr>
              <a:t>in</a:t>
            </a:r>
            <a:r>
              <a:rPr sz="1100" spc="-20" dirty="0">
                <a:solidFill>
                  <a:srgbClr val="424242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424242"/>
                </a:solidFill>
                <a:latin typeface="Verdana"/>
                <a:cs typeface="Verdana"/>
              </a:rPr>
              <a:t>its</a:t>
            </a:r>
            <a:r>
              <a:rPr sz="1100" spc="-20" dirty="0">
                <a:solidFill>
                  <a:srgbClr val="424242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424242"/>
                </a:solidFill>
                <a:latin typeface="Verdana"/>
                <a:cs typeface="Verdana"/>
              </a:rPr>
              <a:t>claim</a:t>
            </a:r>
            <a:r>
              <a:rPr sz="1100" spc="-10" dirty="0">
                <a:solidFill>
                  <a:srgbClr val="424242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424242"/>
                </a:solidFill>
                <a:latin typeface="Verdana"/>
                <a:cs typeface="Verdana"/>
              </a:rPr>
              <a:t>management</a:t>
            </a:r>
            <a:r>
              <a:rPr sz="1100" spc="-25" dirty="0">
                <a:solidFill>
                  <a:srgbClr val="424242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424242"/>
                </a:solidFill>
                <a:latin typeface="Verdana"/>
                <a:cs typeface="Verdana"/>
              </a:rPr>
              <a:t>centre.</a:t>
            </a:r>
            <a:r>
              <a:rPr sz="1100" spc="-40" dirty="0">
                <a:solidFill>
                  <a:srgbClr val="424242"/>
                </a:solidFill>
                <a:latin typeface="Verdana"/>
                <a:cs typeface="Verdana"/>
              </a:rPr>
              <a:t> </a:t>
            </a:r>
            <a:r>
              <a:rPr sz="1100" spc="-10" dirty="0">
                <a:solidFill>
                  <a:srgbClr val="424242"/>
                </a:solidFill>
                <a:latin typeface="Verdana"/>
                <a:cs typeface="Verdana"/>
              </a:rPr>
              <a:t>Therefore, </a:t>
            </a:r>
            <a:r>
              <a:rPr sz="1100" dirty="0">
                <a:solidFill>
                  <a:srgbClr val="424242"/>
                </a:solidFill>
                <a:latin typeface="Verdana"/>
                <a:cs typeface="Verdana"/>
              </a:rPr>
              <a:t>we</a:t>
            </a:r>
            <a:r>
              <a:rPr sz="1100" spc="-45" dirty="0">
                <a:solidFill>
                  <a:srgbClr val="424242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424242"/>
                </a:solidFill>
                <a:latin typeface="Verdana"/>
                <a:cs typeface="Verdana"/>
              </a:rPr>
              <a:t>were</a:t>
            </a:r>
            <a:r>
              <a:rPr sz="1100" spc="-25" dirty="0">
                <a:solidFill>
                  <a:srgbClr val="424242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424242"/>
                </a:solidFill>
                <a:latin typeface="Verdana"/>
                <a:cs typeface="Verdana"/>
              </a:rPr>
              <a:t>asked</a:t>
            </a:r>
            <a:r>
              <a:rPr sz="1100" spc="-30" dirty="0">
                <a:solidFill>
                  <a:srgbClr val="424242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424242"/>
                </a:solidFill>
                <a:latin typeface="Verdana"/>
                <a:cs typeface="Verdana"/>
              </a:rPr>
              <a:t>to</a:t>
            </a:r>
            <a:r>
              <a:rPr sz="1100" spc="-30" dirty="0">
                <a:solidFill>
                  <a:srgbClr val="424242"/>
                </a:solidFill>
                <a:latin typeface="Verdana"/>
                <a:cs typeface="Verdana"/>
              </a:rPr>
              <a:t> </a:t>
            </a:r>
            <a:r>
              <a:rPr sz="1100" b="1" dirty="0">
                <a:solidFill>
                  <a:srgbClr val="424242"/>
                </a:solidFill>
                <a:latin typeface="Verdana"/>
                <a:cs typeface="Verdana"/>
              </a:rPr>
              <a:t>underline</a:t>
            </a:r>
            <a:r>
              <a:rPr sz="1100" b="1" spc="-45" dirty="0">
                <a:solidFill>
                  <a:srgbClr val="424242"/>
                </a:solidFill>
                <a:latin typeface="Verdana"/>
                <a:cs typeface="Verdana"/>
              </a:rPr>
              <a:t> </a:t>
            </a:r>
            <a:r>
              <a:rPr sz="1100" b="1" dirty="0">
                <a:solidFill>
                  <a:srgbClr val="424242"/>
                </a:solidFill>
                <a:latin typeface="Verdana"/>
                <a:cs typeface="Verdana"/>
              </a:rPr>
              <a:t>and</a:t>
            </a:r>
            <a:r>
              <a:rPr sz="1100" b="1" spc="-30" dirty="0">
                <a:solidFill>
                  <a:srgbClr val="424242"/>
                </a:solidFill>
                <a:latin typeface="Verdana"/>
                <a:cs typeface="Verdana"/>
              </a:rPr>
              <a:t> </a:t>
            </a:r>
            <a:r>
              <a:rPr sz="1100" b="1" dirty="0">
                <a:solidFill>
                  <a:srgbClr val="424242"/>
                </a:solidFill>
                <a:latin typeface="Verdana"/>
                <a:cs typeface="Verdana"/>
              </a:rPr>
              <a:t>quantify</a:t>
            </a:r>
            <a:r>
              <a:rPr sz="1100" b="1" spc="-5" dirty="0">
                <a:solidFill>
                  <a:srgbClr val="424242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424242"/>
                </a:solidFill>
                <a:latin typeface="Verdana"/>
                <a:cs typeface="Verdana"/>
              </a:rPr>
              <a:t>those</a:t>
            </a:r>
            <a:r>
              <a:rPr sz="1100" spc="-40" dirty="0">
                <a:solidFill>
                  <a:srgbClr val="424242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424242"/>
                </a:solidFill>
                <a:latin typeface="Verdana"/>
                <a:cs typeface="Verdana"/>
              </a:rPr>
              <a:t>observations</a:t>
            </a:r>
            <a:r>
              <a:rPr sz="1100" spc="-20" dirty="0">
                <a:solidFill>
                  <a:srgbClr val="424242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424242"/>
                </a:solidFill>
                <a:latin typeface="Verdana"/>
                <a:cs typeface="Verdana"/>
              </a:rPr>
              <a:t>and</a:t>
            </a:r>
            <a:r>
              <a:rPr sz="1100" spc="-20" dirty="0">
                <a:solidFill>
                  <a:srgbClr val="424242"/>
                </a:solidFill>
                <a:latin typeface="Verdana"/>
                <a:cs typeface="Verdana"/>
              </a:rPr>
              <a:t> </a:t>
            </a:r>
            <a:r>
              <a:rPr sz="1100" b="1" dirty="0">
                <a:solidFill>
                  <a:srgbClr val="424242"/>
                </a:solidFill>
                <a:latin typeface="Verdana"/>
                <a:cs typeface="Verdana"/>
              </a:rPr>
              <a:t>identify</a:t>
            </a:r>
            <a:r>
              <a:rPr sz="1100" b="1" spc="-40" dirty="0">
                <a:solidFill>
                  <a:srgbClr val="424242"/>
                </a:solidFill>
                <a:latin typeface="Verdana"/>
                <a:cs typeface="Verdana"/>
              </a:rPr>
              <a:t> </a:t>
            </a:r>
            <a:r>
              <a:rPr sz="1100" b="1" spc="-20" dirty="0">
                <a:solidFill>
                  <a:srgbClr val="424242"/>
                </a:solidFill>
                <a:latin typeface="Verdana"/>
                <a:cs typeface="Verdana"/>
              </a:rPr>
              <a:t>root </a:t>
            </a:r>
            <a:r>
              <a:rPr sz="1100" b="1" dirty="0">
                <a:solidFill>
                  <a:srgbClr val="424242"/>
                </a:solidFill>
                <a:latin typeface="Verdana"/>
                <a:cs typeface="Verdana"/>
              </a:rPr>
              <a:t>causes</a:t>
            </a:r>
            <a:r>
              <a:rPr sz="1100" b="1" spc="-50" dirty="0">
                <a:solidFill>
                  <a:srgbClr val="424242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424242"/>
                </a:solidFill>
                <a:latin typeface="Verdana"/>
                <a:cs typeface="Verdana"/>
              </a:rPr>
              <a:t>and</a:t>
            </a:r>
            <a:r>
              <a:rPr sz="1100" spc="-25" dirty="0">
                <a:solidFill>
                  <a:srgbClr val="424242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424242"/>
                </a:solidFill>
                <a:latin typeface="Verdana"/>
                <a:cs typeface="Verdana"/>
              </a:rPr>
              <a:t>process</a:t>
            </a:r>
            <a:r>
              <a:rPr sz="1100" spc="-30" dirty="0">
                <a:solidFill>
                  <a:srgbClr val="424242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424242"/>
                </a:solidFill>
                <a:latin typeface="Verdana"/>
                <a:cs typeface="Verdana"/>
              </a:rPr>
              <a:t>bottle</a:t>
            </a:r>
            <a:r>
              <a:rPr sz="1100" spc="-20" dirty="0">
                <a:solidFill>
                  <a:srgbClr val="424242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424242"/>
                </a:solidFill>
                <a:latin typeface="Verdana"/>
                <a:cs typeface="Verdana"/>
              </a:rPr>
              <a:t>necks</a:t>
            </a:r>
            <a:r>
              <a:rPr sz="1100" spc="-40" dirty="0">
                <a:solidFill>
                  <a:srgbClr val="424242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424242"/>
                </a:solidFill>
                <a:latin typeface="Verdana"/>
                <a:cs typeface="Verdana"/>
              </a:rPr>
              <a:t>that</a:t>
            </a:r>
            <a:r>
              <a:rPr sz="1100" spc="-15" dirty="0">
                <a:solidFill>
                  <a:srgbClr val="424242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424242"/>
                </a:solidFill>
                <a:latin typeface="Verdana"/>
                <a:cs typeface="Verdana"/>
              </a:rPr>
              <a:t>could</a:t>
            </a:r>
            <a:r>
              <a:rPr sz="1100" spc="-25" dirty="0">
                <a:solidFill>
                  <a:srgbClr val="424242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424242"/>
                </a:solidFill>
                <a:latin typeface="Verdana"/>
                <a:cs typeface="Verdana"/>
              </a:rPr>
              <a:t>affect</a:t>
            </a:r>
            <a:r>
              <a:rPr sz="1100" spc="-25" dirty="0">
                <a:solidFill>
                  <a:srgbClr val="424242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424242"/>
                </a:solidFill>
                <a:latin typeface="Verdana"/>
                <a:cs typeface="Verdana"/>
              </a:rPr>
              <a:t>the</a:t>
            </a:r>
            <a:r>
              <a:rPr sz="1100" spc="-25" dirty="0">
                <a:solidFill>
                  <a:srgbClr val="424242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424242"/>
                </a:solidFill>
                <a:latin typeface="Verdana"/>
                <a:cs typeface="Verdana"/>
              </a:rPr>
              <a:t>claim</a:t>
            </a:r>
            <a:r>
              <a:rPr sz="1100" spc="-10" dirty="0">
                <a:solidFill>
                  <a:srgbClr val="424242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424242"/>
                </a:solidFill>
                <a:latin typeface="Verdana"/>
                <a:cs typeface="Verdana"/>
              </a:rPr>
              <a:t>management</a:t>
            </a:r>
            <a:r>
              <a:rPr sz="1100" spc="-10" dirty="0">
                <a:solidFill>
                  <a:srgbClr val="424242"/>
                </a:solidFill>
                <a:latin typeface="Verdana"/>
                <a:cs typeface="Verdana"/>
              </a:rPr>
              <a:t> process.</a:t>
            </a:r>
            <a:endParaRPr sz="1100" dirty="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665"/>
              </a:spcBef>
            </a:pPr>
            <a:r>
              <a:rPr sz="1400" b="1" spc="-10" dirty="0">
                <a:latin typeface="Verdana"/>
                <a:cs typeface="Verdana"/>
              </a:rPr>
              <a:t>OBJECTIVES</a:t>
            </a:r>
            <a:endParaRPr sz="1400" dirty="0">
              <a:latin typeface="Verdana"/>
              <a:cs typeface="Verdana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6073140" y="2561844"/>
            <a:ext cx="1221105" cy="1499870"/>
            <a:chOff x="6073140" y="2561844"/>
            <a:chExt cx="1221105" cy="1499870"/>
          </a:xfrm>
        </p:grpSpPr>
        <p:pic>
          <p:nvPicPr>
            <p:cNvPr id="22" name="object 2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89420" y="2561844"/>
              <a:ext cx="504444" cy="524255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35852" y="3070860"/>
              <a:ext cx="470916" cy="470915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73140" y="3602736"/>
              <a:ext cx="531876" cy="458724"/>
            </a:xfrm>
            <a:prstGeom prst="rect">
              <a:avLst/>
            </a:prstGeom>
          </p:spPr>
        </p:pic>
      </p:grpSp>
      <p:sp>
        <p:nvSpPr>
          <p:cNvPr id="25" name="object 25"/>
          <p:cNvSpPr txBox="1"/>
          <p:nvPr/>
        </p:nvSpPr>
        <p:spPr>
          <a:xfrm>
            <a:off x="544372" y="2409918"/>
            <a:ext cx="106680" cy="149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60"/>
              </a:lnSpc>
            </a:pPr>
            <a:r>
              <a:rPr sz="1050" spc="-50" dirty="0">
                <a:solidFill>
                  <a:srgbClr val="3A999B"/>
                </a:solidFill>
                <a:latin typeface="Wingdings"/>
                <a:cs typeface="Wingdings"/>
              </a:rPr>
              <a:t></a:t>
            </a:r>
            <a:endParaRPr sz="1050">
              <a:latin typeface="Wingdings"/>
              <a:cs typeface="Wingdings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544372" y="3049998"/>
            <a:ext cx="106680" cy="195580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65"/>
              </a:spcBef>
            </a:pPr>
            <a:r>
              <a:rPr sz="1050" spc="-50" dirty="0">
                <a:solidFill>
                  <a:srgbClr val="3A999B"/>
                </a:solidFill>
                <a:latin typeface="Wingdings"/>
                <a:cs typeface="Wingdings"/>
              </a:rPr>
              <a:t></a:t>
            </a:r>
            <a:endParaRPr sz="1050">
              <a:latin typeface="Wingdings"/>
              <a:cs typeface="Wingdings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855065" y="2383663"/>
            <a:ext cx="2134235" cy="13538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1050" dirty="0">
                <a:solidFill>
                  <a:srgbClr val="565353"/>
                </a:solidFill>
                <a:latin typeface="Verdana"/>
                <a:cs typeface="Verdana"/>
              </a:rPr>
              <a:t>Objectify</a:t>
            </a:r>
            <a:r>
              <a:rPr sz="1050" spc="-20" dirty="0">
                <a:solidFill>
                  <a:srgbClr val="565353"/>
                </a:solidFill>
                <a:latin typeface="Verdana"/>
                <a:cs typeface="Verdana"/>
              </a:rPr>
              <a:t> </a:t>
            </a:r>
            <a:r>
              <a:rPr sz="1050" dirty="0">
                <a:solidFill>
                  <a:srgbClr val="565353"/>
                </a:solidFill>
                <a:latin typeface="Verdana"/>
                <a:cs typeface="Verdana"/>
              </a:rPr>
              <a:t>and</a:t>
            </a:r>
            <a:r>
              <a:rPr sz="1050" spc="-25" dirty="0">
                <a:solidFill>
                  <a:srgbClr val="565353"/>
                </a:solidFill>
                <a:latin typeface="Verdana"/>
                <a:cs typeface="Verdana"/>
              </a:rPr>
              <a:t> </a:t>
            </a:r>
            <a:r>
              <a:rPr sz="1050" spc="-10" dirty="0">
                <a:solidFill>
                  <a:srgbClr val="565353"/>
                </a:solidFill>
                <a:latin typeface="Verdana"/>
                <a:cs typeface="Verdana"/>
              </a:rPr>
              <a:t>measure </a:t>
            </a:r>
            <a:r>
              <a:rPr sz="1050" dirty="0">
                <a:solidFill>
                  <a:srgbClr val="565353"/>
                </a:solidFill>
                <a:latin typeface="Verdana"/>
                <a:cs typeface="Verdana"/>
              </a:rPr>
              <a:t>saturation</a:t>
            </a:r>
            <a:r>
              <a:rPr sz="1050" spc="-50" dirty="0">
                <a:solidFill>
                  <a:srgbClr val="565353"/>
                </a:solidFill>
                <a:latin typeface="Verdana"/>
                <a:cs typeface="Verdana"/>
              </a:rPr>
              <a:t> </a:t>
            </a:r>
            <a:r>
              <a:rPr sz="1050" dirty="0">
                <a:solidFill>
                  <a:srgbClr val="565353"/>
                </a:solidFill>
                <a:latin typeface="Verdana"/>
                <a:cs typeface="Verdana"/>
              </a:rPr>
              <a:t>in</a:t>
            </a:r>
            <a:r>
              <a:rPr sz="1050" spc="-20" dirty="0">
                <a:solidFill>
                  <a:srgbClr val="565353"/>
                </a:solidFill>
                <a:latin typeface="Verdana"/>
                <a:cs typeface="Verdana"/>
              </a:rPr>
              <a:t> </a:t>
            </a:r>
            <a:r>
              <a:rPr sz="1050" spc="-10" dirty="0">
                <a:solidFill>
                  <a:srgbClr val="565353"/>
                </a:solidFill>
                <a:latin typeface="Verdana"/>
                <a:cs typeface="Verdana"/>
              </a:rPr>
              <a:t>claims </a:t>
            </a:r>
            <a:r>
              <a:rPr sz="1050" dirty="0">
                <a:solidFill>
                  <a:srgbClr val="565353"/>
                </a:solidFill>
                <a:latin typeface="Verdana"/>
                <a:cs typeface="Verdana"/>
              </a:rPr>
              <a:t>management</a:t>
            </a:r>
            <a:r>
              <a:rPr sz="1050" spc="-50" dirty="0">
                <a:solidFill>
                  <a:srgbClr val="565353"/>
                </a:solidFill>
                <a:latin typeface="Verdana"/>
                <a:cs typeface="Verdana"/>
              </a:rPr>
              <a:t> </a:t>
            </a:r>
            <a:r>
              <a:rPr sz="1050" dirty="0">
                <a:solidFill>
                  <a:srgbClr val="565353"/>
                </a:solidFill>
                <a:latin typeface="Verdana"/>
                <a:cs typeface="Verdana"/>
              </a:rPr>
              <a:t>centers</a:t>
            </a:r>
            <a:r>
              <a:rPr sz="1050" spc="-10" dirty="0">
                <a:solidFill>
                  <a:srgbClr val="565353"/>
                </a:solidFill>
                <a:latin typeface="Verdana"/>
                <a:cs typeface="Verdana"/>
              </a:rPr>
              <a:t> </a:t>
            </a:r>
            <a:r>
              <a:rPr sz="1050" dirty="0">
                <a:solidFill>
                  <a:srgbClr val="565353"/>
                </a:solidFill>
                <a:latin typeface="Verdana"/>
                <a:cs typeface="Verdana"/>
              </a:rPr>
              <a:t>that</a:t>
            </a:r>
            <a:r>
              <a:rPr sz="1050" spc="-30" dirty="0">
                <a:solidFill>
                  <a:srgbClr val="565353"/>
                </a:solidFill>
                <a:latin typeface="Verdana"/>
                <a:cs typeface="Verdana"/>
              </a:rPr>
              <a:t> </a:t>
            </a:r>
            <a:r>
              <a:rPr sz="1050" spc="-20" dirty="0">
                <a:solidFill>
                  <a:srgbClr val="565353"/>
                </a:solidFill>
                <a:latin typeface="Verdana"/>
                <a:cs typeface="Verdana"/>
              </a:rPr>
              <a:t>have </a:t>
            </a:r>
            <a:r>
              <a:rPr sz="1050" dirty="0">
                <a:solidFill>
                  <a:srgbClr val="565353"/>
                </a:solidFill>
                <a:latin typeface="Verdana"/>
                <a:cs typeface="Verdana"/>
              </a:rPr>
              <a:t>been</a:t>
            </a:r>
            <a:r>
              <a:rPr sz="1050" spc="-20" dirty="0">
                <a:solidFill>
                  <a:srgbClr val="565353"/>
                </a:solidFill>
                <a:latin typeface="Verdana"/>
                <a:cs typeface="Verdana"/>
              </a:rPr>
              <a:t> </a:t>
            </a:r>
            <a:r>
              <a:rPr sz="1050" dirty="0">
                <a:solidFill>
                  <a:srgbClr val="565353"/>
                </a:solidFill>
                <a:latin typeface="Verdana"/>
                <a:cs typeface="Verdana"/>
              </a:rPr>
              <a:t>going</a:t>
            </a:r>
            <a:r>
              <a:rPr sz="1050" spc="-30" dirty="0">
                <a:solidFill>
                  <a:srgbClr val="565353"/>
                </a:solidFill>
                <a:latin typeface="Verdana"/>
                <a:cs typeface="Verdana"/>
              </a:rPr>
              <a:t> </a:t>
            </a:r>
            <a:r>
              <a:rPr sz="1050" dirty="0">
                <a:solidFill>
                  <a:srgbClr val="565353"/>
                </a:solidFill>
                <a:latin typeface="Verdana"/>
                <a:cs typeface="Verdana"/>
              </a:rPr>
              <a:t>on</a:t>
            </a:r>
            <a:r>
              <a:rPr sz="1050" spc="-20" dirty="0">
                <a:solidFill>
                  <a:srgbClr val="565353"/>
                </a:solidFill>
                <a:latin typeface="Verdana"/>
                <a:cs typeface="Verdana"/>
              </a:rPr>
              <a:t> </a:t>
            </a:r>
            <a:r>
              <a:rPr sz="1050" dirty="0">
                <a:solidFill>
                  <a:srgbClr val="565353"/>
                </a:solidFill>
                <a:latin typeface="Verdana"/>
                <a:cs typeface="Verdana"/>
              </a:rPr>
              <a:t>for</a:t>
            </a:r>
            <a:r>
              <a:rPr sz="1050" spc="-5" dirty="0">
                <a:solidFill>
                  <a:srgbClr val="565353"/>
                </a:solidFill>
                <a:latin typeface="Verdana"/>
                <a:cs typeface="Verdana"/>
              </a:rPr>
              <a:t> </a:t>
            </a:r>
            <a:r>
              <a:rPr sz="1050" spc="-20" dirty="0">
                <a:solidFill>
                  <a:srgbClr val="565353"/>
                </a:solidFill>
                <a:latin typeface="Verdana"/>
                <a:cs typeface="Verdana"/>
              </a:rPr>
              <a:t>years</a:t>
            </a:r>
            <a:endParaRPr sz="1050" dirty="0">
              <a:latin typeface="Verdana"/>
              <a:cs typeface="Verdana"/>
            </a:endParaRPr>
          </a:p>
          <a:p>
            <a:pPr marL="12700" marR="241935">
              <a:lnSpc>
                <a:spcPct val="100000"/>
              </a:lnSpc>
              <a:spcBef>
                <a:spcPts val="365"/>
              </a:spcBef>
            </a:pPr>
            <a:r>
              <a:rPr sz="1050" dirty="0">
                <a:solidFill>
                  <a:srgbClr val="565353"/>
                </a:solidFill>
                <a:latin typeface="Verdana"/>
                <a:cs typeface="Verdana"/>
              </a:rPr>
              <a:t>Put</a:t>
            </a:r>
            <a:r>
              <a:rPr sz="1050" spc="-10" dirty="0">
                <a:solidFill>
                  <a:srgbClr val="565353"/>
                </a:solidFill>
                <a:latin typeface="Verdana"/>
                <a:cs typeface="Verdana"/>
              </a:rPr>
              <a:t> </a:t>
            </a:r>
            <a:r>
              <a:rPr sz="1050" dirty="0">
                <a:solidFill>
                  <a:srgbClr val="565353"/>
                </a:solidFill>
                <a:latin typeface="Verdana"/>
                <a:cs typeface="Verdana"/>
              </a:rPr>
              <a:t>light</a:t>
            </a:r>
            <a:r>
              <a:rPr sz="1050" spc="-25" dirty="0">
                <a:solidFill>
                  <a:srgbClr val="565353"/>
                </a:solidFill>
                <a:latin typeface="Verdana"/>
                <a:cs typeface="Verdana"/>
              </a:rPr>
              <a:t> </a:t>
            </a:r>
            <a:r>
              <a:rPr sz="1050" dirty="0">
                <a:solidFill>
                  <a:srgbClr val="565353"/>
                </a:solidFill>
                <a:latin typeface="Verdana"/>
                <a:cs typeface="Verdana"/>
              </a:rPr>
              <a:t>on</a:t>
            </a:r>
            <a:r>
              <a:rPr sz="1050" spc="-15" dirty="0">
                <a:solidFill>
                  <a:srgbClr val="565353"/>
                </a:solidFill>
                <a:latin typeface="Verdana"/>
                <a:cs typeface="Verdana"/>
              </a:rPr>
              <a:t> </a:t>
            </a:r>
            <a:r>
              <a:rPr sz="1050" dirty="0">
                <a:solidFill>
                  <a:srgbClr val="565353"/>
                </a:solidFill>
                <a:latin typeface="Verdana"/>
                <a:cs typeface="Verdana"/>
              </a:rPr>
              <a:t>the</a:t>
            </a:r>
            <a:r>
              <a:rPr sz="1050" spc="-15" dirty="0">
                <a:solidFill>
                  <a:srgbClr val="565353"/>
                </a:solidFill>
                <a:latin typeface="Verdana"/>
                <a:cs typeface="Verdana"/>
              </a:rPr>
              <a:t> </a:t>
            </a:r>
            <a:r>
              <a:rPr sz="1050" dirty="0">
                <a:solidFill>
                  <a:srgbClr val="565353"/>
                </a:solidFill>
                <a:latin typeface="Verdana"/>
                <a:cs typeface="Verdana"/>
              </a:rPr>
              <a:t>root </a:t>
            </a:r>
            <a:r>
              <a:rPr sz="1050" spc="-10" dirty="0">
                <a:solidFill>
                  <a:srgbClr val="565353"/>
                </a:solidFill>
                <a:latin typeface="Verdana"/>
                <a:cs typeface="Verdana"/>
              </a:rPr>
              <a:t>causes </a:t>
            </a:r>
            <a:r>
              <a:rPr sz="1050" dirty="0">
                <a:solidFill>
                  <a:srgbClr val="565353"/>
                </a:solidFill>
                <a:latin typeface="Verdana"/>
                <a:cs typeface="Verdana"/>
              </a:rPr>
              <a:t>that</a:t>
            </a:r>
            <a:r>
              <a:rPr sz="1050" spc="-35" dirty="0">
                <a:solidFill>
                  <a:srgbClr val="565353"/>
                </a:solidFill>
                <a:latin typeface="Verdana"/>
                <a:cs typeface="Verdana"/>
              </a:rPr>
              <a:t> </a:t>
            </a:r>
            <a:r>
              <a:rPr sz="1050" dirty="0">
                <a:solidFill>
                  <a:srgbClr val="565353"/>
                </a:solidFill>
                <a:latin typeface="Verdana"/>
                <a:cs typeface="Verdana"/>
              </a:rPr>
              <a:t>explain</a:t>
            </a:r>
            <a:r>
              <a:rPr sz="1050" spc="-25" dirty="0">
                <a:solidFill>
                  <a:srgbClr val="565353"/>
                </a:solidFill>
                <a:latin typeface="Verdana"/>
                <a:cs typeface="Verdana"/>
              </a:rPr>
              <a:t> </a:t>
            </a:r>
            <a:r>
              <a:rPr sz="1050" dirty="0">
                <a:solidFill>
                  <a:srgbClr val="565353"/>
                </a:solidFill>
                <a:latin typeface="Verdana"/>
                <a:cs typeface="Verdana"/>
              </a:rPr>
              <a:t>this</a:t>
            </a:r>
            <a:r>
              <a:rPr sz="1050" spc="-15" dirty="0">
                <a:solidFill>
                  <a:srgbClr val="565353"/>
                </a:solidFill>
                <a:latin typeface="Verdana"/>
                <a:cs typeface="Verdana"/>
              </a:rPr>
              <a:t> </a:t>
            </a:r>
            <a:r>
              <a:rPr sz="1050" spc="-10" dirty="0">
                <a:solidFill>
                  <a:srgbClr val="565353"/>
                </a:solidFill>
                <a:latin typeface="Verdana"/>
                <a:cs typeface="Verdana"/>
              </a:rPr>
              <a:t>saturation: </a:t>
            </a:r>
            <a:r>
              <a:rPr sz="1050" dirty="0">
                <a:solidFill>
                  <a:srgbClr val="565353"/>
                </a:solidFill>
                <a:latin typeface="Verdana"/>
                <a:cs typeface="Verdana"/>
              </a:rPr>
              <a:t>around</a:t>
            </a:r>
            <a:r>
              <a:rPr sz="1050" spc="-20" dirty="0">
                <a:solidFill>
                  <a:srgbClr val="565353"/>
                </a:solidFill>
                <a:latin typeface="Verdana"/>
                <a:cs typeface="Verdana"/>
              </a:rPr>
              <a:t> </a:t>
            </a:r>
            <a:r>
              <a:rPr sz="1050" dirty="0">
                <a:solidFill>
                  <a:srgbClr val="565353"/>
                </a:solidFill>
                <a:latin typeface="Verdana"/>
                <a:cs typeface="Verdana"/>
              </a:rPr>
              <a:t>the</a:t>
            </a:r>
            <a:r>
              <a:rPr sz="1050" spc="-50" dirty="0">
                <a:solidFill>
                  <a:srgbClr val="565353"/>
                </a:solidFill>
                <a:latin typeface="Verdana"/>
                <a:cs typeface="Verdana"/>
              </a:rPr>
              <a:t> </a:t>
            </a:r>
            <a:r>
              <a:rPr sz="1050" dirty="0">
                <a:solidFill>
                  <a:srgbClr val="565353"/>
                </a:solidFill>
                <a:latin typeface="Verdana"/>
                <a:cs typeface="Verdana"/>
              </a:rPr>
              <a:t>processes</a:t>
            </a:r>
            <a:r>
              <a:rPr sz="1050" spc="-15" dirty="0">
                <a:solidFill>
                  <a:srgbClr val="565353"/>
                </a:solidFill>
                <a:latin typeface="Verdana"/>
                <a:cs typeface="Verdana"/>
              </a:rPr>
              <a:t> </a:t>
            </a:r>
            <a:r>
              <a:rPr sz="1050" spc="-25" dirty="0">
                <a:solidFill>
                  <a:srgbClr val="565353"/>
                </a:solidFill>
                <a:latin typeface="Verdana"/>
                <a:cs typeface="Verdana"/>
              </a:rPr>
              <a:t>and </a:t>
            </a:r>
            <a:r>
              <a:rPr sz="1050" dirty="0">
                <a:solidFill>
                  <a:srgbClr val="565353"/>
                </a:solidFill>
                <a:latin typeface="Verdana"/>
                <a:cs typeface="Verdana"/>
              </a:rPr>
              <a:t>claims</a:t>
            </a:r>
            <a:r>
              <a:rPr sz="1050" spc="-20" dirty="0">
                <a:solidFill>
                  <a:srgbClr val="565353"/>
                </a:solidFill>
                <a:latin typeface="Verdana"/>
                <a:cs typeface="Verdana"/>
              </a:rPr>
              <a:t> </a:t>
            </a:r>
            <a:r>
              <a:rPr sz="1050" spc="-10" dirty="0">
                <a:solidFill>
                  <a:srgbClr val="565353"/>
                </a:solidFill>
                <a:latin typeface="Verdana"/>
                <a:cs typeface="Verdana"/>
              </a:rPr>
              <a:t>themselves</a:t>
            </a:r>
            <a:endParaRPr sz="1050" dirty="0">
              <a:latin typeface="Verdana"/>
              <a:cs typeface="Verdana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31672" y="3710685"/>
            <a:ext cx="132080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spc="-50" dirty="0">
                <a:solidFill>
                  <a:srgbClr val="3A999B"/>
                </a:solidFill>
                <a:latin typeface="Wingdings"/>
                <a:cs typeface="Wingdings"/>
              </a:rPr>
              <a:t></a:t>
            </a:r>
            <a:endParaRPr sz="1050">
              <a:latin typeface="Wingdings"/>
              <a:cs typeface="Wingdings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3304921" y="2412966"/>
            <a:ext cx="106680" cy="149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60"/>
              </a:lnSpc>
            </a:pPr>
            <a:r>
              <a:rPr sz="1050" spc="-50" dirty="0">
                <a:solidFill>
                  <a:srgbClr val="3A999B"/>
                </a:solidFill>
                <a:latin typeface="Wingdings"/>
                <a:cs typeface="Wingdings"/>
              </a:rPr>
              <a:t></a:t>
            </a:r>
            <a:endParaRPr sz="1050">
              <a:latin typeface="Wingdings"/>
              <a:cs typeface="Wingdings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3615309" y="2386710"/>
            <a:ext cx="1335405" cy="3467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1050" dirty="0">
                <a:solidFill>
                  <a:srgbClr val="565353"/>
                </a:solidFill>
                <a:latin typeface="Verdana"/>
                <a:cs typeface="Verdana"/>
              </a:rPr>
              <a:t>Identify</a:t>
            </a:r>
            <a:r>
              <a:rPr sz="1050" spc="-20" dirty="0">
                <a:solidFill>
                  <a:srgbClr val="565353"/>
                </a:solidFill>
                <a:latin typeface="Verdana"/>
                <a:cs typeface="Verdana"/>
              </a:rPr>
              <a:t> </a:t>
            </a:r>
            <a:r>
              <a:rPr sz="1050" dirty="0">
                <a:solidFill>
                  <a:srgbClr val="565353"/>
                </a:solidFill>
                <a:latin typeface="Verdana"/>
                <a:cs typeface="Verdana"/>
              </a:rPr>
              <a:t>and</a:t>
            </a:r>
            <a:r>
              <a:rPr sz="1050" spc="-10" dirty="0">
                <a:solidFill>
                  <a:srgbClr val="565353"/>
                </a:solidFill>
                <a:latin typeface="Verdana"/>
                <a:cs typeface="Verdana"/>
              </a:rPr>
              <a:t> qualify </a:t>
            </a:r>
            <a:r>
              <a:rPr sz="1050" dirty="0">
                <a:solidFill>
                  <a:srgbClr val="565353"/>
                </a:solidFill>
                <a:latin typeface="Verdana"/>
                <a:cs typeface="Verdana"/>
              </a:rPr>
              <a:t>optimization</a:t>
            </a:r>
            <a:r>
              <a:rPr sz="1050" spc="-30" dirty="0">
                <a:solidFill>
                  <a:srgbClr val="565353"/>
                </a:solidFill>
                <a:latin typeface="Verdana"/>
                <a:cs typeface="Verdana"/>
              </a:rPr>
              <a:t> </a:t>
            </a:r>
            <a:r>
              <a:rPr sz="1050" spc="-10" dirty="0">
                <a:solidFill>
                  <a:srgbClr val="565353"/>
                </a:solidFill>
                <a:latin typeface="Verdana"/>
                <a:cs typeface="Verdana"/>
              </a:rPr>
              <a:t>levers</a:t>
            </a:r>
            <a:endParaRPr sz="1050">
              <a:latin typeface="Verdana"/>
              <a:cs typeface="Verdana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3292221" y="2706751"/>
            <a:ext cx="132080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spc="-50" dirty="0">
                <a:solidFill>
                  <a:srgbClr val="3A999B"/>
                </a:solidFill>
                <a:latin typeface="Wingdings"/>
                <a:cs typeface="Wingdings"/>
              </a:rPr>
              <a:t></a:t>
            </a:r>
            <a:endParaRPr sz="1050">
              <a:latin typeface="Wingdings"/>
              <a:cs typeface="Wingdings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310895" y="2374392"/>
            <a:ext cx="6906895" cy="3103245"/>
            <a:chOff x="310895" y="2374392"/>
            <a:chExt cx="6906895" cy="3103245"/>
          </a:xfrm>
        </p:grpSpPr>
        <p:pic>
          <p:nvPicPr>
            <p:cNvPr id="33" name="object 3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10895" y="3107436"/>
              <a:ext cx="440435" cy="441960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29183" y="2421636"/>
              <a:ext cx="464820" cy="466344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504431" y="4557776"/>
              <a:ext cx="713231" cy="919480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069335" y="2374392"/>
              <a:ext cx="440436" cy="440436"/>
            </a:xfrm>
            <a:prstGeom prst="rect">
              <a:avLst/>
            </a:prstGeom>
          </p:spPr>
        </p:pic>
      </p:grpSp>
      <p:sp>
        <p:nvSpPr>
          <p:cNvPr id="37" name="object 37"/>
          <p:cNvSpPr txBox="1"/>
          <p:nvPr/>
        </p:nvSpPr>
        <p:spPr>
          <a:xfrm>
            <a:off x="3329940" y="3209129"/>
            <a:ext cx="106680" cy="149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60"/>
              </a:lnSpc>
            </a:pPr>
            <a:r>
              <a:rPr sz="1050" spc="-50" dirty="0">
                <a:solidFill>
                  <a:srgbClr val="3A999B"/>
                </a:solidFill>
                <a:latin typeface="Wingdings"/>
                <a:cs typeface="Wingdings"/>
              </a:rPr>
              <a:t></a:t>
            </a:r>
            <a:endParaRPr sz="1050">
              <a:latin typeface="Wingdings"/>
              <a:cs typeface="Wingdings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3640328" y="3182873"/>
            <a:ext cx="1878964" cy="3467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1050" dirty="0">
                <a:solidFill>
                  <a:srgbClr val="565353"/>
                </a:solidFill>
                <a:latin typeface="Verdana"/>
                <a:cs typeface="Verdana"/>
              </a:rPr>
              <a:t>Evolve</a:t>
            </a:r>
            <a:r>
              <a:rPr sz="1050" spc="-10" dirty="0">
                <a:solidFill>
                  <a:srgbClr val="565353"/>
                </a:solidFill>
                <a:latin typeface="Verdana"/>
                <a:cs typeface="Verdana"/>
              </a:rPr>
              <a:t> </a:t>
            </a:r>
            <a:r>
              <a:rPr sz="1050" dirty="0">
                <a:solidFill>
                  <a:srgbClr val="565353"/>
                </a:solidFill>
                <a:latin typeface="Verdana"/>
                <a:cs typeface="Verdana"/>
              </a:rPr>
              <a:t>the</a:t>
            </a:r>
            <a:r>
              <a:rPr sz="1050" spc="-15" dirty="0">
                <a:solidFill>
                  <a:srgbClr val="565353"/>
                </a:solidFill>
                <a:latin typeface="Verdana"/>
                <a:cs typeface="Verdana"/>
              </a:rPr>
              <a:t> </a:t>
            </a:r>
            <a:r>
              <a:rPr sz="1050" dirty="0">
                <a:solidFill>
                  <a:srgbClr val="565353"/>
                </a:solidFill>
                <a:latin typeface="Verdana"/>
                <a:cs typeface="Verdana"/>
              </a:rPr>
              <a:t>data</a:t>
            </a:r>
            <a:r>
              <a:rPr sz="1050" spc="-15" dirty="0">
                <a:solidFill>
                  <a:srgbClr val="565353"/>
                </a:solidFill>
                <a:latin typeface="Verdana"/>
                <a:cs typeface="Verdana"/>
              </a:rPr>
              <a:t> </a:t>
            </a:r>
            <a:r>
              <a:rPr sz="1050" dirty="0">
                <a:solidFill>
                  <a:srgbClr val="565353"/>
                </a:solidFill>
                <a:latin typeface="Verdana"/>
                <a:cs typeface="Verdana"/>
              </a:rPr>
              <a:t>model</a:t>
            </a:r>
            <a:r>
              <a:rPr sz="1050" spc="-25" dirty="0">
                <a:solidFill>
                  <a:srgbClr val="565353"/>
                </a:solidFill>
                <a:latin typeface="Verdana"/>
                <a:cs typeface="Verdana"/>
              </a:rPr>
              <a:t> and </a:t>
            </a:r>
            <a:r>
              <a:rPr sz="1050" dirty="0">
                <a:solidFill>
                  <a:srgbClr val="565353"/>
                </a:solidFill>
                <a:latin typeface="Verdana"/>
                <a:cs typeface="Verdana"/>
              </a:rPr>
              <a:t>the</a:t>
            </a:r>
            <a:r>
              <a:rPr sz="1050" spc="-20" dirty="0">
                <a:solidFill>
                  <a:srgbClr val="565353"/>
                </a:solidFill>
                <a:latin typeface="Verdana"/>
                <a:cs typeface="Verdana"/>
              </a:rPr>
              <a:t> </a:t>
            </a:r>
            <a:r>
              <a:rPr sz="1050" dirty="0">
                <a:solidFill>
                  <a:srgbClr val="565353"/>
                </a:solidFill>
                <a:latin typeface="Verdana"/>
                <a:cs typeface="Verdana"/>
              </a:rPr>
              <a:t>process</a:t>
            </a:r>
            <a:r>
              <a:rPr sz="1050" spc="-10" dirty="0">
                <a:solidFill>
                  <a:srgbClr val="565353"/>
                </a:solidFill>
                <a:latin typeface="Verdana"/>
                <a:cs typeface="Verdana"/>
              </a:rPr>
              <a:t> </a:t>
            </a:r>
            <a:r>
              <a:rPr sz="1050" dirty="0">
                <a:solidFill>
                  <a:srgbClr val="565353"/>
                </a:solidFill>
                <a:latin typeface="Verdana"/>
                <a:cs typeface="Verdana"/>
              </a:rPr>
              <a:t>mining</a:t>
            </a:r>
            <a:r>
              <a:rPr sz="1050" spc="-10" dirty="0">
                <a:solidFill>
                  <a:srgbClr val="565353"/>
                </a:solidFill>
                <a:latin typeface="Verdana"/>
                <a:cs typeface="Verdana"/>
              </a:rPr>
              <a:t> solution</a:t>
            </a:r>
            <a:endParaRPr sz="1050">
              <a:latin typeface="Verdana"/>
              <a:cs typeface="Verdana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3317240" y="3502609"/>
            <a:ext cx="132715" cy="1873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spc="-50" dirty="0">
                <a:solidFill>
                  <a:srgbClr val="3A999B"/>
                </a:solidFill>
                <a:latin typeface="Wingdings"/>
                <a:cs typeface="Wingdings"/>
              </a:rPr>
              <a:t></a:t>
            </a:r>
            <a:endParaRPr sz="1050">
              <a:latin typeface="Wingdings"/>
              <a:cs typeface="Wingdings"/>
            </a:endParaRPr>
          </a:p>
        </p:txBody>
      </p:sp>
      <p:pic>
        <p:nvPicPr>
          <p:cNvPr id="40" name="object 40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3115055" y="3121151"/>
            <a:ext cx="441959" cy="440436"/>
          </a:xfrm>
          <a:prstGeom prst="rect">
            <a:avLst/>
          </a:prstGeom>
        </p:spPr>
      </p:pic>
      <p:sp>
        <p:nvSpPr>
          <p:cNvPr id="41" name="object 41"/>
          <p:cNvSpPr txBox="1"/>
          <p:nvPr/>
        </p:nvSpPr>
        <p:spPr>
          <a:xfrm>
            <a:off x="419201" y="5562701"/>
            <a:ext cx="1651000" cy="8794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Verdana"/>
                <a:cs typeface="Verdana"/>
              </a:rPr>
              <a:t>More</a:t>
            </a:r>
            <a:r>
              <a:rPr sz="1400" spc="-25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than</a:t>
            </a:r>
            <a:r>
              <a:rPr sz="1400" spc="-15" dirty="0">
                <a:latin typeface="Verdana"/>
                <a:cs typeface="Verdana"/>
              </a:rPr>
              <a:t> </a:t>
            </a:r>
            <a:r>
              <a:rPr sz="1400" b="1" spc="-25" dirty="0">
                <a:latin typeface="Verdana"/>
                <a:cs typeface="Verdana"/>
              </a:rPr>
              <a:t>30 </a:t>
            </a:r>
            <a:r>
              <a:rPr sz="1400" b="1" dirty="0">
                <a:latin typeface="Verdana"/>
                <a:cs typeface="Verdana"/>
              </a:rPr>
              <a:t>spot</a:t>
            </a:r>
            <a:r>
              <a:rPr sz="1400" b="1" spc="-25" dirty="0">
                <a:latin typeface="Verdana"/>
                <a:cs typeface="Verdana"/>
              </a:rPr>
              <a:t> </a:t>
            </a:r>
            <a:r>
              <a:rPr sz="1400" b="1" spc="-10" dirty="0">
                <a:latin typeface="Verdana"/>
                <a:cs typeface="Verdana"/>
              </a:rPr>
              <a:t>process </a:t>
            </a:r>
            <a:r>
              <a:rPr sz="1400" dirty="0">
                <a:latin typeface="Verdana"/>
                <a:cs typeface="Verdana"/>
              </a:rPr>
              <a:t>analyses</a:t>
            </a:r>
            <a:r>
              <a:rPr sz="1400" spc="-40" dirty="0">
                <a:latin typeface="Verdana"/>
                <a:cs typeface="Verdana"/>
              </a:rPr>
              <a:t> </a:t>
            </a:r>
            <a:r>
              <a:rPr sz="1400" spc="-10" dirty="0">
                <a:latin typeface="Verdana"/>
                <a:cs typeface="Verdana"/>
              </a:rPr>
              <a:t>worked </a:t>
            </a:r>
            <a:r>
              <a:rPr sz="1400" dirty="0">
                <a:latin typeface="Verdana"/>
                <a:cs typeface="Verdana"/>
              </a:rPr>
              <a:t>with</a:t>
            </a:r>
            <a:r>
              <a:rPr sz="1400" spc="-25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expert</a:t>
            </a:r>
            <a:r>
              <a:rPr sz="1400" spc="-35" dirty="0">
                <a:latin typeface="Verdana"/>
                <a:cs typeface="Verdana"/>
              </a:rPr>
              <a:t> </a:t>
            </a:r>
            <a:r>
              <a:rPr sz="1400" spc="-10" dirty="0">
                <a:latin typeface="Verdana"/>
                <a:cs typeface="Verdana"/>
              </a:rPr>
              <a:t>teams</a:t>
            </a:r>
            <a:endParaRPr sz="1400" dirty="0">
              <a:latin typeface="Verdana"/>
              <a:cs typeface="Verdana"/>
            </a:endParaRPr>
          </a:p>
        </p:txBody>
      </p:sp>
      <p:grpSp>
        <p:nvGrpSpPr>
          <p:cNvPr id="42" name="object 42"/>
          <p:cNvGrpSpPr/>
          <p:nvPr/>
        </p:nvGrpSpPr>
        <p:grpSpPr>
          <a:xfrm>
            <a:off x="457200" y="4268723"/>
            <a:ext cx="4956175" cy="1312545"/>
            <a:chOff x="457200" y="4268723"/>
            <a:chExt cx="4956175" cy="1312545"/>
          </a:xfrm>
        </p:grpSpPr>
        <p:pic>
          <p:nvPicPr>
            <p:cNvPr id="43" name="object 4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57200" y="4268723"/>
              <a:ext cx="1045463" cy="1312164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924811" y="4319015"/>
              <a:ext cx="1511808" cy="1202436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514344" y="4447031"/>
              <a:ext cx="1898903" cy="717804"/>
            </a:xfrm>
            <a:prstGeom prst="rect">
              <a:avLst/>
            </a:prstGeom>
          </p:spPr>
        </p:pic>
      </p:grpSp>
      <p:sp>
        <p:nvSpPr>
          <p:cNvPr id="46" name="object 46"/>
          <p:cNvSpPr txBox="1"/>
          <p:nvPr/>
        </p:nvSpPr>
        <p:spPr>
          <a:xfrm>
            <a:off x="2253233" y="5562701"/>
            <a:ext cx="855344" cy="666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latin typeface="Verdana"/>
                <a:cs typeface="Verdana"/>
              </a:rPr>
              <a:t>9</a:t>
            </a:r>
            <a:r>
              <a:rPr sz="1400" b="1" spc="-10" dirty="0">
                <a:latin typeface="Verdana"/>
                <a:cs typeface="Verdana"/>
              </a:rPr>
              <a:t> </a:t>
            </a:r>
            <a:r>
              <a:rPr sz="1400" b="1" spc="-20" dirty="0">
                <a:latin typeface="Verdana"/>
                <a:cs typeface="Verdana"/>
              </a:rPr>
              <a:t>root </a:t>
            </a:r>
            <a:r>
              <a:rPr sz="1400" b="1" spc="-10" dirty="0">
                <a:latin typeface="Verdana"/>
                <a:cs typeface="Verdana"/>
              </a:rPr>
              <a:t>causes </a:t>
            </a:r>
            <a:r>
              <a:rPr sz="1400" spc="-10" dirty="0">
                <a:latin typeface="Verdana"/>
                <a:cs typeface="Verdana"/>
              </a:rPr>
              <a:t>identified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3555619" y="5562701"/>
            <a:ext cx="1831975" cy="10934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latin typeface="Verdana"/>
                <a:cs typeface="Verdana"/>
              </a:rPr>
              <a:t>5</a:t>
            </a:r>
            <a:r>
              <a:rPr sz="1400" b="1" spc="-10" dirty="0">
                <a:latin typeface="Verdana"/>
                <a:cs typeface="Verdana"/>
              </a:rPr>
              <a:t> Optimization </a:t>
            </a:r>
            <a:r>
              <a:rPr sz="1400" b="1" dirty="0">
                <a:latin typeface="Verdana"/>
                <a:cs typeface="Verdana"/>
              </a:rPr>
              <a:t>LEVERs</a:t>
            </a:r>
            <a:r>
              <a:rPr sz="1400" b="1" spc="-55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listed</a:t>
            </a:r>
            <a:r>
              <a:rPr sz="1400" spc="-75" dirty="0">
                <a:latin typeface="Verdana"/>
                <a:cs typeface="Verdana"/>
              </a:rPr>
              <a:t> </a:t>
            </a:r>
            <a:r>
              <a:rPr sz="1400" spc="-25" dirty="0">
                <a:latin typeface="Verdana"/>
                <a:cs typeface="Verdana"/>
              </a:rPr>
              <a:t>to </a:t>
            </a:r>
            <a:r>
              <a:rPr sz="1400" dirty="0">
                <a:latin typeface="Verdana"/>
                <a:cs typeface="Verdana"/>
              </a:rPr>
              <a:t>support</a:t>
            </a:r>
            <a:r>
              <a:rPr sz="1400" spc="-40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the</a:t>
            </a:r>
            <a:r>
              <a:rPr sz="1400" spc="-15" dirty="0">
                <a:latin typeface="Verdana"/>
                <a:cs typeface="Verdana"/>
              </a:rPr>
              <a:t> </a:t>
            </a:r>
            <a:r>
              <a:rPr sz="1400" spc="-10" dirty="0">
                <a:latin typeface="Verdana"/>
                <a:cs typeface="Verdana"/>
              </a:rPr>
              <a:t>disaster </a:t>
            </a:r>
            <a:r>
              <a:rPr sz="1400" dirty="0">
                <a:latin typeface="Verdana"/>
                <a:cs typeface="Verdana"/>
              </a:rPr>
              <a:t>throughout</a:t>
            </a:r>
            <a:r>
              <a:rPr sz="1400" spc="-45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its</a:t>
            </a:r>
            <a:r>
              <a:rPr sz="1400" spc="-45" dirty="0">
                <a:latin typeface="Verdana"/>
                <a:cs typeface="Verdana"/>
              </a:rPr>
              <a:t> </a:t>
            </a:r>
            <a:r>
              <a:rPr sz="1400" spc="-10" dirty="0">
                <a:latin typeface="Verdana"/>
                <a:cs typeface="Verdana"/>
              </a:rPr>
              <a:t>value chain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500278" y="4003928"/>
            <a:ext cx="92075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10" dirty="0">
                <a:latin typeface="Verdana"/>
                <a:cs typeface="Verdana"/>
              </a:rPr>
              <a:t>RESULTS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49" name="object 49"/>
          <p:cNvSpPr txBox="1">
            <a:spLocks noGrp="1"/>
          </p:cNvSpPr>
          <p:nvPr>
            <p:ph type="title"/>
          </p:nvPr>
        </p:nvSpPr>
        <p:spPr>
          <a:xfrm>
            <a:off x="583183" y="313690"/>
            <a:ext cx="5763895" cy="406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976755" algn="l"/>
                <a:tab pos="2410460" algn="l"/>
                <a:tab pos="3232785" algn="l"/>
                <a:tab pos="4598670" algn="l"/>
              </a:tabLst>
            </a:pPr>
            <a:r>
              <a:rPr sz="2500" b="1" spc="114" dirty="0">
                <a:solidFill>
                  <a:srgbClr val="2B133C"/>
                </a:solidFill>
                <a:latin typeface="Arial"/>
                <a:cs typeface="Arial"/>
              </a:rPr>
              <a:t>Illustration</a:t>
            </a:r>
            <a:r>
              <a:rPr sz="2500" b="1" dirty="0">
                <a:solidFill>
                  <a:srgbClr val="2B133C"/>
                </a:solidFill>
                <a:latin typeface="Arial"/>
                <a:cs typeface="Arial"/>
              </a:rPr>
              <a:t>	</a:t>
            </a:r>
            <a:r>
              <a:rPr sz="2500" b="1" spc="-25" dirty="0">
                <a:solidFill>
                  <a:srgbClr val="2B133C"/>
                </a:solidFill>
                <a:latin typeface="Arial"/>
                <a:cs typeface="Arial"/>
              </a:rPr>
              <a:t>of</a:t>
            </a:r>
            <a:r>
              <a:rPr sz="2500" b="1" dirty="0">
                <a:solidFill>
                  <a:srgbClr val="2B133C"/>
                </a:solidFill>
                <a:latin typeface="Arial"/>
                <a:cs typeface="Arial"/>
              </a:rPr>
              <a:t>	</a:t>
            </a:r>
            <a:r>
              <a:rPr sz="2500" b="1" spc="40" dirty="0">
                <a:solidFill>
                  <a:srgbClr val="2B133C"/>
                </a:solidFill>
                <a:latin typeface="Arial"/>
                <a:cs typeface="Arial"/>
              </a:rPr>
              <a:t>data</a:t>
            </a:r>
            <a:r>
              <a:rPr sz="2500" b="1" dirty="0">
                <a:solidFill>
                  <a:srgbClr val="2B133C"/>
                </a:solidFill>
                <a:latin typeface="Arial"/>
                <a:cs typeface="Arial"/>
              </a:rPr>
              <a:t>	</a:t>
            </a:r>
            <a:r>
              <a:rPr sz="2500" b="1" spc="55" dirty="0">
                <a:solidFill>
                  <a:srgbClr val="2B133C"/>
                </a:solidFill>
                <a:latin typeface="Arial"/>
                <a:cs typeface="Arial"/>
              </a:rPr>
              <a:t>science</a:t>
            </a:r>
            <a:r>
              <a:rPr sz="2500" b="1" dirty="0">
                <a:solidFill>
                  <a:srgbClr val="2B133C"/>
                </a:solidFill>
                <a:latin typeface="Arial"/>
                <a:cs typeface="Arial"/>
              </a:rPr>
              <a:t>	</a:t>
            </a:r>
            <a:r>
              <a:rPr sz="2500" b="1" spc="85" dirty="0">
                <a:solidFill>
                  <a:srgbClr val="2B133C"/>
                </a:solidFill>
                <a:latin typeface="Arial"/>
                <a:cs typeface="Arial"/>
              </a:rPr>
              <a:t>project</a:t>
            </a:r>
            <a:endParaRPr sz="25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56488" y="5689091"/>
            <a:ext cx="4060190" cy="261620"/>
            <a:chOff x="856488" y="5689091"/>
            <a:chExt cx="4060190" cy="2616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56488" y="5721095"/>
              <a:ext cx="4059936" cy="1524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69264" y="5689091"/>
              <a:ext cx="867918" cy="261378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031544" y="5714491"/>
            <a:ext cx="73342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FFFFFF"/>
                </a:solidFill>
                <a:latin typeface="Arial MT"/>
                <a:cs typeface="Arial MT"/>
              </a:rPr>
              <a:t>Data</a:t>
            </a:r>
            <a:r>
              <a:rPr sz="900" spc="-10" dirty="0">
                <a:solidFill>
                  <a:srgbClr val="FFFFFF"/>
                </a:solidFill>
                <a:latin typeface="Arial MT"/>
                <a:cs typeface="Arial MT"/>
              </a:rPr>
              <a:t> Scientist</a:t>
            </a:r>
            <a:endParaRPr sz="900">
              <a:latin typeface="Arial MT"/>
              <a:cs typeface="Arial MT"/>
            </a:endParaRP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522220" y="5588508"/>
            <a:ext cx="2574035" cy="152400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718819" y="96138"/>
            <a:ext cx="10006330" cy="83883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85"/>
              </a:spcBef>
            </a:pPr>
            <a:r>
              <a:rPr dirty="0"/>
              <a:t>The</a:t>
            </a:r>
            <a:r>
              <a:rPr spc="-10" dirty="0"/>
              <a:t> </a:t>
            </a:r>
            <a:r>
              <a:rPr dirty="0"/>
              <a:t>standard</a:t>
            </a:r>
            <a:r>
              <a:rPr spc="25" dirty="0"/>
              <a:t> </a:t>
            </a:r>
            <a:r>
              <a:rPr dirty="0"/>
              <a:t>agile</a:t>
            </a:r>
            <a:r>
              <a:rPr spc="-10" dirty="0"/>
              <a:t> </a:t>
            </a:r>
            <a:r>
              <a:rPr dirty="0"/>
              <a:t>development</a:t>
            </a:r>
            <a:r>
              <a:rPr spc="35" dirty="0"/>
              <a:t> </a:t>
            </a:r>
            <a:r>
              <a:rPr dirty="0"/>
              <a:t>life</a:t>
            </a:r>
            <a:r>
              <a:rPr spc="-35" dirty="0"/>
              <a:t> </a:t>
            </a:r>
            <a:r>
              <a:rPr dirty="0"/>
              <a:t>cycle of</a:t>
            </a:r>
            <a:r>
              <a:rPr spc="-20" dirty="0"/>
              <a:t> </a:t>
            </a:r>
            <a:r>
              <a:rPr dirty="0"/>
              <a:t>a</a:t>
            </a:r>
            <a:r>
              <a:rPr spc="-20" dirty="0"/>
              <a:t> </a:t>
            </a:r>
            <a:r>
              <a:rPr dirty="0"/>
              <a:t>project</a:t>
            </a:r>
            <a:r>
              <a:rPr spc="10" dirty="0"/>
              <a:t> </a:t>
            </a:r>
            <a:r>
              <a:rPr dirty="0"/>
              <a:t>consists</a:t>
            </a:r>
            <a:r>
              <a:rPr spc="10" dirty="0"/>
              <a:t> </a:t>
            </a:r>
            <a:r>
              <a:rPr dirty="0"/>
              <a:t>of</a:t>
            </a:r>
            <a:r>
              <a:rPr spc="-20" dirty="0"/>
              <a:t> </a:t>
            </a:r>
            <a:r>
              <a:rPr spc="-50" dirty="0"/>
              <a:t>4 </a:t>
            </a:r>
            <a:r>
              <a:rPr dirty="0"/>
              <a:t>phases</a:t>
            </a:r>
            <a:r>
              <a:rPr spc="15" dirty="0"/>
              <a:t> </a:t>
            </a:r>
            <a:r>
              <a:rPr dirty="0"/>
              <a:t>and</a:t>
            </a:r>
            <a:r>
              <a:rPr spc="-5" dirty="0"/>
              <a:t> </a:t>
            </a:r>
            <a:r>
              <a:rPr dirty="0"/>
              <a:t>embeds</a:t>
            </a:r>
            <a:r>
              <a:rPr spc="20" dirty="0"/>
              <a:t> </a:t>
            </a:r>
            <a:r>
              <a:rPr dirty="0"/>
              <a:t>many</a:t>
            </a:r>
            <a:r>
              <a:rPr spc="-10" dirty="0"/>
              <a:t> skills</a:t>
            </a:r>
          </a:p>
        </p:txBody>
      </p:sp>
      <p:grpSp>
        <p:nvGrpSpPr>
          <p:cNvPr id="8" name="object 8"/>
          <p:cNvGrpSpPr/>
          <p:nvPr/>
        </p:nvGrpSpPr>
        <p:grpSpPr>
          <a:xfrm>
            <a:off x="0" y="1056119"/>
            <a:ext cx="12192000" cy="3736975"/>
            <a:chOff x="0" y="1056119"/>
            <a:chExt cx="12192000" cy="3736975"/>
          </a:xfrm>
        </p:grpSpPr>
        <p:sp>
          <p:nvSpPr>
            <p:cNvPr id="9" name="object 9"/>
            <p:cNvSpPr/>
            <p:nvPr/>
          </p:nvSpPr>
          <p:spPr>
            <a:xfrm>
              <a:off x="0" y="3514344"/>
              <a:ext cx="12192000" cy="1278890"/>
            </a:xfrm>
            <a:custGeom>
              <a:avLst/>
              <a:gdLst/>
              <a:ahLst/>
              <a:cxnLst/>
              <a:rect l="l" t="t" r="r" b="b"/>
              <a:pathLst>
                <a:path w="12192000" h="1278889">
                  <a:moveTo>
                    <a:pt x="12192000" y="0"/>
                  </a:moveTo>
                  <a:lnTo>
                    <a:pt x="0" y="0"/>
                  </a:lnTo>
                  <a:lnTo>
                    <a:pt x="0" y="1278635"/>
                  </a:lnTo>
                  <a:lnTo>
                    <a:pt x="12192000" y="1278635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FFE7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0" y="2144267"/>
              <a:ext cx="12192000" cy="1294130"/>
            </a:xfrm>
            <a:custGeom>
              <a:avLst/>
              <a:gdLst/>
              <a:ahLst/>
              <a:cxnLst/>
              <a:rect l="l" t="t" r="r" b="b"/>
              <a:pathLst>
                <a:path w="12192000" h="1294129">
                  <a:moveTo>
                    <a:pt x="12192000" y="0"/>
                  </a:moveTo>
                  <a:lnTo>
                    <a:pt x="0" y="0"/>
                  </a:lnTo>
                  <a:lnTo>
                    <a:pt x="0" y="1293876"/>
                  </a:lnTo>
                  <a:lnTo>
                    <a:pt x="12192000" y="1293876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DCF8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486611" y="1095607"/>
              <a:ext cx="1658210" cy="649495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422635" y="1056119"/>
              <a:ext cx="1565148" cy="751344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10503407" y="1112519"/>
              <a:ext cx="1583690" cy="565785"/>
            </a:xfrm>
            <a:custGeom>
              <a:avLst/>
              <a:gdLst/>
              <a:ahLst/>
              <a:cxnLst/>
              <a:rect l="l" t="t" r="r" b="b"/>
              <a:pathLst>
                <a:path w="1583690" h="565785">
                  <a:moveTo>
                    <a:pt x="1479423" y="0"/>
                  </a:moveTo>
                  <a:lnTo>
                    <a:pt x="0" y="0"/>
                  </a:lnTo>
                  <a:lnTo>
                    <a:pt x="0" y="565403"/>
                  </a:lnTo>
                  <a:lnTo>
                    <a:pt x="1479423" y="565403"/>
                  </a:lnTo>
                  <a:lnTo>
                    <a:pt x="1583436" y="282701"/>
                  </a:lnTo>
                  <a:lnTo>
                    <a:pt x="1479423" y="0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4928996" y="2128240"/>
            <a:ext cx="2911475" cy="1245235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82245" indent="-169545">
              <a:lnSpc>
                <a:spcPct val="100000"/>
              </a:lnSpc>
              <a:spcBef>
                <a:spcPts val="700"/>
              </a:spcBef>
              <a:buClr>
                <a:srgbClr val="4F81BC"/>
              </a:buClr>
              <a:buFont typeface="Arial MT"/>
              <a:buChar char="•"/>
              <a:tabLst>
                <a:tab pos="182245" algn="l"/>
              </a:tabLst>
            </a:pPr>
            <a:r>
              <a:rPr sz="1100" b="1" dirty="0">
                <a:latin typeface="Arial"/>
                <a:cs typeface="Arial"/>
              </a:rPr>
              <a:t>Developing</a:t>
            </a:r>
            <a:r>
              <a:rPr sz="1100" b="1" spc="-15" dirty="0">
                <a:latin typeface="Arial"/>
                <a:cs typeface="Arial"/>
              </a:rPr>
              <a:t> </a:t>
            </a:r>
            <a:r>
              <a:rPr sz="1100" dirty="0">
                <a:latin typeface="Arial MT"/>
                <a:cs typeface="Arial MT"/>
              </a:rPr>
              <a:t>the</a:t>
            </a:r>
            <a:r>
              <a:rPr sz="1100" spc="-40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use</a:t>
            </a:r>
            <a:r>
              <a:rPr sz="1100" spc="-25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case</a:t>
            </a:r>
            <a:r>
              <a:rPr sz="1100" spc="-25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in</a:t>
            </a:r>
            <a:r>
              <a:rPr sz="1100" spc="-25" dirty="0">
                <a:latin typeface="Arial MT"/>
                <a:cs typeface="Arial MT"/>
              </a:rPr>
              <a:t> </a:t>
            </a:r>
            <a:r>
              <a:rPr sz="1100" b="1" dirty="0">
                <a:latin typeface="Arial"/>
                <a:cs typeface="Arial"/>
              </a:rPr>
              <a:t>iterative</a:t>
            </a:r>
            <a:r>
              <a:rPr sz="1100" b="1" spc="-50" dirty="0">
                <a:latin typeface="Arial"/>
                <a:cs typeface="Arial"/>
              </a:rPr>
              <a:t> </a:t>
            </a:r>
            <a:r>
              <a:rPr sz="1100" b="1" spc="-20" dirty="0">
                <a:latin typeface="Arial"/>
                <a:cs typeface="Arial"/>
              </a:rPr>
              <a:t>mode</a:t>
            </a:r>
            <a:endParaRPr sz="1100">
              <a:latin typeface="Arial"/>
              <a:cs typeface="Arial"/>
            </a:endParaRPr>
          </a:p>
          <a:p>
            <a:pPr marL="182245" indent="-169545">
              <a:lnSpc>
                <a:spcPct val="100000"/>
              </a:lnSpc>
              <a:spcBef>
                <a:spcPts val="600"/>
              </a:spcBef>
              <a:buClr>
                <a:srgbClr val="4F81BC"/>
              </a:buClr>
              <a:buChar char="•"/>
              <a:tabLst>
                <a:tab pos="182245" algn="l"/>
              </a:tabLst>
            </a:pPr>
            <a:r>
              <a:rPr sz="1100" dirty="0">
                <a:latin typeface="Arial MT"/>
                <a:cs typeface="Arial MT"/>
              </a:rPr>
              <a:t>Data</a:t>
            </a:r>
            <a:r>
              <a:rPr sz="1100" spc="-35" dirty="0">
                <a:latin typeface="Arial MT"/>
                <a:cs typeface="Arial MT"/>
              </a:rPr>
              <a:t> </a:t>
            </a:r>
            <a:r>
              <a:rPr sz="1100" b="1" spc="-10" dirty="0">
                <a:latin typeface="Arial"/>
                <a:cs typeface="Arial"/>
              </a:rPr>
              <a:t>ingestion</a:t>
            </a:r>
            <a:endParaRPr sz="1100">
              <a:latin typeface="Arial"/>
              <a:cs typeface="Arial"/>
            </a:endParaRPr>
          </a:p>
          <a:p>
            <a:pPr marL="182245" indent="-169545">
              <a:lnSpc>
                <a:spcPct val="100000"/>
              </a:lnSpc>
              <a:spcBef>
                <a:spcPts val="600"/>
              </a:spcBef>
              <a:buClr>
                <a:srgbClr val="4F81BC"/>
              </a:buClr>
              <a:buChar char="•"/>
              <a:tabLst>
                <a:tab pos="182245" algn="l"/>
              </a:tabLst>
            </a:pPr>
            <a:r>
              <a:rPr sz="1100" dirty="0">
                <a:latin typeface="Arial MT"/>
                <a:cs typeface="Arial MT"/>
              </a:rPr>
              <a:t>Reviews</a:t>
            </a:r>
            <a:r>
              <a:rPr sz="1100" spc="5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and</a:t>
            </a:r>
            <a:r>
              <a:rPr sz="1100" spc="-40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feature</a:t>
            </a:r>
            <a:r>
              <a:rPr sz="1100" spc="-75" dirty="0">
                <a:latin typeface="Arial MT"/>
                <a:cs typeface="Arial MT"/>
              </a:rPr>
              <a:t> </a:t>
            </a:r>
            <a:r>
              <a:rPr sz="1100" spc="-10" dirty="0">
                <a:latin typeface="Arial MT"/>
                <a:cs typeface="Arial MT"/>
              </a:rPr>
              <a:t>improvements</a:t>
            </a:r>
            <a:endParaRPr sz="1100">
              <a:latin typeface="Arial MT"/>
              <a:cs typeface="Arial MT"/>
            </a:endParaRPr>
          </a:p>
          <a:p>
            <a:pPr marL="182245" indent="-169545">
              <a:lnSpc>
                <a:spcPct val="100000"/>
              </a:lnSpc>
              <a:spcBef>
                <a:spcPts val="600"/>
              </a:spcBef>
              <a:buClr>
                <a:srgbClr val="4F81BC"/>
              </a:buClr>
              <a:buChar char="•"/>
              <a:tabLst>
                <a:tab pos="182245" algn="l"/>
              </a:tabLst>
            </a:pPr>
            <a:r>
              <a:rPr sz="1100" dirty="0">
                <a:latin typeface="Arial MT"/>
                <a:cs typeface="Arial MT"/>
              </a:rPr>
              <a:t>Testing</a:t>
            </a:r>
            <a:r>
              <a:rPr sz="1100" spc="-50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of</a:t>
            </a:r>
            <a:r>
              <a:rPr sz="1100" spc="-40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the</a:t>
            </a:r>
            <a:r>
              <a:rPr sz="1100" spc="-45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technical</a:t>
            </a:r>
            <a:r>
              <a:rPr sz="1100" spc="-25" dirty="0">
                <a:latin typeface="Arial MT"/>
                <a:cs typeface="Arial MT"/>
              </a:rPr>
              <a:t> </a:t>
            </a:r>
            <a:r>
              <a:rPr sz="1100" spc="-10" dirty="0">
                <a:latin typeface="Arial MT"/>
                <a:cs typeface="Arial MT"/>
              </a:rPr>
              <a:t>solution</a:t>
            </a:r>
            <a:endParaRPr sz="1100">
              <a:latin typeface="Arial MT"/>
              <a:cs typeface="Arial MT"/>
            </a:endParaRPr>
          </a:p>
          <a:p>
            <a:pPr marL="182245" indent="-169545">
              <a:lnSpc>
                <a:spcPct val="100000"/>
              </a:lnSpc>
              <a:spcBef>
                <a:spcPts val="600"/>
              </a:spcBef>
              <a:buClr>
                <a:srgbClr val="4F81BC"/>
              </a:buClr>
              <a:buChar char="•"/>
              <a:tabLst>
                <a:tab pos="182245" algn="l"/>
              </a:tabLst>
            </a:pPr>
            <a:r>
              <a:rPr sz="1100" dirty="0">
                <a:latin typeface="Arial MT"/>
                <a:cs typeface="Arial MT"/>
              </a:rPr>
              <a:t>Preparation</a:t>
            </a:r>
            <a:r>
              <a:rPr sz="1100" spc="-35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for</a:t>
            </a:r>
            <a:r>
              <a:rPr sz="1100" spc="-50" dirty="0">
                <a:latin typeface="Arial MT"/>
                <a:cs typeface="Arial MT"/>
              </a:rPr>
              <a:t> </a:t>
            </a:r>
            <a:r>
              <a:rPr sz="1100" spc="-10" dirty="0">
                <a:latin typeface="Arial MT"/>
                <a:cs typeface="Arial MT"/>
              </a:rPr>
              <a:t>industrialization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436367" y="2128240"/>
            <a:ext cx="2442210" cy="1260475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82245" indent="-169545">
              <a:lnSpc>
                <a:spcPct val="100000"/>
              </a:lnSpc>
              <a:spcBef>
                <a:spcPts val="700"/>
              </a:spcBef>
              <a:buClr>
                <a:srgbClr val="4F81BC"/>
              </a:buClr>
              <a:buChar char="•"/>
              <a:tabLst>
                <a:tab pos="182245" algn="l"/>
              </a:tabLst>
            </a:pPr>
            <a:r>
              <a:rPr sz="1100" spc="-10" dirty="0">
                <a:latin typeface="Arial MT"/>
                <a:cs typeface="Arial MT"/>
              </a:rPr>
              <a:t>Formalization</a:t>
            </a:r>
            <a:r>
              <a:rPr sz="1100" dirty="0">
                <a:latin typeface="Arial MT"/>
                <a:cs typeface="Arial MT"/>
              </a:rPr>
              <a:t> of</a:t>
            </a:r>
            <a:r>
              <a:rPr sz="1100" spc="-15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business</a:t>
            </a:r>
            <a:r>
              <a:rPr sz="1100" spc="15" dirty="0">
                <a:latin typeface="Arial MT"/>
                <a:cs typeface="Arial MT"/>
              </a:rPr>
              <a:t> </a:t>
            </a:r>
            <a:r>
              <a:rPr sz="1100" b="1" spc="-20" dirty="0">
                <a:latin typeface="Arial"/>
                <a:cs typeface="Arial"/>
              </a:rPr>
              <a:t>needs</a:t>
            </a:r>
            <a:endParaRPr sz="1100">
              <a:latin typeface="Arial"/>
              <a:cs typeface="Arial"/>
            </a:endParaRPr>
          </a:p>
          <a:p>
            <a:pPr marL="182245" indent="-169545">
              <a:lnSpc>
                <a:spcPct val="100000"/>
              </a:lnSpc>
              <a:spcBef>
                <a:spcPts val="600"/>
              </a:spcBef>
              <a:buClr>
                <a:srgbClr val="4F81BC"/>
              </a:buClr>
              <a:buChar char="•"/>
              <a:tabLst>
                <a:tab pos="182245" algn="l"/>
              </a:tabLst>
            </a:pPr>
            <a:r>
              <a:rPr sz="1100" dirty="0">
                <a:latin typeface="Arial MT"/>
                <a:cs typeface="Arial MT"/>
              </a:rPr>
              <a:t>Technical</a:t>
            </a:r>
            <a:r>
              <a:rPr sz="1100" spc="-45" dirty="0">
                <a:latin typeface="Arial MT"/>
                <a:cs typeface="Arial MT"/>
              </a:rPr>
              <a:t> </a:t>
            </a:r>
            <a:r>
              <a:rPr sz="1100" b="1" dirty="0">
                <a:latin typeface="Arial"/>
                <a:cs typeface="Arial"/>
              </a:rPr>
              <a:t>value</a:t>
            </a:r>
            <a:r>
              <a:rPr sz="1100" b="1" spc="-45" dirty="0">
                <a:latin typeface="Arial"/>
                <a:cs typeface="Arial"/>
              </a:rPr>
              <a:t> </a:t>
            </a:r>
            <a:r>
              <a:rPr sz="1100" b="1" dirty="0">
                <a:latin typeface="Arial"/>
                <a:cs typeface="Arial"/>
              </a:rPr>
              <a:t>and</a:t>
            </a:r>
            <a:r>
              <a:rPr sz="1100" b="1" spc="-35" dirty="0">
                <a:latin typeface="Arial"/>
                <a:cs typeface="Arial"/>
              </a:rPr>
              <a:t> </a:t>
            </a:r>
            <a:r>
              <a:rPr sz="1100" b="1" spc="-10" dirty="0">
                <a:latin typeface="Arial"/>
                <a:cs typeface="Arial"/>
              </a:rPr>
              <a:t>accessibility</a:t>
            </a:r>
            <a:endParaRPr sz="1100">
              <a:latin typeface="Arial"/>
              <a:cs typeface="Arial"/>
            </a:endParaRPr>
          </a:p>
          <a:p>
            <a:pPr marL="184785">
              <a:lnSpc>
                <a:spcPct val="100000"/>
              </a:lnSpc>
            </a:pPr>
            <a:r>
              <a:rPr sz="1100" spc="-10" dirty="0">
                <a:latin typeface="Arial MT"/>
                <a:cs typeface="Arial MT"/>
              </a:rPr>
              <a:t>analysis</a:t>
            </a:r>
            <a:endParaRPr sz="1100">
              <a:latin typeface="Arial MT"/>
              <a:cs typeface="Arial MT"/>
            </a:endParaRPr>
          </a:p>
          <a:p>
            <a:pPr marL="181610" marR="5080" indent="-169545">
              <a:lnSpc>
                <a:spcPct val="100000"/>
              </a:lnSpc>
              <a:spcBef>
                <a:spcPts val="600"/>
              </a:spcBef>
              <a:buClr>
                <a:srgbClr val="4F81BC"/>
              </a:buClr>
              <a:buChar char="•"/>
              <a:tabLst>
                <a:tab pos="184785" algn="l"/>
              </a:tabLst>
            </a:pPr>
            <a:r>
              <a:rPr sz="1100" dirty="0">
                <a:latin typeface="Arial MT"/>
                <a:cs typeface="Arial MT"/>
              </a:rPr>
              <a:t>Analysis</a:t>
            </a:r>
            <a:r>
              <a:rPr sz="1100" spc="-5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and</a:t>
            </a:r>
            <a:r>
              <a:rPr sz="1100" spc="-40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preparation</a:t>
            </a:r>
            <a:r>
              <a:rPr sz="1100" spc="-55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of</a:t>
            </a:r>
            <a:r>
              <a:rPr sz="1100" spc="-45" dirty="0">
                <a:latin typeface="Arial MT"/>
                <a:cs typeface="Arial MT"/>
              </a:rPr>
              <a:t> </a:t>
            </a:r>
            <a:r>
              <a:rPr sz="1100" b="1" spc="-20" dirty="0">
                <a:latin typeface="Arial"/>
                <a:cs typeface="Arial"/>
              </a:rPr>
              <a:t>data 	</a:t>
            </a:r>
            <a:r>
              <a:rPr sz="1100" dirty="0">
                <a:latin typeface="Arial MT"/>
                <a:cs typeface="Arial MT"/>
              </a:rPr>
              <a:t>ingestion</a:t>
            </a:r>
            <a:r>
              <a:rPr sz="1100" spc="-30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and</a:t>
            </a:r>
            <a:r>
              <a:rPr sz="1100" spc="-30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definition</a:t>
            </a:r>
            <a:r>
              <a:rPr sz="1100" spc="-30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of</a:t>
            </a:r>
            <a:r>
              <a:rPr sz="1100" spc="-35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the</a:t>
            </a:r>
            <a:r>
              <a:rPr sz="1100" spc="-40" dirty="0">
                <a:latin typeface="Arial MT"/>
                <a:cs typeface="Arial MT"/>
              </a:rPr>
              <a:t> </a:t>
            </a:r>
            <a:r>
              <a:rPr sz="1100" b="1" spc="-10" dirty="0">
                <a:latin typeface="Arial"/>
                <a:cs typeface="Arial"/>
              </a:rPr>
              <a:t>target 	architecture</a:t>
            </a:r>
            <a:endParaRPr sz="1100">
              <a:latin typeface="Arial"/>
              <a:cs typeface="Aria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4892040" y="1100179"/>
            <a:ext cx="3441700" cy="901065"/>
            <a:chOff x="4892040" y="1100179"/>
            <a:chExt cx="3441700" cy="901065"/>
          </a:xfrm>
        </p:grpSpPr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942328" y="1100179"/>
              <a:ext cx="3390912" cy="649495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954524" y="1142974"/>
              <a:ext cx="1554479" cy="586765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4963668" y="1121663"/>
              <a:ext cx="3307079" cy="556260"/>
            </a:xfrm>
            <a:custGeom>
              <a:avLst/>
              <a:gdLst/>
              <a:ahLst/>
              <a:cxnLst/>
              <a:rect l="l" t="t" r="r" b="b"/>
              <a:pathLst>
                <a:path w="3307079" h="556260">
                  <a:moveTo>
                    <a:pt x="3213735" y="0"/>
                  </a:moveTo>
                  <a:lnTo>
                    <a:pt x="0" y="0"/>
                  </a:lnTo>
                  <a:lnTo>
                    <a:pt x="0" y="556260"/>
                  </a:lnTo>
                  <a:lnTo>
                    <a:pt x="3213735" y="556260"/>
                  </a:lnTo>
                  <a:lnTo>
                    <a:pt x="3307080" y="278130"/>
                  </a:lnTo>
                  <a:lnTo>
                    <a:pt x="3213735" y="0"/>
                  </a:lnTo>
                  <a:close/>
                </a:path>
              </a:pathLst>
            </a:custGeom>
            <a:solidFill>
              <a:srgbClr val="006F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4963668" y="1121663"/>
              <a:ext cx="3307079" cy="556260"/>
            </a:xfrm>
            <a:custGeom>
              <a:avLst/>
              <a:gdLst/>
              <a:ahLst/>
              <a:cxnLst/>
              <a:rect l="l" t="t" r="r" b="b"/>
              <a:pathLst>
                <a:path w="3307079" h="556260">
                  <a:moveTo>
                    <a:pt x="0" y="0"/>
                  </a:moveTo>
                  <a:lnTo>
                    <a:pt x="3213735" y="0"/>
                  </a:lnTo>
                  <a:lnTo>
                    <a:pt x="3307080" y="278130"/>
                  </a:lnTo>
                  <a:lnTo>
                    <a:pt x="3213735" y="556260"/>
                  </a:lnTo>
                  <a:lnTo>
                    <a:pt x="0" y="556260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4F81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953000" y="1613852"/>
              <a:ext cx="912863" cy="356679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892040" y="1604759"/>
              <a:ext cx="789444" cy="396252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4983480" y="1644395"/>
              <a:ext cx="802005" cy="245745"/>
            </a:xfrm>
            <a:custGeom>
              <a:avLst/>
              <a:gdLst/>
              <a:ahLst/>
              <a:cxnLst/>
              <a:rect l="l" t="t" r="r" b="b"/>
              <a:pathLst>
                <a:path w="802004" h="245744">
                  <a:moveTo>
                    <a:pt x="749046" y="0"/>
                  </a:moveTo>
                  <a:lnTo>
                    <a:pt x="0" y="0"/>
                  </a:lnTo>
                  <a:lnTo>
                    <a:pt x="0" y="245363"/>
                  </a:lnTo>
                  <a:lnTo>
                    <a:pt x="749046" y="245363"/>
                  </a:lnTo>
                  <a:lnTo>
                    <a:pt x="801624" y="122681"/>
                  </a:lnTo>
                  <a:lnTo>
                    <a:pt x="749046" y="0"/>
                  </a:lnTo>
                  <a:close/>
                </a:path>
              </a:pathLst>
            </a:custGeom>
            <a:solidFill>
              <a:srgbClr val="006F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4983480" y="1644395"/>
              <a:ext cx="802005" cy="245745"/>
            </a:xfrm>
            <a:custGeom>
              <a:avLst/>
              <a:gdLst/>
              <a:ahLst/>
              <a:cxnLst/>
              <a:rect l="l" t="t" r="r" b="b"/>
              <a:pathLst>
                <a:path w="802004" h="245744">
                  <a:moveTo>
                    <a:pt x="0" y="0"/>
                  </a:moveTo>
                  <a:lnTo>
                    <a:pt x="749046" y="0"/>
                  </a:lnTo>
                  <a:lnTo>
                    <a:pt x="801624" y="122681"/>
                  </a:lnTo>
                  <a:lnTo>
                    <a:pt x="749046" y="245363"/>
                  </a:lnTo>
                  <a:lnTo>
                    <a:pt x="0" y="245363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A6A6A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978652" y="1613852"/>
              <a:ext cx="912863" cy="356679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917692" y="1604759"/>
              <a:ext cx="789444" cy="396252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6009132" y="1644395"/>
              <a:ext cx="802005" cy="245745"/>
            </a:xfrm>
            <a:custGeom>
              <a:avLst/>
              <a:gdLst/>
              <a:ahLst/>
              <a:cxnLst/>
              <a:rect l="l" t="t" r="r" b="b"/>
              <a:pathLst>
                <a:path w="802004" h="245744">
                  <a:moveTo>
                    <a:pt x="749045" y="0"/>
                  </a:moveTo>
                  <a:lnTo>
                    <a:pt x="0" y="0"/>
                  </a:lnTo>
                  <a:lnTo>
                    <a:pt x="0" y="245363"/>
                  </a:lnTo>
                  <a:lnTo>
                    <a:pt x="749045" y="245363"/>
                  </a:lnTo>
                  <a:lnTo>
                    <a:pt x="801623" y="122681"/>
                  </a:lnTo>
                  <a:lnTo>
                    <a:pt x="749045" y="0"/>
                  </a:lnTo>
                  <a:close/>
                </a:path>
              </a:pathLst>
            </a:custGeom>
            <a:solidFill>
              <a:srgbClr val="006F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6009132" y="1644395"/>
              <a:ext cx="802005" cy="245745"/>
            </a:xfrm>
            <a:custGeom>
              <a:avLst/>
              <a:gdLst/>
              <a:ahLst/>
              <a:cxnLst/>
              <a:rect l="l" t="t" r="r" b="b"/>
              <a:pathLst>
                <a:path w="802004" h="245744">
                  <a:moveTo>
                    <a:pt x="0" y="0"/>
                  </a:moveTo>
                  <a:lnTo>
                    <a:pt x="749045" y="0"/>
                  </a:lnTo>
                  <a:lnTo>
                    <a:pt x="801623" y="122681"/>
                  </a:lnTo>
                  <a:lnTo>
                    <a:pt x="749045" y="245363"/>
                  </a:lnTo>
                  <a:lnTo>
                    <a:pt x="0" y="245363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A6A6A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4989957" y="1200150"/>
            <a:ext cx="1571625" cy="6521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2550">
              <a:lnSpc>
                <a:spcPts val="1370"/>
              </a:lnSpc>
              <a:spcBef>
                <a:spcPts val="100"/>
              </a:spcBef>
            </a:pPr>
            <a:r>
              <a:rPr sz="1200" b="1" spc="-10" dirty="0">
                <a:solidFill>
                  <a:srgbClr val="FFFFFF"/>
                </a:solidFill>
                <a:latin typeface="Arial"/>
                <a:cs typeface="Arial"/>
              </a:rPr>
              <a:t>Development</a:t>
            </a:r>
            <a:endParaRPr sz="1200">
              <a:latin typeface="Arial"/>
              <a:cs typeface="Arial"/>
            </a:endParaRPr>
          </a:p>
          <a:p>
            <a:pPr marL="82550">
              <a:lnSpc>
                <a:spcPts val="1370"/>
              </a:lnSpc>
            </a:pPr>
            <a:r>
              <a:rPr sz="1200" b="1" spc="-10" dirty="0">
                <a:solidFill>
                  <a:srgbClr val="FFFFFF"/>
                </a:solidFill>
                <a:latin typeface="Arial"/>
                <a:cs typeface="Arial"/>
              </a:rPr>
              <a:t>2-</a:t>
            </a:r>
            <a:r>
              <a:rPr sz="1200" b="1" dirty="0">
                <a:solidFill>
                  <a:srgbClr val="FFFFFF"/>
                </a:solidFill>
                <a:latin typeface="Arial"/>
                <a:cs typeface="Arial"/>
              </a:rPr>
              <a:t>4</a:t>
            </a:r>
            <a:r>
              <a:rPr sz="1200" b="1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b="1" dirty="0">
                <a:solidFill>
                  <a:srgbClr val="FFFFFF"/>
                </a:solidFill>
                <a:latin typeface="Arial"/>
                <a:cs typeface="Arial"/>
              </a:rPr>
              <a:t>weeks</a:t>
            </a:r>
            <a:r>
              <a:rPr sz="1200" b="1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b="1" dirty="0">
                <a:solidFill>
                  <a:srgbClr val="FFFFFF"/>
                </a:solidFill>
                <a:latin typeface="Arial"/>
                <a:cs typeface="Arial"/>
              </a:rPr>
              <a:t>/ </a:t>
            </a:r>
            <a:r>
              <a:rPr sz="1200" b="1" spc="-10" dirty="0">
                <a:solidFill>
                  <a:srgbClr val="FFFFFF"/>
                </a:solidFill>
                <a:latin typeface="Arial"/>
                <a:cs typeface="Arial"/>
              </a:rPr>
              <a:t>sprint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75"/>
              </a:spcBef>
              <a:tabLst>
                <a:tab pos="1038860" algn="l"/>
              </a:tabLst>
            </a:pPr>
            <a:r>
              <a:rPr sz="1100" b="1" dirty="0">
                <a:solidFill>
                  <a:srgbClr val="FFFFFF"/>
                </a:solidFill>
                <a:latin typeface="Arial"/>
                <a:cs typeface="Arial"/>
              </a:rPr>
              <a:t>Sprint</a:t>
            </a:r>
            <a:r>
              <a:rPr sz="1100" b="1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b="1" spc="-50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r>
              <a:rPr sz="1100" b="1" dirty="0">
                <a:solidFill>
                  <a:srgbClr val="FFFFFF"/>
                </a:solidFill>
                <a:latin typeface="Arial"/>
                <a:cs typeface="Arial"/>
              </a:rPr>
              <a:t>	Sprint</a:t>
            </a:r>
            <a:r>
              <a:rPr sz="1100" b="1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b="1" spc="-50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110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8043418" y="1659128"/>
            <a:ext cx="1778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0" dirty="0">
                <a:latin typeface="Arial"/>
                <a:cs typeface="Arial"/>
              </a:rPr>
              <a:t>…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2395727" y="1091158"/>
            <a:ext cx="2539365" cy="676910"/>
            <a:chOff x="2395727" y="1091158"/>
            <a:chExt cx="2539365" cy="676910"/>
          </a:xfrm>
        </p:grpSpPr>
        <p:pic>
          <p:nvPicPr>
            <p:cNvPr id="32" name="object 3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395727" y="1091158"/>
              <a:ext cx="2538983" cy="676681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417063" y="1147546"/>
              <a:ext cx="1624584" cy="586765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2426207" y="1121663"/>
              <a:ext cx="2428240" cy="565785"/>
            </a:xfrm>
            <a:custGeom>
              <a:avLst/>
              <a:gdLst/>
              <a:ahLst/>
              <a:cxnLst/>
              <a:rect l="l" t="t" r="r" b="b"/>
              <a:pathLst>
                <a:path w="2428240" h="565785">
                  <a:moveTo>
                    <a:pt x="2323719" y="0"/>
                  </a:moveTo>
                  <a:lnTo>
                    <a:pt x="0" y="0"/>
                  </a:lnTo>
                  <a:lnTo>
                    <a:pt x="0" y="565403"/>
                  </a:lnTo>
                  <a:lnTo>
                    <a:pt x="2323719" y="565403"/>
                  </a:lnTo>
                  <a:lnTo>
                    <a:pt x="2427732" y="282701"/>
                  </a:lnTo>
                  <a:lnTo>
                    <a:pt x="2323719" y="0"/>
                  </a:lnTo>
                  <a:close/>
                </a:path>
              </a:pathLst>
            </a:custGeom>
            <a:solidFill>
              <a:srgbClr val="C050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2426207" y="1121663"/>
              <a:ext cx="2428240" cy="565785"/>
            </a:xfrm>
            <a:custGeom>
              <a:avLst/>
              <a:gdLst/>
              <a:ahLst/>
              <a:cxnLst/>
              <a:rect l="l" t="t" r="r" b="b"/>
              <a:pathLst>
                <a:path w="2428240" h="565785">
                  <a:moveTo>
                    <a:pt x="0" y="0"/>
                  </a:moveTo>
                  <a:lnTo>
                    <a:pt x="2323719" y="0"/>
                  </a:lnTo>
                  <a:lnTo>
                    <a:pt x="2427732" y="282701"/>
                  </a:lnTo>
                  <a:lnTo>
                    <a:pt x="2323719" y="565403"/>
                  </a:lnTo>
                  <a:lnTo>
                    <a:pt x="0" y="565403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C0504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2521966" y="1204976"/>
            <a:ext cx="1365250" cy="373380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12700" marR="5080">
              <a:lnSpc>
                <a:spcPts val="1300"/>
              </a:lnSpc>
              <a:spcBef>
                <a:spcPts val="260"/>
              </a:spcBef>
            </a:pPr>
            <a:r>
              <a:rPr sz="1200" b="1" dirty="0">
                <a:solidFill>
                  <a:srgbClr val="FFFFFF"/>
                </a:solidFill>
                <a:latin typeface="Arial"/>
                <a:cs typeface="Arial"/>
              </a:rPr>
              <a:t>Sprint 0</a:t>
            </a:r>
            <a:r>
              <a:rPr sz="1200" b="1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b="1" dirty="0">
                <a:solidFill>
                  <a:srgbClr val="FFFFFF"/>
                </a:solidFill>
                <a:latin typeface="Arial"/>
                <a:cs typeface="Arial"/>
              </a:rPr>
              <a:t>–</a:t>
            </a:r>
            <a:r>
              <a:rPr sz="1200" b="1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b="1" spc="-10" dirty="0">
                <a:solidFill>
                  <a:srgbClr val="FFFFFF"/>
                </a:solidFill>
                <a:latin typeface="Arial"/>
                <a:cs typeface="Arial"/>
              </a:rPr>
              <a:t>Framing 3-</a:t>
            </a:r>
            <a:r>
              <a:rPr sz="1200" b="1" dirty="0">
                <a:solidFill>
                  <a:srgbClr val="FFFFFF"/>
                </a:solidFill>
                <a:latin typeface="Arial"/>
                <a:cs typeface="Arial"/>
              </a:rPr>
              <a:t>4</a:t>
            </a:r>
            <a:r>
              <a:rPr sz="1200" b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b="1" spc="-10" dirty="0">
                <a:solidFill>
                  <a:srgbClr val="FFFFFF"/>
                </a:solidFill>
                <a:latin typeface="Arial"/>
                <a:cs typeface="Arial"/>
              </a:rPr>
              <a:t>weeks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2499169" y="1619821"/>
            <a:ext cx="1576705" cy="224790"/>
            <a:chOff x="2499169" y="1619821"/>
            <a:chExt cx="1576705" cy="224790"/>
          </a:xfrm>
        </p:grpSpPr>
        <p:pic>
          <p:nvPicPr>
            <p:cNvPr id="38" name="object 3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849433" y="1619821"/>
              <a:ext cx="225932" cy="224408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499169" y="1619821"/>
              <a:ext cx="227456" cy="224408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113341" y="1619821"/>
              <a:ext cx="225932" cy="224408"/>
            </a:xfrm>
            <a:prstGeom prst="rect">
              <a:avLst/>
            </a:prstGeom>
          </p:spPr>
        </p:pic>
      </p:grpSp>
      <p:sp>
        <p:nvSpPr>
          <p:cNvPr id="41" name="object 41"/>
          <p:cNvSpPr txBox="1"/>
          <p:nvPr/>
        </p:nvSpPr>
        <p:spPr>
          <a:xfrm>
            <a:off x="2390013" y="1829181"/>
            <a:ext cx="1812925" cy="2698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06680" marR="5080" indent="-94615">
              <a:lnSpc>
                <a:spcPct val="100000"/>
              </a:lnSpc>
              <a:spcBef>
                <a:spcPts val="105"/>
              </a:spcBef>
              <a:tabLst>
                <a:tab pos="706120" algn="l"/>
                <a:tab pos="1344930" algn="l"/>
              </a:tabLst>
            </a:pPr>
            <a:r>
              <a:rPr sz="800" i="1" spc="-10" dirty="0">
                <a:latin typeface="Arial"/>
                <a:cs typeface="Arial"/>
              </a:rPr>
              <a:t>Business</a:t>
            </a:r>
            <a:r>
              <a:rPr sz="800" i="1" dirty="0">
                <a:latin typeface="Arial"/>
                <a:cs typeface="Arial"/>
              </a:rPr>
              <a:t>	</a:t>
            </a:r>
            <a:r>
              <a:rPr sz="800" i="1" spc="-10" dirty="0">
                <a:latin typeface="Arial"/>
                <a:cs typeface="Arial"/>
              </a:rPr>
              <a:t>Value</a:t>
            </a:r>
            <a:r>
              <a:rPr sz="800" i="1" dirty="0">
                <a:latin typeface="Arial"/>
                <a:cs typeface="Arial"/>
              </a:rPr>
              <a:t>	</a:t>
            </a:r>
            <a:r>
              <a:rPr sz="800" i="1" spc="-10" dirty="0">
                <a:latin typeface="Arial"/>
                <a:cs typeface="Arial"/>
              </a:rPr>
              <a:t>Feasibility </a:t>
            </a:r>
            <a:r>
              <a:rPr sz="800" i="1" spc="-20" dirty="0">
                <a:latin typeface="Arial"/>
                <a:cs typeface="Arial"/>
              </a:rPr>
              <a:t>need</a:t>
            </a:r>
            <a:endParaRPr sz="800">
              <a:latin typeface="Arial"/>
              <a:cs typeface="Arial"/>
            </a:endParaRPr>
          </a:p>
        </p:txBody>
      </p:sp>
      <p:pic>
        <p:nvPicPr>
          <p:cNvPr id="42" name="object 42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4532185" y="1619821"/>
            <a:ext cx="227456" cy="224408"/>
          </a:xfrm>
          <a:prstGeom prst="rect">
            <a:avLst/>
          </a:prstGeom>
        </p:spPr>
      </p:pic>
      <p:sp>
        <p:nvSpPr>
          <p:cNvPr id="43" name="object 43"/>
          <p:cNvSpPr txBox="1"/>
          <p:nvPr/>
        </p:nvSpPr>
        <p:spPr>
          <a:xfrm>
            <a:off x="4414520" y="1829181"/>
            <a:ext cx="452755" cy="2698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5715">
              <a:lnSpc>
                <a:spcPct val="100000"/>
              </a:lnSpc>
              <a:spcBef>
                <a:spcPts val="105"/>
              </a:spcBef>
            </a:pPr>
            <a:r>
              <a:rPr sz="800" i="1" spc="-10" dirty="0">
                <a:latin typeface="Arial"/>
                <a:cs typeface="Arial"/>
              </a:rPr>
              <a:t>Business synthesis</a:t>
            </a:r>
            <a:endParaRPr sz="800">
              <a:latin typeface="Arial"/>
              <a:cs typeface="Arial"/>
            </a:endParaRPr>
          </a:p>
        </p:txBody>
      </p:sp>
      <p:grpSp>
        <p:nvGrpSpPr>
          <p:cNvPr id="44" name="object 44"/>
          <p:cNvGrpSpPr/>
          <p:nvPr/>
        </p:nvGrpSpPr>
        <p:grpSpPr>
          <a:xfrm>
            <a:off x="6943343" y="1604759"/>
            <a:ext cx="974090" cy="396875"/>
            <a:chOff x="6943343" y="1604759"/>
            <a:chExt cx="974090" cy="396875"/>
          </a:xfrm>
        </p:grpSpPr>
        <p:pic>
          <p:nvPicPr>
            <p:cNvPr id="45" name="object 4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004303" y="1613852"/>
              <a:ext cx="912863" cy="356679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943343" y="1604759"/>
              <a:ext cx="789444" cy="396252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7034783" y="1644396"/>
              <a:ext cx="802005" cy="245745"/>
            </a:xfrm>
            <a:custGeom>
              <a:avLst/>
              <a:gdLst/>
              <a:ahLst/>
              <a:cxnLst/>
              <a:rect l="l" t="t" r="r" b="b"/>
              <a:pathLst>
                <a:path w="802004" h="245744">
                  <a:moveTo>
                    <a:pt x="749046" y="0"/>
                  </a:moveTo>
                  <a:lnTo>
                    <a:pt x="0" y="0"/>
                  </a:lnTo>
                  <a:lnTo>
                    <a:pt x="0" y="245363"/>
                  </a:lnTo>
                  <a:lnTo>
                    <a:pt x="749046" y="245363"/>
                  </a:lnTo>
                  <a:lnTo>
                    <a:pt x="801624" y="122681"/>
                  </a:lnTo>
                  <a:lnTo>
                    <a:pt x="749046" y="0"/>
                  </a:lnTo>
                  <a:close/>
                </a:path>
              </a:pathLst>
            </a:custGeom>
            <a:solidFill>
              <a:srgbClr val="006F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7034783" y="1644396"/>
              <a:ext cx="802005" cy="245745"/>
            </a:xfrm>
            <a:custGeom>
              <a:avLst/>
              <a:gdLst/>
              <a:ahLst/>
              <a:cxnLst/>
              <a:rect l="l" t="t" r="r" b="b"/>
              <a:pathLst>
                <a:path w="802004" h="245744">
                  <a:moveTo>
                    <a:pt x="0" y="0"/>
                  </a:moveTo>
                  <a:lnTo>
                    <a:pt x="749046" y="0"/>
                  </a:lnTo>
                  <a:lnTo>
                    <a:pt x="801624" y="122681"/>
                  </a:lnTo>
                  <a:lnTo>
                    <a:pt x="749046" y="245363"/>
                  </a:lnTo>
                  <a:lnTo>
                    <a:pt x="0" y="245363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A6A6A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9" name="object 49"/>
          <p:cNvSpPr txBox="1"/>
          <p:nvPr/>
        </p:nvSpPr>
        <p:spPr>
          <a:xfrm>
            <a:off x="7042150" y="1658493"/>
            <a:ext cx="545465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b="1" dirty="0">
                <a:solidFill>
                  <a:srgbClr val="FFFFFF"/>
                </a:solidFill>
                <a:latin typeface="Arial"/>
                <a:cs typeface="Arial"/>
              </a:rPr>
              <a:t>Sprint</a:t>
            </a:r>
            <a:r>
              <a:rPr sz="1100" b="1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b="1" spc="-50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1100">
              <a:latin typeface="Arial"/>
              <a:cs typeface="Arial"/>
            </a:endParaRPr>
          </a:p>
        </p:txBody>
      </p:sp>
      <p:grpSp>
        <p:nvGrpSpPr>
          <p:cNvPr id="50" name="object 50"/>
          <p:cNvGrpSpPr/>
          <p:nvPr/>
        </p:nvGrpSpPr>
        <p:grpSpPr>
          <a:xfrm>
            <a:off x="690372" y="1065263"/>
            <a:ext cx="9837420" cy="751840"/>
            <a:chOff x="690372" y="1065263"/>
            <a:chExt cx="9837420" cy="751840"/>
          </a:xfrm>
        </p:grpSpPr>
        <p:pic>
          <p:nvPicPr>
            <p:cNvPr id="51" name="object 51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349995" y="1088110"/>
              <a:ext cx="2177796" cy="676681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371331" y="1144498"/>
              <a:ext cx="1554479" cy="586765"/>
            </a:xfrm>
            <a:prstGeom prst="rect">
              <a:avLst/>
            </a:prstGeom>
          </p:spPr>
        </p:pic>
        <p:sp>
          <p:nvSpPr>
            <p:cNvPr id="53" name="object 53"/>
            <p:cNvSpPr/>
            <p:nvPr/>
          </p:nvSpPr>
          <p:spPr>
            <a:xfrm>
              <a:off x="8380476" y="1118615"/>
              <a:ext cx="2066925" cy="565785"/>
            </a:xfrm>
            <a:custGeom>
              <a:avLst/>
              <a:gdLst/>
              <a:ahLst/>
              <a:cxnLst/>
              <a:rect l="l" t="t" r="r" b="b"/>
              <a:pathLst>
                <a:path w="2066925" h="565785">
                  <a:moveTo>
                    <a:pt x="1962530" y="0"/>
                  </a:moveTo>
                  <a:lnTo>
                    <a:pt x="0" y="0"/>
                  </a:lnTo>
                  <a:lnTo>
                    <a:pt x="0" y="565404"/>
                  </a:lnTo>
                  <a:lnTo>
                    <a:pt x="1962530" y="565404"/>
                  </a:lnTo>
                  <a:lnTo>
                    <a:pt x="2066544" y="282701"/>
                  </a:lnTo>
                  <a:lnTo>
                    <a:pt x="1962530" y="0"/>
                  </a:lnTo>
                  <a:close/>
                </a:path>
              </a:pathLst>
            </a:custGeom>
            <a:solidFill>
              <a:srgbClr val="15586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8380476" y="1118615"/>
              <a:ext cx="2066925" cy="565785"/>
            </a:xfrm>
            <a:custGeom>
              <a:avLst/>
              <a:gdLst/>
              <a:ahLst/>
              <a:cxnLst/>
              <a:rect l="l" t="t" r="r" b="b"/>
              <a:pathLst>
                <a:path w="2066925" h="565785">
                  <a:moveTo>
                    <a:pt x="0" y="0"/>
                  </a:moveTo>
                  <a:lnTo>
                    <a:pt x="1962530" y="0"/>
                  </a:lnTo>
                  <a:lnTo>
                    <a:pt x="2066544" y="282701"/>
                  </a:lnTo>
                  <a:lnTo>
                    <a:pt x="1962530" y="565404"/>
                  </a:lnTo>
                  <a:lnTo>
                    <a:pt x="0" y="565404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001F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5" name="object 55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46760" y="1095781"/>
              <a:ext cx="1661160" cy="665962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90372" y="1065263"/>
              <a:ext cx="1720595" cy="751344"/>
            </a:xfrm>
            <a:prstGeom prst="rect">
              <a:avLst/>
            </a:prstGeom>
          </p:spPr>
        </p:pic>
        <p:sp>
          <p:nvSpPr>
            <p:cNvPr id="57" name="object 57"/>
            <p:cNvSpPr/>
            <p:nvPr/>
          </p:nvSpPr>
          <p:spPr>
            <a:xfrm>
              <a:off x="772668" y="1121663"/>
              <a:ext cx="1559560" cy="563880"/>
            </a:xfrm>
            <a:custGeom>
              <a:avLst/>
              <a:gdLst/>
              <a:ahLst/>
              <a:cxnLst/>
              <a:rect l="l" t="t" r="r" b="b"/>
              <a:pathLst>
                <a:path w="1559560" h="563880">
                  <a:moveTo>
                    <a:pt x="1455293" y="0"/>
                  </a:moveTo>
                  <a:lnTo>
                    <a:pt x="0" y="0"/>
                  </a:lnTo>
                  <a:lnTo>
                    <a:pt x="0" y="563880"/>
                  </a:lnTo>
                  <a:lnTo>
                    <a:pt x="1455293" y="563880"/>
                  </a:lnTo>
                  <a:lnTo>
                    <a:pt x="1559052" y="281939"/>
                  </a:lnTo>
                  <a:lnTo>
                    <a:pt x="1455293" y="0"/>
                  </a:lnTo>
                  <a:close/>
                </a:path>
              </a:pathLst>
            </a:custGeom>
            <a:solidFill>
              <a:srgbClr val="68D1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8" name="object 58"/>
          <p:cNvSpPr txBox="1"/>
          <p:nvPr/>
        </p:nvSpPr>
        <p:spPr>
          <a:xfrm>
            <a:off x="795934" y="1121105"/>
            <a:ext cx="1418590" cy="538480"/>
          </a:xfrm>
          <a:prstGeom prst="rect">
            <a:avLst/>
          </a:prstGeom>
        </p:spPr>
        <p:txBody>
          <a:bodyPr vert="horz" wrap="square" lIns="0" tIns="31114" rIns="0" bIns="0" rtlCol="0">
            <a:spAutoFit/>
          </a:bodyPr>
          <a:lstStyle/>
          <a:p>
            <a:pPr marL="12700" marR="5080">
              <a:lnSpc>
                <a:spcPct val="90100"/>
              </a:lnSpc>
              <a:spcBef>
                <a:spcPts val="244"/>
              </a:spcBef>
            </a:pPr>
            <a:r>
              <a:rPr sz="1200" b="1" dirty="0">
                <a:solidFill>
                  <a:srgbClr val="FFFFFF"/>
                </a:solidFill>
                <a:latin typeface="Arial"/>
                <a:cs typeface="Arial"/>
              </a:rPr>
              <a:t>Ideation</a:t>
            </a:r>
            <a:r>
              <a:rPr sz="1200" b="1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b="1" spc="-25" dirty="0">
                <a:solidFill>
                  <a:srgbClr val="FFFFFF"/>
                </a:solidFill>
                <a:latin typeface="Arial"/>
                <a:cs typeface="Arial"/>
              </a:rPr>
              <a:t>and </a:t>
            </a:r>
            <a:r>
              <a:rPr sz="1200" b="1" dirty="0">
                <a:solidFill>
                  <a:srgbClr val="FFFFFF"/>
                </a:solidFill>
                <a:latin typeface="Arial"/>
                <a:cs typeface="Arial"/>
              </a:rPr>
              <a:t>qualification</a:t>
            </a:r>
            <a:r>
              <a:rPr sz="1200" b="1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b="1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1200" b="1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b="1" spc="-25" dirty="0">
                <a:solidFill>
                  <a:srgbClr val="FFFFFF"/>
                </a:solidFill>
                <a:latin typeface="Arial"/>
                <a:cs typeface="Arial"/>
              </a:rPr>
              <a:t>use </a:t>
            </a:r>
            <a:r>
              <a:rPr sz="1200" b="1" spc="-10" dirty="0">
                <a:solidFill>
                  <a:srgbClr val="FFFFFF"/>
                </a:solidFill>
                <a:latin typeface="Arial"/>
                <a:cs typeface="Arial"/>
              </a:rPr>
              <a:t>cases</a:t>
            </a:r>
            <a:endParaRPr sz="1200">
              <a:latin typeface="Arial"/>
              <a:cs typeface="Arial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8332089" y="2128240"/>
            <a:ext cx="1960880" cy="1092835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82245" indent="-169545">
              <a:lnSpc>
                <a:spcPct val="100000"/>
              </a:lnSpc>
              <a:spcBef>
                <a:spcPts val="700"/>
              </a:spcBef>
              <a:buClr>
                <a:srgbClr val="4F81BC"/>
              </a:buClr>
              <a:buFont typeface="Arial MT"/>
              <a:buChar char="•"/>
              <a:tabLst>
                <a:tab pos="182245" algn="l"/>
              </a:tabLst>
            </a:pPr>
            <a:r>
              <a:rPr sz="1100" b="1" dirty="0">
                <a:latin typeface="Arial"/>
                <a:cs typeface="Arial"/>
              </a:rPr>
              <a:t>Automating</a:t>
            </a:r>
            <a:r>
              <a:rPr sz="1100" b="1" spc="-35" dirty="0">
                <a:latin typeface="Arial"/>
                <a:cs typeface="Arial"/>
              </a:rPr>
              <a:t> </a:t>
            </a:r>
            <a:r>
              <a:rPr sz="1100" b="1" dirty="0">
                <a:latin typeface="Arial"/>
                <a:cs typeface="Arial"/>
              </a:rPr>
              <a:t>data</a:t>
            </a:r>
            <a:r>
              <a:rPr sz="1100" b="1" spc="-45" dirty="0">
                <a:latin typeface="Arial"/>
                <a:cs typeface="Arial"/>
              </a:rPr>
              <a:t> </a:t>
            </a:r>
            <a:r>
              <a:rPr sz="1100" b="1" spc="-10" dirty="0">
                <a:latin typeface="Arial"/>
                <a:cs typeface="Arial"/>
              </a:rPr>
              <a:t>ingestion</a:t>
            </a:r>
            <a:endParaRPr sz="1100">
              <a:latin typeface="Arial"/>
              <a:cs typeface="Arial"/>
            </a:endParaRPr>
          </a:p>
          <a:p>
            <a:pPr marL="181610" marR="171450" indent="-169545">
              <a:lnSpc>
                <a:spcPct val="100000"/>
              </a:lnSpc>
              <a:spcBef>
                <a:spcPts val="600"/>
              </a:spcBef>
              <a:buClr>
                <a:srgbClr val="4F81BC"/>
              </a:buClr>
              <a:buFont typeface="Arial MT"/>
              <a:buChar char="•"/>
              <a:tabLst>
                <a:tab pos="184785" algn="l"/>
              </a:tabLst>
            </a:pPr>
            <a:r>
              <a:rPr sz="1100" b="1" spc="-10" dirty="0">
                <a:latin typeface="Arial"/>
                <a:cs typeface="Arial"/>
              </a:rPr>
              <a:t>Orchestration</a:t>
            </a:r>
            <a:r>
              <a:rPr sz="1100" b="1" spc="45" dirty="0">
                <a:latin typeface="Arial"/>
                <a:cs typeface="Arial"/>
              </a:rPr>
              <a:t> </a:t>
            </a:r>
            <a:r>
              <a:rPr sz="1100" b="1" spc="-25" dirty="0">
                <a:latin typeface="Arial"/>
                <a:cs typeface="Arial"/>
              </a:rPr>
              <a:t>and 	</a:t>
            </a:r>
            <a:r>
              <a:rPr sz="1100" b="1" dirty="0">
                <a:latin typeface="Arial"/>
                <a:cs typeface="Arial"/>
              </a:rPr>
              <a:t>scheduling</a:t>
            </a:r>
            <a:r>
              <a:rPr sz="1100" b="1" spc="-50" dirty="0">
                <a:latin typeface="Arial"/>
                <a:cs typeface="Arial"/>
              </a:rPr>
              <a:t> </a:t>
            </a:r>
            <a:r>
              <a:rPr sz="1100" dirty="0">
                <a:latin typeface="Arial MT"/>
                <a:cs typeface="Arial MT"/>
              </a:rPr>
              <a:t>of</a:t>
            </a:r>
            <a:r>
              <a:rPr sz="1100" spc="-40" dirty="0">
                <a:latin typeface="Arial MT"/>
                <a:cs typeface="Arial MT"/>
              </a:rPr>
              <a:t> </a:t>
            </a:r>
            <a:r>
              <a:rPr sz="1100" spc="-10" dirty="0">
                <a:latin typeface="Arial MT"/>
                <a:cs typeface="Arial MT"/>
              </a:rPr>
              <a:t>application 	</a:t>
            </a:r>
            <a:r>
              <a:rPr sz="1100" dirty="0">
                <a:latin typeface="Arial MT"/>
                <a:cs typeface="Arial MT"/>
              </a:rPr>
              <a:t>back</a:t>
            </a:r>
            <a:r>
              <a:rPr sz="1100" spc="-35" dirty="0">
                <a:latin typeface="Arial MT"/>
                <a:cs typeface="Arial MT"/>
              </a:rPr>
              <a:t> </a:t>
            </a:r>
            <a:r>
              <a:rPr sz="1100" spc="-10" dirty="0">
                <a:latin typeface="Arial MT"/>
                <a:cs typeface="Arial MT"/>
              </a:rPr>
              <a:t>tasks</a:t>
            </a:r>
            <a:endParaRPr sz="1100">
              <a:latin typeface="Arial MT"/>
              <a:cs typeface="Arial MT"/>
            </a:endParaRPr>
          </a:p>
          <a:p>
            <a:pPr marL="182245" indent="-169545">
              <a:lnSpc>
                <a:spcPct val="100000"/>
              </a:lnSpc>
              <a:spcBef>
                <a:spcPts val="600"/>
              </a:spcBef>
              <a:buClr>
                <a:srgbClr val="4F81BC"/>
              </a:buClr>
              <a:buChar char="•"/>
              <a:tabLst>
                <a:tab pos="182245" algn="l"/>
              </a:tabLst>
            </a:pPr>
            <a:r>
              <a:rPr sz="1100" dirty="0">
                <a:latin typeface="Arial MT"/>
                <a:cs typeface="Arial MT"/>
              </a:rPr>
              <a:t>Securing</a:t>
            </a:r>
            <a:r>
              <a:rPr sz="1100" spc="-55" dirty="0">
                <a:latin typeface="Arial MT"/>
                <a:cs typeface="Arial MT"/>
              </a:rPr>
              <a:t> </a:t>
            </a:r>
            <a:r>
              <a:rPr sz="1100" b="1" spc="-10" dirty="0">
                <a:latin typeface="Arial"/>
                <a:cs typeface="Arial"/>
              </a:rPr>
              <a:t>scalability</a:t>
            </a:r>
            <a:endParaRPr sz="1100">
              <a:latin typeface="Arial"/>
              <a:cs typeface="Arial"/>
            </a:endParaRPr>
          </a:p>
        </p:txBody>
      </p:sp>
      <p:grpSp>
        <p:nvGrpSpPr>
          <p:cNvPr id="60" name="object 60"/>
          <p:cNvGrpSpPr/>
          <p:nvPr/>
        </p:nvGrpSpPr>
        <p:grpSpPr>
          <a:xfrm>
            <a:off x="630936" y="870275"/>
            <a:ext cx="11494135" cy="1144905"/>
            <a:chOff x="630936" y="870275"/>
            <a:chExt cx="11494135" cy="1144905"/>
          </a:xfrm>
        </p:grpSpPr>
        <p:pic>
          <p:nvPicPr>
            <p:cNvPr id="61" name="object 61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0472928" y="1597152"/>
              <a:ext cx="981468" cy="388620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0422636" y="1592541"/>
              <a:ext cx="1028700" cy="422186"/>
            </a:xfrm>
            <a:prstGeom prst="rect">
              <a:avLst/>
            </a:prstGeom>
          </p:spPr>
        </p:pic>
        <p:sp>
          <p:nvSpPr>
            <p:cNvPr id="63" name="object 63"/>
            <p:cNvSpPr/>
            <p:nvPr/>
          </p:nvSpPr>
          <p:spPr>
            <a:xfrm>
              <a:off x="10503407" y="1627632"/>
              <a:ext cx="870585" cy="277495"/>
            </a:xfrm>
            <a:custGeom>
              <a:avLst/>
              <a:gdLst/>
              <a:ahLst/>
              <a:cxnLst/>
              <a:rect l="l" t="t" r="r" b="b"/>
              <a:pathLst>
                <a:path w="870584" h="277494">
                  <a:moveTo>
                    <a:pt x="819150" y="0"/>
                  </a:moveTo>
                  <a:lnTo>
                    <a:pt x="0" y="0"/>
                  </a:lnTo>
                  <a:lnTo>
                    <a:pt x="0" y="277367"/>
                  </a:lnTo>
                  <a:lnTo>
                    <a:pt x="819150" y="277367"/>
                  </a:lnTo>
                  <a:lnTo>
                    <a:pt x="870203" y="138683"/>
                  </a:lnTo>
                  <a:lnTo>
                    <a:pt x="819150" y="0"/>
                  </a:lnTo>
                  <a:close/>
                </a:path>
              </a:pathLst>
            </a:custGeom>
            <a:solidFill>
              <a:srgbClr val="F1DC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10503407" y="1627632"/>
              <a:ext cx="870585" cy="277495"/>
            </a:xfrm>
            <a:custGeom>
              <a:avLst/>
              <a:gdLst/>
              <a:ahLst/>
              <a:cxnLst/>
              <a:rect l="l" t="t" r="r" b="b"/>
              <a:pathLst>
                <a:path w="870584" h="277494">
                  <a:moveTo>
                    <a:pt x="0" y="0"/>
                  </a:moveTo>
                  <a:lnTo>
                    <a:pt x="819150" y="0"/>
                  </a:lnTo>
                  <a:lnTo>
                    <a:pt x="870203" y="138683"/>
                  </a:lnTo>
                  <a:lnTo>
                    <a:pt x="819150" y="277367"/>
                  </a:lnTo>
                  <a:lnTo>
                    <a:pt x="0" y="277367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1F487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630936" y="882396"/>
              <a:ext cx="181610" cy="251460"/>
            </a:xfrm>
            <a:custGeom>
              <a:avLst/>
              <a:gdLst/>
              <a:ahLst/>
              <a:cxnLst/>
              <a:rect l="l" t="t" r="r" b="b"/>
              <a:pathLst>
                <a:path w="181609" h="251459">
                  <a:moveTo>
                    <a:pt x="0" y="0"/>
                  </a:moveTo>
                  <a:lnTo>
                    <a:pt x="0" y="251459"/>
                  </a:lnTo>
                  <a:lnTo>
                    <a:pt x="181356" y="1257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6" name="object 66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5760720" y="1652016"/>
              <a:ext cx="233171" cy="231648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6774180" y="1652016"/>
              <a:ext cx="233172" cy="231648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7787640" y="1652016"/>
              <a:ext cx="233171" cy="231648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0402824" y="876300"/>
              <a:ext cx="195072" cy="222503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4794560" y="870275"/>
              <a:ext cx="240532" cy="238674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2258624" y="870275"/>
              <a:ext cx="240532" cy="238674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8212891" y="870275"/>
              <a:ext cx="240532" cy="238674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1358371" y="1597152"/>
              <a:ext cx="766559" cy="388620"/>
            </a:xfrm>
            <a:prstGeom prst="rect">
              <a:avLst/>
            </a:prstGeom>
          </p:spPr>
        </p:pic>
        <p:pic>
          <p:nvPicPr>
            <p:cNvPr id="74" name="object 74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1306555" y="1592541"/>
              <a:ext cx="640105" cy="422186"/>
            </a:xfrm>
            <a:prstGeom prst="rect">
              <a:avLst/>
            </a:prstGeom>
          </p:spPr>
        </p:pic>
        <p:sp>
          <p:nvSpPr>
            <p:cNvPr id="75" name="object 75"/>
            <p:cNvSpPr/>
            <p:nvPr/>
          </p:nvSpPr>
          <p:spPr>
            <a:xfrm>
              <a:off x="11388852" y="1627632"/>
              <a:ext cx="655320" cy="277495"/>
            </a:xfrm>
            <a:custGeom>
              <a:avLst/>
              <a:gdLst/>
              <a:ahLst/>
              <a:cxnLst/>
              <a:rect l="l" t="t" r="r" b="b"/>
              <a:pathLst>
                <a:path w="655320" h="277494">
                  <a:moveTo>
                    <a:pt x="604266" y="0"/>
                  </a:moveTo>
                  <a:lnTo>
                    <a:pt x="0" y="0"/>
                  </a:lnTo>
                  <a:lnTo>
                    <a:pt x="0" y="277367"/>
                  </a:lnTo>
                  <a:lnTo>
                    <a:pt x="604266" y="277367"/>
                  </a:lnTo>
                  <a:lnTo>
                    <a:pt x="655320" y="138683"/>
                  </a:lnTo>
                  <a:lnTo>
                    <a:pt x="604266" y="0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11388852" y="1627632"/>
              <a:ext cx="655320" cy="277495"/>
            </a:xfrm>
            <a:custGeom>
              <a:avLst/>
              <a:gdLst/>
              <a:ahLst/>
              <a:cxnLst/>
              <a:rect l="l" t="t" r="r" b="b"/>
              <a:pathLst>
                <a:path w="655320" h="277494">
                  <a:moveTo>
                    <a:pt x="0" y="0"/>
                  </a:moveTo>
                  <a:lnTo>
                    <a:pt x="604266" y="0"/>
                  </a:lnTo>
                  <a:lnTo>
                    <a:pt x="655320" y="138683"/>
                  </a:lnTo>
                  <a:lnTo>
                    <a:pt x="604266" y="277367"/>
                  </a:lnTo>
                  <a:lnTo>
                    <a:pt x="0" y="277367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1F487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7" name="object 77"/>
          <p:cNvSpPr txBox="1"/>
          <p:nvPr/>
        </p:nvSpPr>
        <p:spPr>
          <a:xfrm>
            <a:off x="770026" y="2203831"/>
            <a:ext cx="1539875" cy="94106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82245" indent="-169545">
              <a:lnSpc>
                <a:spcPct val="100000"/>
              </a:lnSpc>
              <a:spcBef>
                <a:spcPts val="105"/>
              </a:spcBef>
              <a:buClr>
                <a:srgbClr val="4F81BC"/>
              </a:buClr>
              <a:buFont typeface="Arial MT"/>
              <a:buChar char="•"/>
              <a:tabLst>
                <a:tab pos="182245" algn="l"/>
              </a:tabLst>
            </a:pPr>
            <a:r>
              <a:rPr sz="1100" b="1" dirty="0">
                <a:latin typeface="Arial"/>
                <a:cs typeface="Arial"/>
              </a:rPr>
              <a:t>Collecting</a:t>
            </a:r>
            <a:r>
              <a:rPr sz="1100" b="1" spc="-45" dirty="0">
                <a:latin typeface="Arial"/>
                <a:cs typeface="Arial"/>
              </a:rPr>
              <a:t> </a:t>
            </a:r>
            <a:r>
              <a:rPr sz="1100" dirty="0">
                <a:latin typeface="Arial MT"/>
                <a:cs typeface="Arial MT"/>
              </a:rPr>
              <a:t>use</a:t>
            </a:r>
            <a:r>
              <a:rPr sz="1100" spc="-20" dirty="0">
                <a:latin typeface="Arial MT"/>
                <a:cs typeface="Arial MT"/>
              </a:rPr>
              <a:t> case</a:t>
            </a:r>
            <a:endParaRPr sz="1100">
              <a:latin typeface="Arial MT"/>
              <a:cs typeface="Arial MT"/>
            </a:endParaRPr>
          </a:p>
          <a:p>
            <a:pPr marL="184785">
              <a:lnSpc>
                <a:spcPct val="100000"/>
              </a:lnSpc>
            </a:pPr>
            <a:r>
              <a:rPr sz="1100" b="1" spc="-10" dirty="0">
                <a:latin typeface="Arial"/>
                <a:cs typeface="Arial"/>
              </a:rPr>
              <a:t>ideas</a:t>
            </a:r>
            <a:endParaRPr sz="1100">
              <a:latin typeface="Arial"/>
              <a:cs typeface="Arial"/>
            </a:endParaRPr>
          </a:p>
          <a:p>
            <a:pPr marL="181610" marR="5080" indent="-169545">
              <a:lnSpc>
                <a:spcPct val="100000"/>
              </a:lnSpc>
              <a:spcBef>
                <a:spcPts val="600"/>
              </a:spcBef>
              <a:buClr>
                <a:srgbClr val="4F81BC"/>
              </a:buClr>
              <a:buChar char="•"/>
              <a:tabLst>
                <a:tab pos="184785" algn="l"/>
              </a:tabLst>
            </a:pPr>
            <a:r>
              <a:rPr sz="1100" dirty="0">
                <a:latin typeface="Arial MT"/>
                <a:cs typeface="Arial MT"/>
              </a:rPr>
              <a:t>Defining</a:t>
            </a:r>
            <a:r>
              <a:rPr sz="1100" spc="-40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the</a:t>
            </a:r>
            <a:r>
              <a:rPr sz="1100" spc="-30" dirty="0">
                <a:latin typeface="Arial MT"/>
                <a:cs typeface="Arial MT"/>
              </a:rPr>
              <a:t> </a:t>
            </a:r>
            <a:r>
              <a:rPr sz="1100" b="1" spc="-10" dirty="0">
                <a:latin typeface="Arial"/>
                <a:cs typeface="Arial"/>
              </a:rPr>
              <a:t>issue 	</a:t>
            </a:r>
            <a:r>
              <a:rPr sz="1100" b="1" dirty="0">
                <a:latin typeface="Arial"/>
                <a:cs typeface="Arial"/>
              </a:rPr>
              <a:t>and</a:t>
            </a:r>
            <a:r>
              <a:rPr sz="1100" b="1" spc="-10" dirty="0">
                <a:latin typeface="Arial"/>
                <a:cs typeface="Arial"/>
              </a:rPr>
              <a:t> </a:t>
            </a:r>
            <a:r>
              <a:rPr sz="1100" b="1" dirty="0">
                <a:latin typeface="Arial"/>
                <a:cs typeface="Arial"/>
              </a:rPr>
              <a:t>scope</a:t>
            </a:r>
            <a:r>
              <a:rPr sz="1100" b="1" spc="-15" dirty="0">
                <a:latin typeface="Arial"/>
                <a:cs typeface="Arial"/>
              </a:rPr>
              <a:t> </a:t>
            </a:r>
            <a:r>
              <a:rPr sz="1100" dirty="0">
                <a:latin typeface="Arial MT"/>
                <a:cs typeface="Arial MT"/>
              </a:rPr>
              <a:t>of</a:t>
            </a:r>
            <a:r>
              <a:rPr sz="1100" spc="-25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the</a:t>
            </a:r>
            <a:r>
              <a:rPr sz="1100" spc="-30" dirty="0">
                <a:latin typeface="Arial MT"/>
                <a:cs typeface="Arial MT"/>
              </a:rPr>
              <a:t> </a:t>
            </a:r>
            <a:r>
              <a:rPr sz="1100" spc="-25" dirty="0">
                <a:latin typeface="Arial MT"/>
                <a:cs typeface="Arial MT"/>
              </a:rPr>
              <a:t>use 	</a:t>
            </a:r>
            <a:r>
              <a:rPr sz="1100" spc="-20" dirty="0">
                <a:latin typeface="Arial MT"/>
                <a:cs typeface="Arial MT"/>
              </a:rPr>
              <a:t>case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78" name="object 78"/>
          <p:cNvSpPr txBox="1"/>
          <p:nvPr/>
        </p:nvSpPr>
        <p:spPr>
          <a:xfrm>
            <a:off x="10529443" y="2208402"/>
            <a:ext cx="1604010" cy="101726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81610" marR="51435" indent="-169545">
              <a:lnSpc>
                <a:spcPct val="100000"/>
              </a:lnSpc>
              <a:spcBef>
                <a:spcPts val="105"/>
              </a:spcBef>
              <a:buClr>
                <a:srgbClr val="4F81BC"/>
              </a:buClr>
              <a:buChar char="•"/>
              <a:tabLst>
                <a:tab pos="184785" algn="l"/>
              </a:tabLst>
            </a:pPr>
            <a:r>
              <a:rPr sz="1100" spc="-10" dirty="0">
                <a:latin typeface="Arial MT"/>
                <a:cs typeface="Arial MT"/>
              </a:rPr>
              <a:t>Maintenance</a:t>
            </a:r>
            <a:r>
              <a:rPr sz="1100" spc="30" dirty="0">
                <a:latin typeface="Arial MT"/>
                <a:cs typeface="Arial MT"/>
              </a:rPr>
              <a:t> </a:t>
            </a:r>
            <a:r>
              <a:rPr sz="1100" spc="-25" dirty="0">
                <a:latin typeface="Arial MT"/>
                <a:cs typeface="Arial MT"/>
              </a:rPr>
              <a:t>in 	</a:t>
            </a:r>
            <a:r>
              <a:rPr sz="1100" dirty="0">
                <a:latin typeface="Arial MT"/>
                <a:cs typeface="Arial MT"/>
              </a:rPr>
              <a:t>operational</a:t>
            </a:r>
            <a:r>
              <a:rPr sz="1100" spc="-65" dirty="0">
                <a:latin typeface="Arial MT"/>
                <a:cs typeface="Arial MT"/>
              </a:rPr>
              <a:t> </a:t>
            </a:r>
            <a:r>
              <a:rPr sz="1100" spc="-10" dirty="0">
                <a:latin typeface="Arial MT"/>
                <a:cs typeface="Arial MT"/>
              </a:rPr>
              <a:t>conditions 	</a:t>
            </a:r>
            <a:r>
              <a:rPr sz="1100" dirty="0">
                <a:latin typeface="Arial MT"/>
                <a:cs typeface="Arial MT"/>
              </a:rPr>
              <a:t>(MOC)</a:t>
            </a:r>
            <a:r>
              <a:rPr sz="1100" spc="-25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of</a:t>
            </a:r>
            <a:r>
              <a:rPr sz="1100" spc="-25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the</a:t>
            </a:r>
            <a:r>
              <a:rPr sz="1100" spc="-35" dirty="0">
                <a:latin typeface="Arial MT"/>
                <a:cs typeface="Arial MT"/>
              </a:rPr>
              <a:t> </a:t>
            </a:r>
            <a:r>
              <a:rPr sz="1100" spc="-10" dirty="0">
                <a:latin typeface="Arial MT"/>
                <a:cs typeface="Arial MT"/>
              </a:rPr>
              <a:t>service</a:t>
            </a:r>
            <a:endParaRPr sz="1100">
              <a:latin typeface="Arial MT"/>
              <a:cs typeface="Arial MT"/>
            </a:endParaRPr>
          </a:p>
          <a:p>
            <a:pPr marL="182245" indent="-169545">
              <a:lnSpc>
                <a:spcPct val="100000"/>
              </a:lnSpc>
              <a:spcBef>
                <a:spcPts val="600"/>
              </a:spcBef>
              <a:buClr>
                <a:srgbClr val="4F81BC"/>
              </a:buClr>
              <a:buChar char="•"/>
              <a:tabLst>
                <a:tab pos="182245" algn="l"/>
              </a:tabLst>
            </a:pPr>
            <a:r>
              <a:rPr sz="1100" dirty="0">
                <a:latin typeface="Arial MT"/>
                <a:cs typeface="Arial MT"/>
              </a:rPr>
              <a:t>Adoption</a:t>
            </a:r>
            <a:r>
              <a:rPr sz="1100" spc="-55" dirty="0">
                <a:latin typeface="Arial MT"/>
                <a:cs typeface="Arial MT"/>
              </a:rPr>
              <a:t> </a:t>
            </a:r>
            <a:r>
              <a:rPr sz="1100" spc="-10" dirty="0">
                <a:latin typeface="Arial MT"/>
                <a:cs typeface="Arial MT"/>
              </a:rPr>
              <a:t>Management</a:t>
            </a:r>
            <a:endParaRPr sz="1100">
              <a:latin typeface="Arial MT"/>
              <a:cs typeface="Arial MT"/>
            </a:endParaRPr>
          </a:p>
          <a:p>
            <a:pPr marL="182245" indent="-169545">
              <a:lnSpc>
                <a:spcPct val="100000"/>
              </a:lnSpc>
              <a:spcBef>
                <a:spcPts val="600"/>
              </a:spcBef>
              <a:buClr>
                <a:srgbClr val="4F81BC"/>
              </a:buClr>
              <a:buChar char="•"/>
              <a:tabLst>
                <a:tab pos="182245" algn="l"/>
              </a:tabLst>
            </a:pPr>
            <a:r>
              <a:rPr sz="1100" spc="-10" dirty="0">
                <a:latin typeface="Arial MT"/>
                <a:cs typeface="Arial MT"/>
              </a:rPr>
              <a:t>Commercialization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79" name="object 79"/>
          <p:cNvSpPr txBox="1"/>
          <p:nvPr/>
        </p:nvSpPr>
        <p:spPr>
          <a:xfrm>
            <a:off x="10528554" y="1112901"/>
            <a:ext cx="1265555" cy="744855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2700" marR="6985">
              <a:lnSpc>
                <a:spcPct val="90100"/>
              </a:lnSpc>
              <a:spcBef>
                <a:spcPts val="240"/>
              </a:spcBef>
            </a:pPr>
            <a:r>
              <a:rPr sz="1200" b="1" spc="-25" dirty="0">
                <a:solidFill>
                  <a:srgbClr val="FFFFFF"/>
                </a:solidFill>
                <a:latin typeface="Arial"/>
                <a:cs typeface="Arial"/>
              </a:rPr>
              <a:t>Run </a:t>
            </a:r>
            <a:r>
              <a:rPr sz="1200" b="1" spc="-10" dirty="0">
                <a:solidFill>
                  <a:srgbClr val="FFFFFF"/>
                </a:solidFill>
                <a:latin typeface="Arial"/>
                <a:cs typeface="Arial"/>
              </a:rPr>
              <a:t>Experimentation, improvement...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90"/>
              </a:spcBef>
              <a:tabLst>
                <a:tab pos="897255" algn="l"/>
              </a:tabLst>
            </a:pPr>
            <a:r>
              <a:rPr sz="1200" b="1" spc="-10" dirty="0">
                <a:latin typeface="Arial"/>
                <a:cs typeface="Arial"/>
              </a:rPr>
              <a:t>Hypercare</a:t>
            </a:r>
            <a:r>
              <a:rPr sz="1200" b="1" dirty="0">
                <a:latin typeface="Arial"/>
                <a:cs typeface="Arial"/>
              </a:rPr>
              <a:t>	</a:t>
            </a:r>
            <a:r>
              <a:rPr sz="1200" b="1" spc="-25" dirty="0">
                <a:solidFill>
                  <a:srgbClr val="FFFFFF"/>
                </a:solidFill>
                <a:latin typeface="Arial"/>
                <a:cs typeface="Arial"/>
              </a:rPr>
              <a:t>MOC</a:t>
            </a:r>
            <a:endParaRPr sz="1200">
              <a:latin typeface="Arial"/>
              <a:cs typeface="Arial"/>
            </a:endParaRPr>
          </a:p>
        </p:txBody>
      </p:sp>
      <p:sp>
        <p:nvSpPr>
          <p:cNvPr id="80" name="object 80"/>
          <p:cNvSpPr txBox="1"/>
          <p:nvPr/>
        </p:nvSpPr>
        <p:spPr>
          <a:xfrm>
            <a:off x="218031" y="2229012"/>
            <a:ext cx="252095" cy="113474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864"/>
              </a:lnSpc>
            </a:pPr>
            <a:r>
              <a:rPr sz="1600" b="1" spc="-10" dirty="0">
                <a:latin typeface="Arial"/>
                <a:cs typeface="Arial"/>
              </a:rPr>
              <a:t>ACTIVITIES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81" name="object 81"/>
          <p:cNvGrpSpPr/>
          <p:nvPr/>
        </p:nvGrpSpPr>
        <p:grpSpPr>
          <a:xfrm>
            <a:off x="8241792" y="1604759"/>
            <a:ext cx="974090" cy="396875"/>
            <a:chOff x="8241792" y="1604759"/>
            <a:chExt cx="974090" cy="396875"/>
          </a:xfrm>
        </p:grpSpPr>
        <p:pic>
          <p:nvPicPr>
            <p:cNvPr id="82" name="object 8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302752" y="1613852"/>
              <a:ext cx="912863" cy="356679"/>
            </a:xfrm>
            <a:prstGeom prst="rect">
              <a:avLst/>
            </a:prstGeom>
          </p:spPr>
        </p:pic>
        <p:pic>
          <p:nvPicPr>
            <p:cNvPr id="83" name="object 83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8241792" y="1604759"/>
              <a:ext cx="789444" cy="396252"/>
            </a:xfrm>
            <a:prstGeom prst="rect">
              <a:avLst/>
            </a:prstGeom>
          </p:spPr>
        </p:pic>
        <p:sp>
          <p:nvSpPr>
            <p:cNvPr id="84" name="object 84"/>
            <p:cNvSpPr/>
            <p:nvPr/>
          </p:nvSpPr>
          <p:spPr>
            <a:xfrm>
              <a:off x="8333232" y="1644396"/>
              <a:ext cx="802005" cy="245745"/>
            </a:xfrm>
            <a:custGeom>
              <a:avLst/>
              <a:gdLst/>
              <a:ahLst/>
              <a:cxnLst/>
              <a:rect l="l" t="t" r="r" b="b"/>
              <a:pathLst>
                <a:path w="802004" h="245744">
                  <a:moveTo>
                    <a:pt x="749046" y="0"/>
                  </a:moveTo>
                  <a:lnTo>
                    <a:pt x="0" y="0"/>
                  </a:lnTo>
                  <a:lnTo>
                    <a:pt x="0" y="245363"/>
                  </a:lnTo>
                  <a:lnTo>
                    <a:pt x="749046" y="245363"/>
                  </a:lnTo>
                  <a:lnTo>
                    <a:pt x="801624" y="122681"/>
                  </a:lnTo>
                  <a:lnTo>
                    <a:pt x="749046" y="0"/>
                  </a:lnTo>
                  <a:close/>
                </a:path>
              </a:pathLst>
            </a:custGeom>
            <a:solidFill>
              <a:srgbClr val="006F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8333232" y="1644396"/>
              <a:ext cx="802005" cy="245745"/>
            </a:xfrm>
            <a:custGeom>
              <a:avLst/>
              <a:gdLst/>
              <a:ahLst/>
              <a:cxnLst/>
              <a:rect l="l" t="t" r="r" b="b"/>
              <a:pathLst>
                <a:path w="802004" h="245744">
                  <a:moveTo>
                    <a:pt x="0" y="0"/>
                  </a:moveTo>
                  <a:lnTo>
                    <a:pt x="749046" y="0"/>
                  </a:lnTo>
                  <a:lnTo>
                    <a:pt x="801624" y="122681"/>
                  </a:lnTo>
                  <a:lnTo>
                    <a:pt x="749046" y="245363"/>
                  </a:lnTo>
                  <a:lnTo>
                    <a:pt x="0" y="245363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A6A6A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6" name="object 86"/>
          <p:cNvSpPr txBox="1"/>
          <p:nvPr/>
        </p:nvSpPr>
        <p:spPr>
          <a:xfrm>
            <a:off x="10270363" y="1659128"/>
            <a:ext cx="1778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0" dirty="0">
                <a:latin typeface="Arial"/>
                <a:cs typeface="Arial"/>
              </a:rPr>
              <a:t>…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87" name="object 87"/>
          <p:cNvGrpSpPr/>
          <p:nvPr/>
        </p:nvGrpSpPr>
        <p:grpSpPr>
          <a:xfrm>
            <a:off x="9221723" y="1604759"/>
            <a:ext cx="974090" cy="396875"/>
            <a:chOff x="9221723" y="1604759"/>
            <a:chExt cx="974090" cy="396875"/>
          </a:xfrm>
        </p:grpSpPr>
        <p:pic>
          <p:nvPicPr>
            <p:cNvPr id="88" name="object 8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282683" y="1613852"/>
              <a:ext cx="912863" cy="356679"/>
            </a:xfrm>
            <a:prstGeom prst="rect">
              <a:avLst/>
            </a:prstGeom>
          </p:spPr>
        </p:pic>
        <p:pic>
          <p:nvPicPr>
            <p:cNvPr id="89" name="object 89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9221723" y="1604759"/>
              <a:ext cx="789444" cy="396252"/>
            </a:xfrm>
            <a:prstGeom prst="rect">
              <a:avLst/>
            </a:prstGeom>
          </p:spPr>
        </p:pic>
        <p:sp>
          <p:nvSpPr>
            <p:cNvPr id="90" name="object 90"/>
            <p:cNvSpPr/>
            <p:nvPr/>
          </p:nvSpPr>
          <p:spPr>
            <a:xfrm>
              <a:off x="9313163" y="1644396"/>
              <a:ext cx="802005" cy="245745"/>
            </a:xfrm>
            <a:custGeom>
              <a:avLst/>
              <a:gdLst/>
              <a:ahLst/>
              <a:cxnLst/>
              <a:rect l="l" t="t" r="r" b="b"/>
              <a:pathLst>
                <a:path w="802004" h="245744">
                  <a:moveTo>
                    <a:pt x="749045" y="0"/>
                  </a:moveTo>
                  <a:lnTo>
                    <a:pt x="0" y="0"/>
                  </a:lnTo>
                  <a:lnTo>
                    <a:pt x="0" y="245363"/>
                  </a:lnTo>
                  <a:lnTo>
                    <a:pt x="749045" y="245363"/>
                  </a:lnTo>
                  <a:lnTo>
                    <a:pt x="801624" y="122681"/>
                  </a:lnTo>
                  <a:lnTo>
                    <a:pt x="749045" y="0"/>
                  </a:lnTo>
                  <a:close/>
                </a:path>
              </a:pathLst>
            </a:custGeom>
            <a:solidFill>
              <a:srgbClr val="006F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9313163" y="1644396"/>
              <a:ext cx="802005" cy="245745"/>
            </a:xfrm>
            <a:custGeom>
              <a:avLst/>
              <a:gdLst/>
              <a:ahLst/>
              <a:cxnLst/>
              <a:rect l="l" t="t" r="r" b="b"/>
              <a:pathLst>
                <a:path w="802004" h="245744">
                  <a:moveTo>
                    <a:pt x="0" y="0"/>
                  </a:moveTo>
                  <a:lnTo>
                    <a:pt x="749045" y="0"/>
                  </a:lnTo>
                  <a:lnTo>
                    <a:pt x="801624" y="122681"/>
                  </a:lnTo>
                  <a:lnTo>
                    <a:pt x="749045" y="245363"/>
                  </a:lnTo>
                  <a:lnTo>
                    <a:pt x="0" y="245363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A6A6A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2" name="object 92"/>
          <p:cNvSpPr txBox="1"/>
          <p:nvPr/>
        </p:nvSpPr>
        <p:spPr>
          <a:xfrm>
            <a:off x="8340597" y="1201673"/>
            <a:ext cx="1525905" cy="650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9225">
              <a:lnSpc>
                <a:spcPts val="1370"/>
              </a:lnSpc>
              <a:spcBef>
                <a:spcPts val="100"/>
              </a:spcBef>
            </a:pPr>
            <a:r>
              <a:rPr sz="1200" b="1" spc="-10" dirty="0">
                <a:solidFill>
                  <a:srgbClr val="FFFFFF"/>
                </a:solidFill>
                <a:latin typeface="Arial"/>
                <a:cs typeface="Arial"/>
              </a:rPr>
              <a:t>Industrialization</a:t>
            </a:r>
            <a:endParaRPr sz="1200">
              <a:latin typeface="Arial"/>
              <a:cs typeface="Arial"/>
            </a:endParaRPr>
          </a:p>
          <a:p>
            <a:pPr marL="149225">
              <a:lnSpc>
                <a:spcPts val="1370"/>
              </a:lnSpc>
            </a:pPr>
            <a:r>
              <a:rPr sz="1200" b="1" spc="-10" dirty="0">
                <a:solidFill>
                  <a:srgbClr val="FFFFFF"/>
                </a:solidFill>
                <a:latin typeface="Arial"/>
                <a:cs typeface="Arial"/>
              </a:rPr>
              <a:t>2-</a:t>
            </a:r>
            <a:r>
              <a:rPr sz="1200" b="1" dirty="0">
                <a:solidFill>
                  <a:srgbClr val="FFFFFF"/>
                </a:solidFill>
                <a:latin typeface="Arial"/>
                <a:cs typeface="Arial"/>
              </a:rPr>
              <a:t>4</a:t>
            </a:r>
            <a:r>
              <a:rPr sz="1200" b="1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b="1" dirty="0">
                <a:solidFill>
                  <a:srgbClr val="FFFFFF"/>
                </a:solidFill>
                <a:latin typeface="Arial"/>
                <a:cs typeface="Arial"/>
              </a:rPr>
              <a:t>weeks</a:t>
            </a:r>
            <a:r>
              <a:rPr sz="1200" b="1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b="1" dirty="0">
                <a:solidFill>
                  <a:srgbClr val="FFFFFF"/>
                </a:solidFill>
                <a:latin typeface="Arial"/>
                <a:cs typeface="Arial"/>
              </a:rPr>
              <a:t>/</a:t>
            </a:r>
            <a:r>
              <a:rPr sz="1200" b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b="1" spc="-10" dirty="0">
                <a:solidFill>
                  <a:srgbClr val="FFFFFF"/>
                </a:solidFill>
                <a:latin typeface="Arial"/>
                <a:cs typeface="Arial"/>
              </a:rPr>
              <a:t>sprint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65"/>
              </a:spcBef>
              <a:tabLst>
                <a:tab pos="993140" algn="l"/>
              </a:tabLst>
            </a:pPr>
            <a:r>
              <a:rPr sz="1100" b="1" dirty="0">
                <a:solidFill>
                  <a:srgbClr val="FFFFFF"/>
                </a:solidFill>
                <a:latin typeface="Arial"/>
                <a:cs typeface="Arial"/>
              </a:rPr>
              <a:t>Sprint</a:t>
            </a:r>
            <a:r>
              <a:rPr sz="1100" b="1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b="1" spc="-50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r>
              <a:rPr sz="1100" b="1" dirty="0">
                <a:solidFill>
                  <a:srgbClr val="FFFFFF"/>
                </a:solidFill>
                <a:latin typeface="Arial"/>
                <a:cs typeface="Arial"/>
              </a:rPr>
              <a:t>	Sprint</a:t>
            </a:r>
            <a:r>
              <a:rPr sz="1100" b="1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b="1" spc="-50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1100">
              <a:latin typeface="Arial"/>
              <a:cs typeface="Arial"/>
            </a:endParaRPr>
          </a:p>
        </p:txBody>
      </p:sp>
      <p:grpSp>
        <p:nvGrpSpPr>
          <p:cNvPr id="93" name="object 93"/>
          <p:cNvGrpSpPr/>
          <p:nvPr/>
        </p:nvGrpSpPr>
        <p:grpSpPr>
          <a:xfrm>
            <a:off x="757727" y="1652016"/>
            <a:ext cx="11399520" cy="4706620"/>
            <a:chOff x="757727" y="1652016"/>
            <a:chExt cx="11399520" cy="4706620"/>
          </a:xfrm>
        </p:grpSpPr>
        <p:pic>
          <p:nvPicPr>
            <p:cNvPr id="94" name="object 94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9081515" y="1652016"/>
              <a:ext cx="233172" cy="231648"/>
            </a:xfrm>
            <a:prstGeom prst="rect">
              <a:avLst/>
            </a:prstGeom>
          </p:spPr>
        </p:pic>
        <p:pic>
          <p:nvPicPr>
            <p:cNvPr id="95" name="object 95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10046208" y="1652016"/>
              <a:ext cx="233172" cy="231648"/>
            </a:xfrm>
            <a:prstGeom prst="rect">
              <a:avLst/>
            </a:prstGeom>
          </p:spPr>
        </p:pic>
        <p:sp>
          <p:nvSpPr>
            <p:cNvPr id="96" name="object 96"/>
            <p:cNvSpPr/>
            <p:nvPr/>
          </p:nvSpPr>
          <p:spPr>
            <a:xfrm>
              <a:off x="4916423" y="5588507"/>
              <a:ext cx="6306820" cy="152400"/>
            </a:xfrm>
            <a:custGeom>
              <a:avLst/>
              <a:gdLst/>
              <a:ahLst/>
              <a:cxnLst/>
              <a:rect l="l" t="t" r="r" b="b"/>
              <a:pathLst>
                <a:path w="6306820" h="152400">
                  <a:moveTo>
                    <a:pt x="6280911" y="0"/>
                  </a:moveTo>
                  <a:lnTo>
                    <a:pt x="25400" y="0"/>
                  </a:lnTo>
                  <a:lnTo>
                    <a:pt x="15537" y="1995"/>
                  </a:lnTo>
                  <a:lnTo>
                    <a:pt x="7461" y="7437"/>
                  </a:lnTo>
                  <a:lnTo>
                    <a:pt x="2004" y="15510"/>
                  </a:lnTo>
                  <a:lnTo>
                    <a:pt x="0" y="25399"/>
                  </a:lnTo>
                  <a:lnTo>
                    <a:pt x="0" y="126999"/>
                  </a:lnTo>
                  <a:lnTo>
                    <a:pt x="2004" y="136883"/>
                  </a:lnTo>
                  <a:lnTo>
                    <a:pt x="7461" y="144957"/>
                  </a:lnTo>
                  <a:lnTo>
                    <a:pt x="15537" y="150402"/>
                  </a:lnTo>
                  <a:lnTo>
                    <a:pt x="25400" y="152399"/>
                  </a:lnTo>
                  <a:lnTo>
                    <a:pt x="6280911" y="152399"/>
                  </a:lnTo>
                  <a:lnTo>
                    <a:pt x="6290774" y="150402"/>
                  </a:lnTo>
                  <a:lnTo>
                    <a:pt x="6298850" y="144957"/>
                  </a:lnTo>
                  <a:lnTo>
                    <a:pt x="6304307" y="136883"/>
                  </a:lnTo>
                  <a:lnTo>
                    <a:pt x="6306311" y="126999"/>
                  </a:lnTo>
                  <a:lnTo>
                    <a:pt x="6306311" y="25399"/>
                  </a:lnTo>
                  <a:lnTo>
                    <a:pt x="6304307" y="15510"/>
                  </a:lnTo>
                  <a:lnTo>
                    <a:pt x="6298850" y="7437"/>
                  </a:lnTo>
                  <a:lnTo>
                    <a:pt x="6290774" y="1995"/>
                  </a:lnTo>
                  <a:lnTo>
                    <a:pt x="6280911" y="0"/>
                  </a:lnTo>
                  <a:close/>
                </a:path>
              </a:pathLst>
            </a:custGeom>
            <a:solidFill>
              <a:srgbClr val="EB6C4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7" name="object 97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2414015" y="5561075"/>
              <a:ext cx="214883" cy="216408"/>
            </a:xfrm>
            <a:prstGeom prst="rect">
              <a:avLst/>
            </a:prstGeom>
          </p:spPr>
        </p:pic>
        <p:pic>
          <p:nvPicPr>
            <p:cNvPr id="98" name="object 98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757727" y="4690872"/>
              <a:ext cx="11399220" cy="1667433"/>
            </a:xfrm>
            <a:prstGeom prst="rect">
              <a:avLst/>
            </a:prstGeom>
          </p:spPr>
        </p:pic>
      </p:grpSp>
      <p:sp>
        <p:nvSpPr>
          <p:cNvPr id="99" name="object 99"/>
          <p:cNvSpPr txBox="1"/>
          <p:nvPr/>
        </p:nvSpPr>
        <p:spPr>
          <a:xfrm>
            <a:off x="218031" y="3522700"/>
            <a:ext cx="252095" cy="123190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864"/>
              </a:lnSpc>
            </a:pPr>
            <a:r>
              <a:rPr sz="1600" b="1" spc="-10" dirty="0">
                <a:latin typeface="Arial"/>
                <a:cs typeface="Arial"/>
              </a:rPr>
              <a:t>DELIVERIES</a:t>
            </a:r>
            <a:endParaRPr sz="1600">
              <a:latin typeface="Arial"/>
              <a:cs typeface="Arial"/>
            </a:endParaRPr>
          </a:p>
        </p:txBody>
      </p:sp>
      <p:sp>
        <p:nvSpPr>
          <p:cNvPr id="100" name="object 100"/>
          <p:cNvSpPr txBox="1"/>
          <p:nvPr/>
        </p:nvSpPr>
        <p:spPr>
          <a:xfrm>
            <a:off x="2679573" y="5414264"/>
            <a:ext cx="56578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latin typeface="Arial MT"/>
                <a:cs typeface="Arial MT"/>
              </a:rPr>
              <a:t>Tech</a:t>
            </a:r>
            <a:r>
              <a:rPr sz="900" spc="-25" dirty="0">
                <a:latin typeface="Arial MT"/>
                <a:cs typeface="Arial MT"/>
              </a:rPr>
              <a:t> </a:t>
            </a:r>
            <a:r>
              <a:rPr sz="900" spc="-20" dirty="0">
                <a:latin typeface="Arial MT"/>
                <a:cs typeface="Arial MT"/>
              </a:rPr>
              <a:t>Lead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101" name="object 101"/>
          <p:cNvSpPr txBox="1"/>
          <p:nvPr/>
        </p:nvSpPr>
        <p:spPr>
          <a:xfrm>
            <a:off x="5092446" y="5582208"/>
            <a:ext cx="2012950" cy="474980"/>
          </a:xfrm>
          <a:prstGeom prst="rect">
            <a:avLst/>
          </a:prstGeom>
        </p:spPr>
        <p:txBody>
          <a:bodyPr vert="horz" wrap="square" lIns="0" tIns="20955" rIns="0" bIns="0" rtlCol="0">
            <a:spAutoFit/>
          </a:bodyPr>
          <a:lstStyle/>
          <a:p>
            <a:pPr marL="12700" marR="1259840">
              <a:lnSpc>
                <a:spcPts val="1040"/>
              </a:lnSpc>
              <a:spcBef>
                <a:spcPts val="165"/>
              </a:spcBef>
            </a:pPr>
            <a:r>
              <a:rPr sz="900" dirty="0">
                <a:solidFill>
                  <a:srgbClr val="FFFFFF"/>
                </a:solidFill>
                <a:latin typeface="Arial MT"/>
                <a:cs typeface="Arial MT"/>
              </a:rPr>
              <a:t>Data</a:t>
            </a:r>
            <a:r>
              <a:rPr sz="9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900" spc="-10" dirty="0">
                <a:solidFill>
                  <a:srgbClr val="FFFFFF"/>
                </a:solidFill>
                <a:latin typeface="Arial MT"/>
                <a:cs typeface="Arial MT"/>
              </a:rPr>
              <a:t>Engineer </a:t>
            </a:r>
            <a:r>
              <a:rPr sz="900" dirty="0">
                <a:solidFill>
                  <a:srgbClr val="FFFFFF"/>
                </a:solidFill>
                <a:latin typeface="Arial MT"/>
                <a:cs typeface="Arial MT"/>
              </a:rPr>
              <a:t>Data</a:t>
            </a:r>
            <a:r>
              <a:rPr sz="900" spc="-10" dirty="0">
                <a:solidFill>
                  <a:srgbClr val="FFFFFF"/>
                </a:solidFill>
                <a:latin typeface="Arial MT"/>
                <a:cs typeface="Arial MT"/>
              </a:rPr>
              <a:t> Scientist</a:t>
            </a:r>
            <a:endParaRPr sz="900">
              <a:latin typeface="Arial MT"/>
              <a:cs typeface="Arial MT"/>
            </a:endParaRPr>
          </a:p>
          <a:p>
            <a:pPr marL="146685">
              <a:lnSpc>
                <a:spcPct val="100000"/>
              </a:lnSpc>
              <a:spcBef>
                <a:spcPts val="315"/>
              </a:spcBef>
            </a:pPr>
            <a:r>
              <a:rPr sz="900" dirty="0">
                <a:latin typeface="Arial MT"/>
                <a:cs typeface="Arial MT"/>
              </a:rPr>
              <a:t>Other</a:t>
            </a:r>
            <a:r>
              <a:rPr sz="900" spc="-20" dirty="0">
                <a:latin typeface="Arial MT"/>
                <a:cs typeface="Arial MT"/>
              </a:rPr>
              <a:t> </a:t>
            </a:r>
            <a:r>
              <a:rPr sz="900" dirty="0">
                <a:latin typeface="Arial MT"/>
                <a:cs typeface="Arial MT"/>
              </a:rPr>
              <a:t>roles</a:t>
            </a:r>
            <a:r>
              <a:rPr sz="900" spc="-15" dirty="0">
                <a:latin typeface="Arial MT"/>
                <a:cs typeface="Arial MT"/>
              </a:rPr>
              <a:t> </a:t>
            </a:r>
            <a:r>
              <a:rPr sz="900" dirty="0">
                <a:latin typeface="Arial MT"/>
                <a:cs typeface="Arial MT"/>
              </a:rPr>
              <a:t>of</a:t>
            </a:r>
            <a:r>
              <a:rPr sz="900" spc="-15" dirty="0">
                <a:latin typeface="Arial MT"/>
                <a:cs typeface="Arial MT"/>
              </a:rPr>
              <a:t> </a:t>
            </a:r>
            <a:r>
              <a:rPr sz="900" dirty="0">
                <a:latin typeface="Arial MT"/>
                <a:cs typeface="Arial MT"/>
              </a:rPr>
              <a:t>the</a:t>
            </a:r>
            <a:r>
              <a:rPr sz="900" spc="-20" dirty="0">
                <a:latin typeface="Arial MT"/>
                <a:cs typeface="Arial MT"/>
              </a:rPr>
              <a:t> </a:t>
            </a:r>
            <a:r>
              <a:rPr sz="900" dirty="0">
                <a:latin typeface="Arial MT"/>
                <a:cs typeface="Arial MT"/>
              </a:rPr>
              <a:t>development</a:t>
            </a:r>
            <a:r>
              <a:rPr sz="900" spc="-40" dirty="0">
                <a:latin typeface="Arial MT"/>
                <a:cs typeface="Arial MT"/>
              </a:rPr>
              <a:t> </a:t>
            </a:r>
            <a:r>
              <a:rPr sz="900" spc="-20" dirty="0">
                <a:latin typeface="Arial MT"/>
                <a:cs typeface="Arial MT"/>
              </a:rPr>
              <a:t>team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102" name="object 102"/>
          <p:cNvSpPr txBox="1"/>
          <p:nvPr/>
        </p:nvSpPr>
        <p:spPr>
          <a:xfrm>
            <a:off x="1043432" y="4834254"/>
            <a:ext cx="3210560" cy="4159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FFFFFF"/>
                </a:solidFill>
                <a:latin typeface="Arial MT"/>
                <a:cs typeface="Arial MT"/>
              </a:rPr>
              <a:t>Client</a:t>
            </a:r>
            <a:r>
              <a:rPr sz="9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900" dirty="0">
                <a:solidFill>
                  <a:srgbClr val="FFFFFF"/>
                </a:solidFill>
                <a:latin typeface="Arial MT"/>
                <a:cs typeface="Arial MT"/>
              </a:rPr>
              <a:t>(Product</a:t>
            </a:r>
            <a:r>
              <a:rPr sz="9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900" dirty="0">
                <a:solidFill>
                  <a:srgbClr val="FFFFFF"/>
                </a:solidFill>
                <a:latin typeface="Arial MT"/>
                <a:cs typeface="Arial MT"/>
              </a:rPr>
              <a:t>Owner,</a:t>
            </a:r>
            <a:r>
              <a:rPr sz="9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900" dirty="0">
                <a:solidFill>
                  <a:srgbClr val="FFFFFF"/>
                </a:solidFill>
                <a:latin typeface="Arial MT"/>
                <a:cs typeface="Arial MT"/>
              </a:rPr>
              <a:t>Business</a:t>
            </a:r>
            <a:r>
              <a:rPr sz="9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900" dirty="0">
                <a:solidFill>
                  <a:srgbClr val="FFFFFF"/>
                </a:solidFill>
                <a:latin typeface="Arial MT"/>
                <a:cs typeface="Arial MT"/>
              </a:rPr>
              <a:t>Experts,</a:t>
            </a:r>
            <a:r>
              <a:rPr sz="9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900" dirty="0">
                <a:solidFill>
                  <a:srgbClr val="FFFFFF"/>
                </a:solidFill>
                <a:latin typeface="Arial MT"/>
                <a:cs typeface="Arial MT"/>
              </a:rPr>
              <a:t>Business</a:t>
            </a:r>
            <a:r>
              <a:rPr sz="9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900" dirty="0">
                <a:solidFill>
                  <a:srgbClr val="FFFFFF"/>
                </a:solidFill>
                <a:latin typeface="Arial MT"/>
                <a:cs typeface="Arial MT"/>
              </a:rPr>
              <a:t>IT</a:t>
            </a:r>
            <a:r>
              <a:rPr sz="9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900" spc="-10" dirty="0">
                <a:solidFill>
                  <a:srgbClr val="FFFFFF"/>
                </a:solidFill>
                <a:latin typeface="Arial MT"/>
                <a:cs typeface="Arial MT"/>
              </a:rPr>
              <a:t>Experts)</a:t>
            </a:r>
            <a:endParaRPr sz="9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910"/>
              </a:spcBef>
            </a:pPr>
            <a:r>
              <a:rPr sz="900" dirty="0">
                <a:latin typeface="Arial MT"/>
                <a:cs typeface="Arial MT"/>
              </a:rPr>
              <a:t>Data</a:t>
            </a:r>
            <a:r>
              <a:rPr sz="900" spc="-20" dirty="0">
                <a:latin typeface="Arial MT"/>
                <a:cs typeface="Arial MT"/>
              </a:rPr>
              <a:t> </a:t>
            </a:r>
            <a:r>
              <a:rPr sz="900" spc="-10" dirty="0">
                <a:latin typeface="Arial MT"/>
                <a:cs typeface="Arial MT"/>
              </a:rPr>
              <a:t>Consultant</a:t>
            </a:r>
            <a:endParaRPr sz="900">
              <a:latin typeface="Arial MT"/>
              <a:cs typeface="Arial MT"/>
            </a:endParaRPr>
          </a:p>
        </p:txBody>
      </p:sp>
      <p:grpSp>
        <p:nvGrpSpPr>
          <p:cNvPr id="103" name="object 103"/>
          <p:cNvGrpSpPr/>
          <p:nvPr/>
        </p:nvGrpSpPr>
        <p:grpSpPr>
          <a:xfrm>
            <a:off x="717613" y="1092517"/>
            <a:ext cx="10634980" cy="5271135"/>
            <a:chOff x="717613" y="1092517"/>
            <a:chExt cx="10634980" cy="5271135"/>
          </a:xfrm>
        </p:grpSpPr>
        <p:sp>
          <p:nvSpPr>
            <p:cNvPr id="104" name="object 104"/>
            <p:cNvSpPr/>
            <p:nvPr/>
          </p:nvSpPr>
          <p:spPr>
            <a:xfrm>
              <a:off x="722376" y="1097280"/>
              <a:ext cx="9738360" cy="5261610"/>
            </a:xfrm>
            <a:custGeom>
              <a:avLst/>
              <a:gdLst/>
              <a:ahLst/>
              <a:cxnLst/>
              <a:rect l="l" t="t" r="r" b="b"/>
              <a:pathLst>
                <a:path w="9738360" h="5261610">
                  <a:moveTo>
                    <a:pt x="9738360" y="0"/>
                  </a:moveTo>
                  <a:lnTo>
                    <a:pt x="9738360" y="2930652"/>
                  </a:lnTo>
                </a:path>
                <a:path w="9738360" h="5261610">
                  <a:moveTo>
                    <a:pt x="7584948" y="3593592"/>
                  </a:moveTo>
                  <a:lnTo>
                    <a:pt x="7584948" y="5261025"/>
                  </a:lnTo>
                </a:path>
                <a:path w="9738360" h="5261610">
                  <a:moveTo>
                    <a:pt x="7584948" y="0"/>
                  </a:moveTo>
                  <a:lnTo>
                    <a:pt x="7584948" y="2930652"/>
                  </a:lnTo>
                </a:path>
                <a:path w="9738360" h="5261610">
                  <a:moveTo>
                    <a:pt x="1650492" y="3593592"/>
                  </a:moveTo>
                  <a:lnTo>
                    <a:pt x="1650492" y="5236921"/>
                  </a:lnTo>
                </a:path>
                <a:path w="9738360" h="5261610">
                  <a:moveTo>
                    <a:pt x="1650492" y="0"/>
                  </a:moveTo>
                  <a:lnTo>
                    <a:pt x="1650492" y="2930652"/>
                  </a:lnTo>
                </a:path>
                <a:path w="9738360" h="5261610">
                  <a:moveTo>
                    <a:pt x="0" y="0"/>
                  </a:moveTo>
                  <a:lnTo>
                    <a:pt x="0" y="5205590"/>
                  </a:lnTo>
                </a:path>
                <a:path w="9738360" h="5261610">
                  <a:moveTo>
                    <a:pt x="4183379" y="3593592"/>
                  </a:moveTo>
                  <a:lnTo>
                    <a:pt x="4183379" y="5236921"/>
                  </a:lnTo>
                </a:path>
                <a:path w="9738360" h="5261610">
                  <a:moveTo>
                    <a:pt x="4183379" y="0"/>
                  </a:moveTo>
                  <a:lnTo>
                    <a:pt x="4183379" y="2930652"/>
                  </a:lnTo>
                </a:path>
              </a:pathLst>
            </a:custGeom>
            <a:ln w="9525">
              <a:solidFill>
                <a:srgbClr val="7E7E7E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5" name="object 105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4655820" y="3550919"/>
              <a:ext cx="492251" cy="493776"/>
            </a:xfrm>
            <a:prstGeom prst="rect">
              <a:avLst/>
            </a:prstGeom>
          </p:spPr>
        </p:pic>
        <p:pic>
          <p:nvPicPr>
            <p:cNvPr id="106" name="object 106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2125979" y="3550919"/>
              <a:ext cx="492251" cy="493776"/>
            </a:xfrm>
            <a:prstGeom prst="rect">
              <a:avLst/>
            </a:prstGeom>
          </p:spPr>
        </p:pic>
        <p:sp>
          <p:nvSpPr>
            <p:cNvPr id="107" name="object 107"/>
            <p:cNvSpPr/>
            <p:nvPr/>
          </p:nvSpPr>
          <p:spPr>
            <a:xfrm>
              <a:off x="10246447" y="3583520"/>
              <a:ext cx="429259" cy="429259"/>
            </a:xfrm>
            <a:custGeom>
              <a:avLst/>
              <a:gdLst/>
              <a:ahLst/>
              <a:cxnLst/>
              <a:rect l="l" t="t" r="r" b="b"/>
              <a:pathLst>
                <a:path w="429259" h="429260">
                  <a:moveTo>
                    <a:pt x="214465" y="0"/>
                  </a:moveTo>
                  <a:lnTo>
                    <a:pt x="165290" y="5663"/>
                  </a:lnTo>
                  <a:lnTo>
                    <a:pt x="120148" y="21797"/>
                  </a:lnTo>
                  <a:lnTo>
                    <a:pt x="80328" y="47114"/>
                  </a:lnTo>
                  <a:lnTo>
                    <a:pt x="47115" y="80326"/>
                  </a:lnTo>
                  <a:lnTo>
                    <a:pt x="21798" y="120147"/>
                  </a:lnTo>
                  <a:lnTo>
                    <a:pt x="5664" y="165289"/>
                  </a:lnTo>
                  <a:lnTo>
                    <a:pt x="0" y="214466"/>
                  </a:lnTo>
                  <a:lnTo>
                    <a:pt x="5664" y="263641"/>
                  </a:lnTo>
                  <a:lnTo>
                    <a:pt x="21798" y="308782"/>
                  </a:lnTo>
                  <a:lnTo>
                    <a:pt x="47115" y="348603"/>
                  </a:lnTo>
                  <a:lnTo>
                    <a:pt x="80328" y="381815"/>
                  </a:lnTo>
                  <a:lnTo>
                    <a:pt x="120148" y="407132"/>
                  </a:lnTo>
                  <a:lnTo>
                    <a:pt x="165290" y="423266"/>
                  </a:lnTo>
                  <a:lnTo>
                    <a:pt x="214465" y="428930"/>
                  </a:lnTo>
                  <a:lnTo>
                    <a:pt x="263639" y="423266"/>
                  </a:lnTo>
                  <a:lnTo>
                    <a:pt x="308781" y="407132"/>
                  </a:lnTo>
                  <a:lnTo>
                    <a:pt x="348602" y="381815"/>
                  </a:lnTo>
                  <a:lnTo>
                    <a:pt x="381815" y="348603"/>
                  </a:lnTo>
                  <a:lnTo>
                    <a:pt x="407133" y="308782"/>
                  </a:lnTo>
                  <a:lnTo>
                    <a:pt x="423267" y="263641"/>
                  </a:lnTo>
                  <a:lnTo>
                    <a:pt x="428931" y="214466"/>
                  </a:lnTo>
                  <a:lnTo>
                    <a:pt x="423267" y="165289"/>
                  </a:lnTo>
                  <a:lnTo>
                    <a:pt x="407133" y="120147"/>
                  </a:lnTo>
                  <a:lnTo>
                    <a:pt x="381815" y="80326"/>
                  </a:lnTo>
                  <a:lnTo>
                    <a:pt x="348602" y="47114"/>
                  </a:lnTo>
                  <a:lnTo>
                    <a:pt x="308781" y="21797"/>
                  </a:lnTo>
                  <a:lnTo>
                    <a:pt x="263639" y="5663"/>
                  </a:lnTo>
                  <a:lnTo>
                    <a:pt x="214465" y="0"/>
                  </a:lnTo>
                  <a:close/>
                </a:path>
              </a:pathLst>
            </a:custGeom>
            <a:solidFill>
              <a:srgbClr val="4ACD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/>
            <p:cNvSpPr/>
            <p:nvPr/>
          </p:nvSpPr>
          <p:spPr>
            <a:xfrm>
              <a:off x="10269021" y="3583520"/>
              <a:ext cx="390525" cy="214629"/>
            </a:xfrm>
            <a:custGeom>
              <a:avLst/>
              <a:gdLst/>
              <a:ahLst/>
              <a:cxnLst/>
              <a:rect l="l" t="t" r="r" b="b"/>
              <a:pathLst>
                <a:path w="390525" h="214629">
                  <a:moveTo>
                    <a:pt x="98103" y="189054"/>
                  </a:moveTo>
                  <a:lnTo>
                    <a:pt x="5749" y="189054"/>
                  </a:lnTo>
                  <a:lnTo>
                    <a:pt x="0" y="195009"/>
                  </a:lnTo>
                  <a:lnTo>
                    <a:pt x="637" y="208560"/>
                  </a:lnTo>
                  <a:lnTo>
                    <a:pt x="657" y="208986"/>
                  </a:lnTo>
                  <a:lnTo>
                    <a:pt x="6480" y="214187"/>
                  </a:lnTo>
                  <a:lnTo>
                    <a:pt x="86849" y="214187"/>
                  </a:lnTo>
                  <a:lnTo>
                    <a:pt x="92476" y="208560"/>
                  </a:lnTo>
                  <a:lnTo>
                    <a:pt x="92476" y="194681"/>
                  </a:lnTo>
                  <a:lnTo>
                    <a:pt x="98103" y="189054"/>
                  </a:lnTo>
                  <a:close/>
                </a:path>
                <a:path w="390525" h="214629">
                  <a:moveTo>
                    <a:pt x="170828" y="163921"/>
                  </a:moveTo>
                  <a:lnTo>
                    <a:pt x="56215" y="163921"/>
                  </a:lnTo>
                  <a:lnTo>
                    <a:pt x="50588" y="169548"/>
                  </a:lnTo>
                  <a:lnTo>
                    <a:pt x="50588" y="183427"/>
                  </a:lnTo>
                  <a:lnTo>
                    <a:pt x="44964" y="189054"/>
                  </a:lnTo>
                  <a:lnTo>
                    <a:pt x="170102" y="189054"/>
                  </a:lnTo>
                  <a:lnTo>
                    <a:pt x="175924" y="183853"/>
                  </a:lnTo>
                  <a:lnTo>
                    <a:pt x="176581" y="169877"/>
                  </a:lnTo>
                  <a:lnTo>
                    <a:pt x="170828" y="163921"/>
                  </a:lnTo>
                  <a:close/>
                </a:path>
                <a:path w="390525" h="214629">
                  <a:moveTo>
                    <a:pt x="133848" y="25132"/>
                  </a:moveTo>
                  <a:lnTo>
                    <a:pt x="42514" y="25132"/>
                  </a:lnTo>
                  <a:lnTo>
                    <a:pt x="36855" y="29859"/>
                  </a:lnTo>
                  <a:lnTo>
                    <a:pt x="35312" y="43849"/>
                  </a:lnTo>
                  <a:lnTo>
                    <a:pt x="41224" y="50265"/>
                  </a:lnTo>
                  <a:lnTo>
                    <a:pt x="122594" y="50265"/>
                  </a:lnTo>
                  <a:lnTo>
                    <a:pt x="128221" y="44638"/>
                  </a:lnTo>
                  <a:lnTo>
                    <a:pt x="128221" y="30759"/>
                  </a:lnTo>
                  <a:lnTo>
                    <a:pt x="133848" y="25132"/>
                  </a:lnTo>
                  <a:close/>
                </a:path>
                <a:path w="390525" h="214629">
                  <a:moveTo>
                    <a:pt x="206845" y="0"/>
                  </a:moveTo>
                  <a:lnTo>
                    <a:pt x="91960" y="0"/>
                  </a:lnTo>
                  <a:lnTo>
                    <a:pt x="86333" y="5626"/>
                  </a:lnTo>
                  <a:lnTo>
                    <a:pt x="86333" y="19505"/>
                  </a:lnTo>
                  <a:lnTo>
                    <a:pt x="80706" y="25132"/>
                  </a:lnTo>
                  <a:lnTo>
                    <a:pt x="205553" y="25132"/>
                  </a:lnTo>
                  <a:lnTo>
                    <a:pt x="211215" y="20406"/>
                  </a:lnTo>
                  <a:lnTo>
                    <a:pt x="212758" y="6415"/>
                  </a:lnTo>
                  <a:lnTo>
                    <a:pt x="206845" y="0"/>
                  </a:lnTo>
                  <a:close/>
                </a:path>
                <a:path w="390525" h="214629">
                  <a:moveTo>
                    <a:pt x="347477" y="134041"/>
                  </a:moveTo>
                  <a:lnTo>
                    <a:pt x="205588" y="134041"/>
                  </a:lnTo>
                  <a:lnTo>
                    <a:pt x="199766" y="139235"/>
                  </a:lnTo>
                  <a:lnTo>
                    <a:pt x="199109" y="153212"/>
                  </a:lnTo>
                  <a:lnTo>
                    <a:pt x="204855" y="159174"/>
                  </a:lnTo>
                  <a:lnTo>
                    <a:pt x="336223" y="159174"/>
                  </a:lnTo>
                  <a:lnTo>
                    <a:pt x="341850" y="153547"/>
                  </a:lnTo>
                  <a:lnTo>
                    <a:pt x="341850" y="139668"/>
                  </a:lnTo>
                  <a:lnTo>
                    <a:pt x="347477" y="134041"/>
                  </a:lnTo>
                  <a:close/>
                </a:path>
                <a:path w="390525" h="214629">
                  <a:moveTo>
                    <a:pt x="378614" y="108908"/>
                  </a:moveTo>
                  <a:lnTo>
                    <a:pt x="243546" y="108908"/>
                  </a:lnTo>
                  <a:lnTo>
                    <a:pt x="249368" y="114103"/>
                  </a:lnTo>
                  <a:lnTo>
                    <a:pt x="249942" y="126323"/>
                  </a:lnTo>
                  <a:lnTo>
                    <a:pt x="250024" y="128079"/>
                  </a:lnTo>
                  <a:lnTo>
                    <a:pt x="244272" y="134041"/>
                  </a:lnTo>
                  <a:lnTo>
                    <a:pt x="386042" y="134041"/>
                  </a:lnTo>
                  <a:lnTo>
                    <a:pt x="388199" y="133406"/>
                  </a:lnTo>
                  <a:lnTo>
                    <a:pt x="390056" y="132324"/>
                  </a:lnTo>
                  <a:lnTo>
                    <a:pt x="387454" y="126323"/>
                  </a:lnTo>
                  <a:lnTo>
                    <a:pt x="384678" y="120417"/>
                  </a:lnTo>
                  <a:lnTo>
                    <a:pt x="381730" y="114611"/>
                  </a:lnTo>
                  <a:lnTo>
                    <a:pt x="378614" y="108908"/>
                  </a:lnTo>
                  <a:close/>
                </a:path>
                <a:path w="390525" h="214629">
                  <a:moveTo>
                    <a:pt x="294335" y="83776"/>
                  </a:moveTo>
                  <a:lnTo>
                    <a:pt x="172078" y="83776"/>
                  </a:lnTo>
                  <a:lnTo>
                    <a:pt x="166255" y="88970"/>
                  </a:lnTo>
                  <a:lnTo>
                    <a:pt x="165599" y="102946"/>
                  </a:lnTo>
                  <a:lnTo>
                    <a:pt x="171345" y="108908"/>
                  </a:lnTo>
                  <a:lnTo>
                    <a:pt x="305589" y="108908"/>
                  </a:lnTo>
                  <a:lnTo>
                    <a:pt x="299962" y="103281"/>
                  </a:lnTo>
                  <a:lnTo>
                    <a:pt x="299962" y="89403"/>
                  </a:lnTo>
                  <a:lnTo>
                    <a:pt x="294335" y="83776"/>
                  </a:lnTo>
                  <a:close/>
                </a:path>
              </a:pathLst>
            </a:custGeom>
            <a:solidFill>
              <a:srgbClr val="82DC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9" name="object 109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10295037" y="3650541"/>
              <a:ext cx="110582" cy="249226"/>
            </a:xfrm>
            <a:prstGeom prst="rect">
              <a:avLst/>
            </a:prstGeom>
          </p:spPr>
        </p:pic>
        <p:sp>
          <p:nvSpPr>
            <p:cNvPr id="110" name="object 110"/>
            <p:cNvSpPr/>
            <p:nvPr/>
          </p:nvSpPr>
          <p:spPr>
            <a:xfrm>
              <a:off x="10261052" y="3777309"/>
              <a:ext cx="381000" cy="235585"/>
            </a:xfrm>
            <a:custGeom>
              <a:avLst/>
              <a:gdLst/>
              <a:ahLst/>
              <a:cxnLst/>
              <a:rect l="l" t="t" r="r" b="b"/>
              <a:pathLst>
                <a:path w="381000" h="235585">
                  <a:moveTo>
                    <a:pt x="377884" y="0"/>
                  </a:moveTo>
                  <a:lnTo>
                    <a:pt x="375147" y="1040"/>
                  </a:lnTo>
                  <a:lnTo>
                    <a:pt x="263529" y="43270"/>
                  </a:lnTo>
                  <a:lnTo>
                    <a:pt x="263529" y="2031"/>
                  </a:lnTo>
                  <a:lnTo>
                    <a:pt x="260597" y="0"/>
                  </a:lnTo>
                  <a:lnTo>
                    <a:pt x="0" y="98604"/>
                  </a:lnTo>
                  <a:lnTo>
                    <a:pt x="3981" y="108118"/>
                  </a:lnTo>
                  <a:lnTo>
                    <a:pt x="8400" y="117395"/>
                  </a:lnTo>
                  <a:lnTo>
                    <a:pt x="52544" y="176536"/>
                  </a:lnTo>
                  <a:lnTo>
                    <a:pt x="95134" y="207876"/>
                  </a:lnTo>
                  <a:lnTo>
                    <a:pt x="144848" y="228021"/>
                  </a:lnTo>
                  <a:lnTo>
                    <a:pt x="199859" y="235142"/>
                  </a:lnTo>
                  <a:lnTo>
                    <a:pt x="254871" y="228021"/>
                  </a:lnTo>
                  <a:lnTo>
                    <a:pt x="304585" y="207876"/>
                  </a:lnTo>
                  <a:lnTo>
                    <a:pt x="347175" y="176536"/>
                  </a:lnTo>
                  <a:lnTo>
                    <a:pt x="380816" y="135828"/>
                  </a:lnTo>
                  <a:lnTo>
                    <a:pt x="380816" y="2024"/>
                  </a:lnTo>
                  <a:lnTo>
                    <a:pt x="377884" y="0"/>
                  </a:lnTo>
                  <a:close/>
                </a:path>
              </a:pathLst>
            </a:custGeom>
            <a:solidFill>
              <a:srgbClr val="E6B46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/>
            <p:cNvSpPr/>
            <p:nvPr/>
          </p:nvSpPr>
          <p:spPr>
            <a:xfrm>
              <a:off x="10261052" y="3775249"/>
              <a:ext cx="386715" cy="120650"/>
            </a:xfrm>
            <a:custGeom>
              <a:avLst/>
              <a:gdLst/>
              <a:ahLst/>
              <a:cxnLst/>
              <a:rect l="l" t="t" r="r" b="b"/>
              <a:pathLst>
                <a:path w="386715" h="120650">
                  <a:moveTo>
                    <a:pt x="335381" y="68815"/>
                  </a:moveTo>
                  <a:lnTo>
                    <a:pt x="313997" y="68815"/>
                  </a:lnTo>
                  <a:lnTo>
                    <a:pt x="312119" y="70686"/>
                  </a:lnTo>
                  <a:lnTo>
                    <a:pt x="312119" y="83692"/>
                  </a:lnTo>
                  <a:lnTo>
                    <a:pt x="313997" y="85570"/>
                  </a:lnTo>
                  <a:lnTo>
                    <a:pt x="335381" y="85570"/>
                  </a:lnTo>
                  <a:lnTo>
                    <a:pt x="337252" y="83692"/>
                  </a:lnTo>
                  <a:lnTo>
                    <a:pt x="337252" y="70686"/>
                  </a:lnTo>
                  <a:lnTo>
                    <a:pt x="335381" y="68815"/>
                  </a:lnTo>
                  <a:close/>
                </a:path>
                <a:path w="386715" h="120650">
                  <a:moveTo>
                    <a:pt x="266014" y="0"/>
                  </a:moveTo>
                  <a:lnTo>
                    <a:pt x="0" y="100663"/>
                  </a:lnTo>
                  <a:lnTo>
                    <a:pt x="2654" y="107463"/>
                  </a:lnTo>
                  <a:lnTo>
                    <a:pt x="5654" y="114089"/>
                  </a:lnTo>
                  <a:lnTo>
                    <a:pt x="8961" y="120532"/>
                  </a:lnTo>
                  <a:lnTo>
                    <a:pt x="266789" y="22968"/>
                  </a:lnTo>
                  <a:lnTo>
                    <a:pt x="268947" y="19847"/>
                  </a:lnTo>
                  <a:lnTo>
                    <a:pt x="268947" y="2024"/>
                  </a:lnTo>
                  <a:lnTo>
                    <a:pt x="266014" y="0"/>
                  </a:lnTo>
                  <a:close/>
                </a:path>
                <a:path w="386715" h="120650">
                  <a:moveTo>
                    <a:pt x="232336" y="61275"/>
                  </a:moveTo>
                  <a:lnTo>
                    <a:pt x="210953" y="61275"/>
                  </a:lnTo>
                  <a:lnTo>
                    <a:pt x="209075" y="63146"/>
                  </a:lnTo>
                  <a:lnTo>
                    <a:pt x="209075" y="69652"/>
                  </a:lnTo>
                  <a:lnTo>
                    <a:pt x="194197" y="69652"/>
                  </a:lnTo>
                  <a:lnTo>
                    <a:pt x="192319" y="71523"/>
                  </a:lnTo>
                  <a:lnTo>
                    <a:pt x="192319" y="84530"/>
                  </a:lnTo>
                  <a:lnTo>
                    <a:pt x="194197" y="86408"/>
                  </a:lnTo>
                  <a:lnTo>
                    <a:pt x="215581" y="86408"/>
                  </a:lnTo>
                  <a:lnTo>
                    <a:pt x="217452" y="84530"/>
                  </a:lnTo>
                  <a:lnTo>
                    <a:pt x="217452" y="78030"/>
                  </a:lnTo>
                  <a:lnTo>
                    <a:pt x="232336" y="78030"/>
                  </a:lnTo>
                  <a:lnTo>
                    <a:pt x="234207" y="76152"/>
                  </a:lnTo>
                  <a:lnTo>
                    <a:pt x="234207" y="63146"/>
                  </a:lnTo>
                  <a:lnTo>
                    <a:pt x="232336" y="61275"/>
                  </a:lnTo>
                  <a:close/>
                </a:path>
                <a:path w="386715" h="120650">
                  <a:moveTo>
                    <a:pt x="383301" y="0"/>
                  </a:moveTo>
                  <a:lnTo>
                    <a:pt x="263529" y="45329"/>
                  </a:lnTo>
                  <a:lnTo>
                    <a:pt x="263529" y="68591"/>
                  </a:lnTo>
                  <a:lnTo>
                    <a:pt x="384076" y="22968"/>
                  </a:lnTo>
                  <a:lnTo>
                    <a:pt x="386233" y="19847"/>
                  </a:lnTo>
                  <a:lnTo>
                    <a:pt x="386233" y="2024"/>
                  </a:lnTo>
                  <a:lnTo>
                    <a:pt x="383301" y="0"/>
                  </a:lnTo>
                  <a:close/>
                </a:path>
              </a:pathLst>
            </a:custGeom>
            <a:solidFill>
              <a:srgbClr val="D295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10301740" y="3893492"/>
              <a:ext cx="318770" cy="119380"/>
            </a:xfrm>
            <a:custGeom>
              <a:avLst/>
              <a:gdLst/>
              <a:ahLst/>
              <a:cxnLst/>
              <a:rect l="l" t="t" r="r" b="b"/>
              <a:pathLst>
                <a:path w="318770" h="119379">
                  <a:moveTo>
                    <a:pt x="115413" y="0"/>
                  </a:moveTo>
                  <a:lnTo>
                    <a:pt x="68896" y="0"/>
                  </a:lnTo>
                  <a:lnTo>
                    <a:pt x="67018" y="1870"/>
                  </a:lnTo>
                  <a:lnTo>
                    <a:pt x="67018" y="48387"/>
                  </a:lnTo>
                  <a:lnTo>
                    <a:pt x="68896" y="50262"/>
                  </a:lnTo>
                  <a:lnTo>
                    <a:pt x="115413" y="50262"/>
                  </a:lnTo>
                  <a:lnTo>
                    <a:pt x="117284" y="48387"/>
                  </a:lnTo>
                  <a:lnTo>
                    <a:pt x="117284" y="1870"/>
                  </a:lnTo>
                  <a:lnTo>
                    <a:pt x="115413" y="0"/>
                  </a:lnTo>
                  <a:close/>
                </a:path>
                <a:path w="318770" h="119379">
                  <a:moveTo>
                    <a:pt x="115413" y="67018"/>
                  </a:moveTo>
                  <a:lnTo>
                    <a:pt x="68896" y="67018"/>
                  </a:lnTo>
                  <a:lnTo>
                    <a:pt x="67018" y="68893"/>
                  </a:lnTo>
                  <a:lnTo>
                    <a:pt x="67018" y="98196"/>
                  </a:lnTo>
                  <a:lnTo>
                    <a:pt x="79056" y="103482"/>
                  </a:lnTo>
                  <a:lnTo>
                    <a:pt x="91463" y="108039"/>
                  </a:lnTo>
                  <a:lnTo>
                    <a:pt x="104214" y="111839"/>
                  </a:lnTo>
                  <a:lnTo>
                    <a:pt x="117284" y="114857"/>
                  </a:lnTo>
                  <a:lnTo>
                    <a:pt x="117284" y="68893"/>
                  </a:lnTo>
                  <a:lnTo>
                    <a:pt x="115413" y="67018"/>
                  </a:lnTo>
                  <a:close/>
                </a:path>
                <a:path w="318770" h="119379">
                  <a:moveTo>
                    <a:pt x="48392" y="0"/>
                  </a:moveTo>
                  <a:lnTo>
                    <a:pt x="1875" y="0"/>
                  </a:lnTo>
                  <a:lnTo>
                    <a:pt x="0" y="1870"/>
                  </a:lnTo>
                  <a:lnTo>
                    <a:pt x="0" y="48220"/>
                  </a:lnTo>
                  <a:lnTo>
                    <a:pt x="1881" y="50262"/>
                  </a:lnTo>
                  <a:lnTo>
                    <a:pt x="48392" y="50262"/>
                  </a:lnTo>
                  <a:lnTo>
                    <a:pt x="50263" y="48387"/>
                  </a:lnTo>
                  <a:lnTo>
                    <a:pt x="50263" y="1870"/>
                  </a:lnTo>
                  <a:lnTo>
                    <a:pt x="48392" y="0"/>
                  </a:lnTo>
                  <a:close/>
                </a:path>
                <a:path w="318770" h="119379">
                  <a:moveTo>
                    <a:pt x="48392" y="67018"/>
                  </a:moveTo>
                  <a:lnTo>
                    <a:pt x="19266" y="67018"/>
                  </a:lnTo>
                  <a:lnTo>
                    <a:pt x="26623" y="73079"/>
                  </a:lnTo>
                  <a:lnTo>
                    <a:pt x="34249" y="78816"/>
                  </a:lnTo>
                  <a:lnTo>
                    <a:pt x="42132" y="84217"/>
                  </a:lnTo>
                  <a:lnTo>
                    <a:pt x="50263" y="89269"/>
                  </a:lnTo>
                  <a:lnTo>
                    <a:pt x="50263" y="68893"/>
                  </a:lnTo>
                  <a:lnTo>
                    <a:pt x="48392" y="67018"/>
                  </a:lnTo>
                  <a:close/>
                </a:path>
                <a:path w="318770" h="119379">
                  <a:moveTo>
                    <a:pt x="182434" y="67018"/>
                  </a:moveTo>
                  <a:lnTo>
                    <a:pt x="135917" y="67018"/>
                  </a:lnTo>
                  <a:lnTo>
                    <a:pt x="134039" y="68893"/>
                  </a:lnTo>
                  <a:lnTo>
                    <a:pt x="134039" y="117485"/>
                  </a:lnTo>
                  <a:lnTo>
                    <a:pt x="142284" y="118448"/>
                  </a:lnTo>
                  <a:lnTo>
                    <a:pt x="150669" y="118959"/>
                  </a:lnTo>
                  <a:lnTo>
                    <a:pt x="167675" y="118959"/>
                  </a:lnTo>
                  <a:lnTo>
                    <a:pt x="176060" y="118448"/>
                  </a:lnTo>
                  <a:lnTo>
                    <a:pt x="184305" y="117485"/>
                  </a:lnTo>
                  <a:lnTo>
                    <a:pt x="184305" y="68893"/>
                  </a:lnTo>
                  <a:lnTo>
                    <a:pt x="182434" y="67018"/>
                  </a:lnTo>
                  <a:close/>
                </a:path>
                <a:path w="318770" h="119379">
                  <a:moveTo>
                    <a:pt x="316476" y="0"/>
                  </a:moveTo>
                  <a:lnTo>
                    <a:pt x="269959" y="0"/>
                  </a:lnTo>
                  <a:lnTo>
                    <a:pt x="268081" y="1870"/>
                  </a:lnTo>
                  <a:lnTo>
                    <a:pt x="268081" y="48387"/>
                  </a:lnTo>
                  <a:lnTo>
                    <a:pt x="269959" y="50262"/>
                  </a:lnTo>
                  <a:lnTo>
                    <a:pt x="316469" y="50262"/>
                  </a:lnTo>
                  <a:lnTo>
                    <a:pt x="318347" y="48220"/>
                  </a:lnTo>
                  <a:lnTo>
                    <a:pt x="318347" y="1870"/>
                  </a:lnTo>
                  <a:lnTo>
                    <a:pt x="316476" y="0"/>
                  </a:lnTo>
                  <a:close/>
                </a:path>
                <a:path w="318770" h="119379">
                  <a:moveTo>
                    <a:pt x="249455" y="0"/>
                  </a:moveTo>
                  <a:lnTo>
                    <a:pt x="202938" y="0"/>
                  </a:lnTo>
                  <a:lnTo>
                    <a:pt x="201060" y="1870"/>
                  </a:lnTo>
                  <a:lnTo>
                    <a:pt x="201060" y="48387"/>
                  </a:lnTo>
                  <a:lnTo>
                    <a:pt x="202938" y="50262"/>
                  </a:lnTo>
                  <a:lnTo>
                    <a:pt x="249455" y="50262"/>
                  </a:lnTo>
                  <a:lnTo>
                    <a:pt x="251326" y="48387"/>
                  </a:lnTo>
                  <a:lnTo>
                    <a:pt x="251326" y="1870"/>
                  </a:lnTo>
                  <a:lnTo>
                    <a:pt x="249455" y="0"/>
                  </a:lnTo>
                  <a:close/>
                </a:path>
                <a:path w="318770" h="119379">
                  <a:moveTo>
                    <a:pt x="182434" y="0"/>
                  </a:moveTo>
                  <a:lnTo>
                    <a:pt x="135917" y="0"/>
                  </a:lnTo>
                  <a:lnTo>
                    <a:pt x="134039" y="1870"/>
                  </a:lnTo>
                  <a:lnTo>
                    <a:pt x="134039" y="48387"/>
                  </a:lnTo>
                  <a:lnTo>
                    <a:pt x="135917" y="50262"/>
                  </a:lnTo>
                  <a:lnTo>
                    <a:pt x="182434" y="50262"/>
                  </a:lnTo>
                  <a:lnTo>
                    <a:pt x="184305" y="48387"/>
                  </a:lnTo>
                  <a:lnTo>
                    <a:pt x="184305" y="1870"/>
                  </a:lnTo>
                  <a:lnTo>
                    <a:pt x="182434" y="0"/>
                  </a:lnTo>
                  <a:close/>
                </a:path>
                <a:path w="318770" h="119379">
                  <a:moveTo>
                    <a:pt x="299085" y="67018"/>
                  </a:moveTo>
                  <a:lnTo>
                    <a:pt x="269959" y="67018"/>
                  </a:lnTo>
                  <a:lnTo>
                    <a:pt x="268081" y="68893"/>
                  </a:lnTo>
                  <a:lnTo>
                    <a:pt x="268081" y="89269"/>
                  </a:lnTo>
                  <a:lnTo>
                    <a:pt x="276213" y="84217"/>
                  </a:lnTo>
                  <a:lnTo>
                    <a:pt x="284099" y="78816"/>
                  </a:lnTo>
                  <a:lnTo>
                    <a:pt x="291726" y="73079"/>
                  </a:lnTo>
                  <a:lnTo>
                    <a:pt x="299085" y="67018"/>
                  </a:lnTo>
                  <a:close/>
                </a:path>
                <a:path w="318770" h="119379">
                  <a:moveTo>
                    <a:pt x="249455" y="67018"/>
                  </a:moveTo>
                  <a:lnTo>
                    <a:pt x="202938" y="67018"/>
                  </a:lnTo>
                  <a:lnTo>
                    <a:pt x="201060" y="68893"/>
                  </a:lnTo>
                  <a:lnTo>
                    <a:pt x="201060" y="114857"/>
                  </a:lnTo>
                  <a:lnTo>
                    <a:pt x="214131" y="111839"/>
                  </a:lnTo>
                  <a:lnTo>
                    <a:pt x="226884" y="108039"/>
                  </a:lnTo>
                  <a:lnTo>
                    <a:pt x="239291" y="103482"/>
                  </a:lnTo>
                  <a:lnTo>
                    <a:pt x="251326" y="98196"/>
                  </a:lnTo>
                  <a:lnTo>
                    <a:pt x="251326" y="68893"/>
                  </a:lnTo>
                  <a:lnTo>
                    <a:pt x="249455" y="67018"/>
                  </a:lnTo>
                  <a:close/>
                </a:path>
              </a:pathLst>
            </a:custGeom>
            <a:solidFill>
              <a:srgbClr val="5A63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10336727" y="3893492"/>
              <a:ext cx="283845" cy="117475"/>
            </a:xfrm>
            <a:custGeom>
              <a:avLst/>
              <a:gdLst/>
              <a:ahLst/>
              <a:cxnLst/>
              <a:rect l="l" t="t" r="r" b="b"/>
              <a:pathLst>
                <a:path w="283845" h="117475">
                  <a:moveTo>
                    <a:pt x="13404" y="0"/>
                  </a:moveTo>
                  <a:lnTo>
                    <a:pt x="0" y="0"/>
                  </a:lnTo>
                  <a:lnTo>
                    <a:pt x="1870" y="1870"/>
                  </a:lnTo>
                  <a:lnTo>
                    <a:pt x="1870" y="48387"/>
                  </a:lnTo>
                  <a:lnTo>
                    <a:pt x="0" y="50262"/>
                  </a:lnTo>
                  <a:lnTo>
                    <a:pt x="13404" y="50262"/>
                  </a:lnTo>
                  <a:lnTo>
                    <a:pt x="15275" y="48387"/>
                  </a:lnTo>
                  <a:lnTo>
                    <a:pt x="15275" y="1870"/>
                  </a:lnTo>
                  <a:lnTo>
                    <a:pt x="13404" y="0"/>
                  </a:lnTo>
                  <a:close/>
                </a:path>
                <a:path w="283845" h="117475">
                  <a:moveTo>
                    <a:pt x="80425" y="67018"/>
                  </a:moveTo>
                  <a:lnTo>
                    <a:pt x="67020" y="67018"/>
                  </a:lnTo>
                  <a:lnTo>
                    <a:pt x="68891" y="68893"/>
                  </a:lnTo>
                  <a:lnTo>
                    <a:pt x="68891" y="111748"/>
                  </a:lnTo>
                  <a:lnTo>
                    <a:pt x="73192" y="112891"/>
                  </a:lnTo>
                  <a:lnTo>
                    <a:pt x="77541" y="113904"/>
                  </a:lnTo>
                  <a:lnTo>
                    <a:pt x="81940" y="114783"/>
                  </a:lnTo>
                  <a:lnTo>
                    <a:pt x="82163" y="114266"/>
                  </a:lnTo>
                  <a:lnTo>
                    <a:pt x="82247" y="113904"/>
                  </a:lnTo>
                  <a:lnTo>
                    <a:pt x="82296" y="68893"/>
                  </a:lnTo>
                  <a:lnTo>
                    <a:pt x="80425" y="67018"/>
                  </a:lnTo>
                  <a:close/>
                </a:path>
                <a:path w="283845" h="117475">
                  <a:moveTo>
                    <a:pt x="13404" y="67018"/>
                  </a:moveTo>
                  <a:lnTo>
                    <a:pt x="0" y="67018"/>
                  </a:lnTo>
                  <a:lnTo>
                    <a:pt x="1870" y="68893"/>
                  </a:lnTo>
                  <a:lnTo>
                    <a:pt x="1870" y="80649"/>
                  </a:lnTo>
                  <a:lnTo>
                    <a:pt x="6227" y="83680"/>
                  </a:lnTo>
                  <a:lnTo>
                    <a:pt x="10695" y="86563"/>
                  </a:lnTo>
                  <a:lnTo>
                    <a:pt x="15275" y="89271"/>
                  </a:lnTo>
                  <a:lnTo>
                    <a:pt x="15275" y="68893"/>
                  </a:lnTo>
                  <a:lnTo>
                    <a:pt x="13404" y="67018"/>
                  </a:lnTo>
                  <a:close/>
                </a:path>
                <a:path w="283845" h="117475">
                  <a:moveTo>
                    <a:pt x="80425" y="0"/>
                  </a:moveTo>
                  <a:lnTo>
                    <a:pt x="67020" y="0"/>
                  </a:lnTo>
                  <a:lnTo>
                    <a:pt x="68891" y="1870"/>
                  </a:lnTo>
                  <a:lnTo>
                    <a:pt x="68891" y="48387"/>
                  </a:lnTo>
                  <a:lnTo>
                    <a:pt x="67020" y="50262"/>
                  </a:lnTo>
                  <a:lnTo>
                    <a:pt x="80425" y="50262"/>
                  </a:lnTo>
                  <a:lnTo>
                    <a:pt x="82296" y="48387"/>
                  </a:lnTo>
                  <a:lnTo>
                    <a:pt x="82296" y="1870"/>
                  </a:lnTo>
                  <a:lnTo>
                    <a:pt x="80425" y="0"/>
                  </a:lnTo>
                  <a:close/>
                </a:path>
                <a:path w="283845" h="117475">
                  <a:moveTo>
                    <a:pt x="281487" y="0"/>
                  </a:moveTo>
                  <a:lnTo>
                    <a:pt x="268083" y="0"/>
                  </a:lnTo>
                  <a:lnTo>
                    <a:pt x="269954" y="1870"/>
                  </a:lnTo>
                  <a:lnTo>
                    <a:pt x="269954" y="48387"/>
                  </a:lnTo>
                  <a:lnTo>
                    <a:pt x="268083" y="50262"/>
                  </a:lnTo>
                  <a:lnTo>
                    <a:pt x="281487" y="50262"/>
                  </a:lnTo>
                  <a:lnTo>
                    <a:pt x="283358" y="48387"/>
                  </a:lnTo>
                  <a:lnTo>
                    <a:pt x="283358" y="1870"/>
                  </a:lnTo>
                  <a:lnTo>
                    <a:pt x="281487" y="0"/>
                  </a:lnTo>
                  <a:close/>
                </a:path>
                <a:path w="283845" h="117475">
                  <a:moveTo>
                    <a:pt x="147445" y="67018"/>
                  </a:moveTo>
                  <a:lnTo>
                    <a:pt x="134041" y="67018"/>
                  </a:lnTo>
                  <a:lnTo>
                    <a:pt x="135912" y="68893"/>
                  </a:lnTo>
                  <a:lnTo>
                    <a:pt x="135912" y="115408"/>
                  </a:lnTo>
                  <a:lnTo>
                    <a:pt x="134041" y="117283"/>
                  </a:lnTo>
                  <a:lnTo>
                    <a:pt x="147445" y="117283"/>
                  </a:lnTo>
                  <a:lnTo>
                    <a:pt x="149316" y="115408"/>
                  </a:lnTo>
                  <a:lnTo>
                    <a:pt x="149316" y="68893"/>
                  </a:lnTo>
                  <a:lnTo>
                    <a:pt x="147445" y="67018"/>
                  </a:lnTo>
                  <a:close/>
                </a:path>
                <a:path w="283845" h="117475">
                  <a:moveTo>
                    <a:pt x="214466" y="0"/>
                  </a:moveTo>
                  <a:lnTo>
                    <a:pt x="201062" y="0"/>
                  </a:lnTo>
                  <a:lnTo>
                    <a:pt x="202933" y="1870"/>
                  </a:lnTo>
                  <a:lnTo>
                    <a:pt x="202933" y="48387"/>
                  </a:lnTo>
                  <a:lnTo>
                    <a:pt x="201062" y="50262"/>
                  </a:lnTo>
                  <a:lnTo>
                    <a:pt x="214466" y="50262"/>
                  </a:lnTo>
                  <a:lnTo>
                    <a:pt x="216337" y="48387"/>
                  </a:lnTo>
                  <a:lnTo>
                    <a:pt x="216337" y="1870"/>
                  </a:lnTo>
                  <a:lnTo>
                    <a:pt x="214466" y="0"/>
                  </a:lnTo>
                  <a:close/>
                </a:path>
                <a:path w="283845" h="117475">
                  <a:moveTo>
                    <a:pt x="214466" y="67018"/>
                  </a:moveTo>
                  <a:lnTo>
                    <a:pt x="201062" y="67018"/>
                  </a:lnTo>
                  <a:lnTo>
                    <a:pt x="202933" y="68893"/>
                  </a:lnTo>
                  <a:lnTo>
                    <a:pt x="202933" y="104022"/>
                  </a:lnTo>
                  <a:lnTo>
                    <a:pt x="207478" y="102227"/>
                  </a:lnTo>
                  <a:lnTo>
                    <a:pt x="211953" y="100287"/>
                  </a:lnTo>
                  <a:lnTo>
                    <a:pt x="216337" y="98196"/>
                  </a:lnTo>
                  <a:lnTo>
                    <a:pt x="216337" y="68893"/>
                  </a:lnTo>
                  <a:lnTo>
                    <a:pt x="214466" y="67018"/>
                  </a:lnTo>
                  <a:close/>
                </a:path>
                <a:path w="283845" h="117475">
                  <a:moveTo>
                    <a:pt x="147445" y="0"/>
                  </a:moveTo>
                  <a:lnTo>
                    <a:pt x="134041" y="0"/>
                  </a:lnTo>
                  <a:lnTo>
                    <a:pt x="135912" y="1870"/>
                  </a:lnTo>
                  <a:lnTo>
                    <a:pt x="135912" y="48387"/>
                  </a:lnTo>
                  <a:lnTo>
                    <a:pt x="134041" y="50262"/>
                  </a:lnTo>
                  <a:lnTo>
                    <a:pt x="147445" y="50262"/>
                  </a:lnTo>
                  <a:lnTo>
                    <a:pt x="149316" y="48387"/>
                  </a:lnTo>
                  <a:lnTo>
                    <a:pt x="149316" y="1870"/>
                  </a:lnTo>
                  <a:lnTo>
                    <a:pt x="147445" y="0"/>
                  </a:lnTo>
                  <a:close/>
                </a:path>
              </a:pathLst>
            </a:custGeom>
            <a:solidFill>
              <a:srgbClr val="4146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4" name="object 114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8099131" y="3583520"/>
              <a:ext cx="428931" cy="428930"/>
            </a:xfrm>
            <a:prstGeom prst="rect">
              <a:avLst/>
            </a:prstGeom>
          </p:spPr>
        </p:pic>
        <p:sp>
          <p:nvSpPr>
            <p:cNvPr id="115" name="object 115"/>
            <p:cNvSpPr/>
            <p:nvPr/>
          </p:nvSpPr>
          <p:spPr>
            <a:xfrm>
              <a:off x="1444752" y="4027931"/>
              <a:ext cx="9907905" cy="662940"/>
            </a:xfrm>
            <a:custGeom>
              <a:avLst/>
              <a:gdLst/>
              <a:ahLst/>
              <a:cxnLst/>
              <a:rect l="l" t="t" r="r" b="b"/>
              <a:pathLst>
                <a:path w="9907905" h="662939">
                  <a:moveTo>
                    <a:pt x="9907524" y="0"/>
                  </a:moveTo>
                  <a:lnTo>
                    <a:pt x="0" y="0"/>
                  </a:lnTo>
                  <a:lnTo>
                    <a:pt x="0" y="662939"/>
                  </a:lnTo>
                  <a:lnTo>
                    <a:pt x="9907524" y="662939"/>
                  </a:lnTo>
                  <a:lnTo>
                    <a:pt x="9907524" y="0"/>
                  </a:lnTo>
                  <a:close/>
                </a:path>
              </a:pathLst>
            </a:custGeom>
            <a:solidFill>
              <a:srgbClr val="FFE7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6" name="object 116"/>
          <p:cNvSpPr txBox="1"/>
          <p:nvPr/>
        </p:nvSpPr>
        <p:spPr>
          <a:xfrm>
            <a:off x="3638169" y="4015485"/>
            <a:ext cx="2546350" cy="6889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2384" algn="ctr">
              <a:lnSpc>
                <a:spcPct val="100000"/>
              </a:lnSpc>
              <a:spcBef>
                <a:spcPts val="95"/>
              </a:spcBef>
            </a:pPr>
            <a:r>
              <a:rPr sz="1000" b="1" dirty="0">
                <a:latin typeface="Arial"/>
                <a:cs typeface="Arial"/>
              </a:rPr>
              <a:t>Business</a:t>
            </a:r>
            <a:r>
              <a:rPr sz="1000" b="1" spc="-50" dirty="0">
                <a:latin typeface="Arial"/>
                <a:cs typeface="Arial"/>
              </a:rPr>
              <a:t> </a:t>
            </a:r>
            <a:r>
              <a:rPr sz="1000" b="1" spc="-20" dirty="0">
                <a:latin typeface="Arial"/>
                <a:cs typeface="Arial"/>
              </a:rPr>
              <a:t>Needs</a:t>
            </a:r>
            <a:endParaRPr sz="1000">
              <a:latin typeface="Arial"/>
              <a:cs typeface="Arial"/>
            </a:endParaRPr>
          </a:p>
          <a:p>
            <a:pPr marL="12700" marR="5080" indent="-1905" algn="ctr">
              <a:lnSpc>
                <a:spcPct val="100000"/>
              </a:lnSpc>
              <a:spcBef>
                <a:spcPts val="65"/>
              </a:spcBef>
            </a:pPr>
            <a:r>
              <a:rPr sz="1100" dirty="0">
                <a:latin typeface="Arial MT"/>
                <a:cs typeface="Arial MT"/>
              </a:rPr>
              <a:t>Backlog</a:t>
            </a:r>
            <a:r>
              <a:rPr sz="1100" spc="-15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for</a:t>
            </a:r>
            <a:r>
              <a:rPr sz="1100" spc="-40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the</a:t>
            </a:r>
            <a:r>
              <a:rPr sz="1100" spc="-30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1st</a:t>
            </a:r>
            <a:r>
              <a:rPr sz="1100" spc="-15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sprints</a:t>
            </a:r>
            <a:r>
              <a:rPr sz="1100" spc="-25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(short-</a:t>
            </a:r>
            <a:r>
              <a:rPr sz="1100" spc="-20" dirty="0">
                <a:latin typeface="Arial MT"/>
                <a:cs typeface="Arial MT"/>
              </a:rPr>
              <a:t>term </a:t>
            </a:r>
            <a:r>
              <a:rPr sz="1100" dirty="0">
                <a:latin typeface="Arial MT"/>
                <a:cs typeface="Arial MT"/>
              </a:rPr>
              <a:t>prios),</a:t>
            </a:r>
            <a:r>
              <a:rPr sz="1100" spc="-25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functional</a:t>
            </a:r>
            <a:r>
              <a:rPr sz="1100" spc="-20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roadmap</a:t>
            </a:r>
            <a:r>
              <a:rPr sz="1100" spc="-25" dirty="0">
                <a:latin typeface="Arial MT"/>
                <a:cs typeface="Arial MT"/>
              </a:rPr>
              <a:t> </a:t>
            </a:r>
            <a:r>
              <a:rPr sz="1100" spc="-10" dirty="0">
                <a:latin typeface="Arial MT"/>
                <a:cs typeface="Arial MT"/>
              </a:rPr>
              <a:t>(medium-</a:t>
            </a:r>
            <a:r>
              <a:rPr sz="1100" spc="-20" dirty="0">
                <a:latin typeface="Arial MT"/>
                <a:cs typeface="Arial MT"/>
              </a:rPr>
              <a:t>term </a:t>
            </a:r>
            <a:r>
              <a:rPr sz="1100" dirty="0">
                <a:latin typeface="Arial MT"/>
                <a:cs typeface="Arial MT"/>
              </a:rPr>
              <a:t>prios),</a:t>
            </a:r>
            <a:r>
              <a:rPr sz="1100" spc="-40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v0</a:t>
            </a:r>
            <a:r>
              <a:rPr sz="1100" spc="-10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data</a:t>
            </a:r>
            <a:r>
              <a:rPr sz="1100" spc="-30" dirty="0">
                <a:latin typeface="Arial MT"/>
                <a:cs typeface="Arial MT"/>
              </a:rPr>
              <a:t> </a:t>
            </a:r>
            <a:r>
              <a:rPr sz="1100" spc="-10" dirty="0">
                <a:latin typeface="Arial MT"/>
                <a:cs typeface="Arial MT"/>
              </a:rPr>
              <a:t>model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117" name="object 117"/>
          <p:cNvSpPr txBox="1"/>
          <p:nvPr/>
        </p:nvSpPr>
        <p:spPr>
          <a:xfrm>
            <a:off x="9593706" y="4015485"/>
            <a:ext cx="1719580" cy="6889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" algn="ctr">
              <a:lnSpc>
                <a:spcPct val="100000"/>
              </a:lnSpc>
              <a:spcBef>
                <a:spcPts val="95"/>
              </a:spcBef>
            </a:pPr>
            <a:r>
              <a:rPr sz="1000" b="1" dirty="0">
                <a:latin typeface="Arial"/>
                <a:cs typeface="Arial"/>
              </a:rPr>
              <a:t>End</a:t>
            </a:r>
            <a:r>
              <a:rPr sz="1000" b="1" spc="-20" dirty="0">
                <a:latin typeface="Arial"/>
                <a:cs typeface="Arial"/>
              </a:rPr>
              <a:t> </a:t>
            </a:r>
            <a:r>
              <a:rPr sz="1000" b="1" spc="-10" dirty="0">
                <a:latin typeface="Arial"/>
                <a:cs typeface="Arial"/>
              </a:rPr>
              <a:t>product</a:t>
            </a:r>
            <a:endParaRPr sz="1000">
              <a:latin typeface="Arial"/>
              <a:cs typeface="Arial"/>
            </a:endParaRPr>
          </a:p>
          <a:p>
            <a:pPr marL="12700" marR="5080" indent="-1905" algn="ctr">
              <a:lnSpc>
                <a:spcPct val="100000"/>
              </a:lnSpc>
              <a:spcBef>
                <a:spcPts val="65"/>
              </a:spcBef>
            </a:pPr>
            <a:r>
              <a:rPr sz="1100" dirty="0">
                <a:latin typeface="Arial MT"/>
                <a:cs typeface="Arial MT"/>
              </a:rPr>
              <a:t>Application</a:t>
            </a:r>
            <a:r>
              <a:rPr sz="1100" spc="-50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capable</a:t>
            </a:r>
            <a:r>
              <a:rPr sz="1100" spc="-55" dirty="0">
                <a:latin typeface="Arial MT"/>
                <a:cs typeface="Arial MT"/>
              </a:rPr>
              <a:t> </a:t>
            </a:r>
            <a:r>
              <a:rPr sz="1100" spc="-25" dirty="0">
                <a:latin typeface="Arial MT"/>
                <a:cs typeface="Arial MT"/>
              </a:rPr>
              <a:t>of </a:t>
            </a:r>
            <a:r>
              <a:rPr sz="1100" dirty="0">
                <a:latin typeface="Arial MT"/>
                <a:cs typeface="Arial MT"/>
              </a:rPr>
              <a:t>operating</a:t>
            </a:r>
            <a:r>
              <a:rPr sz="1100" spc="-65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autonomously</a:t>
            </a:r>
            <a:r>
              <a:rPr sz="1100" spc="-60" dirty="0">
                <a:latin typeface="Arial MT"/>
                <a:cs typeface="Arial MT"/>
              </a:rPr>
              <a:t> </a:t>
            </a:r>
            <a:r>
              <a:rPr sz="1100" spc="-25" dirty="0">
                <a:latin typeface="Arial MT"/>
                <a:cs typeface="Arial MT"/>
              </a:rPr>
              <a:t>for </a:t>
            </a:r>
            <a:r>
              <a:rPr sz="1100" dirty="0">
                <a:latin typeface="Arial MT"/>
                <a:cs typeface="Arial MT"/>
              </a:rPr>
              <a:t>the</a:t>
            </a:r>
            <a:r>
              <a:rPr sz="1100" spc="-50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RUN</a:t>
            </a:r>
            <a:r>
              <a:rPr sz="1100" spc="-10" dirty="0">
                <a:latin typeface="Arial MT"/>
                <a:cs typeface="Arial MT"/>
              </a:rPr>
              <a:t> phase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118" name="object 118"/>
          <p:cNvSpPr txBox="1"/>
          <p:nvPr/>
        </p:nvSpPr>
        <p:spPr>
          <a:xfrm>
            <a:off x="1732026" y="4015485"/>
            <a:ext cx="1299845" cy="52133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7780" algn="ctr">
              <a:lnSpc>
                <a:spcPct val="100000"/>
              </a:lnSpc>
              <a:spcBef>
                <a:spcPts val="95"/>
              </a:spcBef>
            </a:pPr>
            <a:r>
              <a:rPr sz="1000" b="1" spc="-10" dirty="0">
                <a:latin typeface="Arial"/>
                <a:cs typeface="Arial"/>
              </a:rPr>
              <a:t>Vision</a:t>
            </a:r>
            <a:endParaRPr sz="1000">
              <a:latin typeface="Arial"/>
              <a:cs typeface="Arial"/>
            </a:endParaRPr>
          </a:p>
          <a:p>
            <a:pPr marL="12700" marR="5080" algn="ctr">
              <a:lnSpc>
                <a:spcPct val="100000"/>
              </a:lnSpc>
              <a:spcBef>
                <a:spcPts val="65"/>
              </a:spcBef>
            </a:pPr>
            <a:r>
              <a:rPr sz="1100" dirty="0">
                <a:latin typeface="Arial MT"/>
                <a:cs typeface="Arial MT"/>
              </a:rPr>
              <a:t>Prioritized</a:t>
            </a:r>
            <a:r>
              <a:rPr sz="1100" spc="-35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Use</a:t>
            </a:r>
            <a:r>
              <a:rPr sz="1100" spc="-35" dirty="0">
                <a:latin typeface="Arial MT"/>
                <a:cs typeface="Arial MT"/>
              </a:rPr>
              <a:t> </a:t>
            </a:r>
            <a:r>
              <a:rPr sz="1100" spc="-20" dirty="0">
                <a:latin typeface="Arial MT"/>
                <a:cs typeface="Arial MT"/>
              </a:rPr>
              <a:t>Case </a:t>
            </a:r>
            <a:r>
              <a:rPr sz="1100" spc="-10" dirty="0">
                <a:latin typeface="Arial MT"/>
                <a:cs typeface="Arial MT"/>
              </a:rPr>
              <a:t>Matrix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119" name="object 119"/>
          <p:cNvSpPr txBox="1"/>
          <p:nvPr/>
        </p:nvSpPr>
        <p:spPr>
          <a:xfrm>
            <a:off x="7418578" y="4015485"/>
            <a:ext cx="1782445" cy="6889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1000" b="1" spc="-25" dirty="0">
                <a:latin typeface="Arial"/>
                <a:cs typeface="Arial"/>
              </a:rPr>
              <a:t>MVP</a:t>
            </a:r>
            <a:endParaRPr sz="1000">
              <a:latin typeface="Arial"/>
              <a:cs typeface="Arial"/>
            </a:endParaRPr>
          </a:p>
          <a:p>
            <a:pPr marL="12700" marR="5080" algn="ctr">
              <a:lnSpc>
                <a:spcPct val="100000"/>
              </a:lnSpc>
              <a:spcBef>
                <a:spcPts val="65"/>
              </a:spcBef>
            </a:pPr>
            <a:r>
              <a:rPr sz="1100" dirty="0">
                <a:latin typeface="Arial MT"/>
                <a:cs typeface="Arial MT"/>
              </a:rPr>
              <a:t>Functional</a:t>
            </a:r>
            <a:r>
              <a:rPr sz="1100" spc="-55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application</a:t>
            </a:r>
            <a:r>
              <a:rPr sz="1100" spc="-40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with</a:t>
            </a:r>
            <a:r>
              <a:rPr sz="1100" spc="-55" dirty="0">
                <a:latin typeface="Arial MT"/>
                <a:cs typeface="Arial MT"/>
              </a:rPr>
              <a:t> </a:t>
            </a:r>
            <a:r>
              <a:rPr sz="1100" spc="-50" dirty="0">
                <a:latin typeface="Arial MT"/>
                <a:cs typeface="Arial MT"/>
              </a:rPr>
              <a:t>a </a:t>
            </a:r>
            <a:r>
              <a:rPr sz="1100" dirty="0">
                <a:latin typeface="Arial MT"/>
                <a:cs typeface="Arial MT"/>
              </a:rPr>
              <a:t>prediction</a:t>
            </a:r>
            <a:r>
              <a:rPr sz="1100" spc="-30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model</a:t>
            </a:r>
            <a:r>
              <a:rPr sz="1100" spc="-35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&amp;</a:t>
            </a:r>
            <a:r>
              <a:rPr sz="1100" spc="-25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a</a:t>
            </a:r>
            <a:r>
              <a:rPr sz="1100" spc="-30" dirty="0">
                <a:latin typeface="Arial MT"/>
                <a:cs typeface="Arial MT"/>
              </a:rPr>
              <a:t> </a:t>
            </a:r>
            <a:r>
              <a:rPr sz="1100" spc="-10" dirty="0">
                <a:latin typeface="Arial MT"/>
                <a:cs typeface="Arial MT"/>
              </a:rPr>
              <a:t>robust </a:t>
            </a:r>
            <a:r>
              <a:rPr sz="1100" dirty="0">
                <a:latin typeface="Arial MT"/>
                <a:cs typeface="Arial MT"/>
              </a:rPr>
              <a:t>data</a:t>
            </a:r>
            <a:r>
              <a:rPr sz="1100" spc="-25" dirty="0">
                <a:latin typeface="Arial MT"/>
                <a:cs typeface="Arial MT"/>
              </a:rPr>
              <a:t> </a:t>
            </a:r>
            <a:r>
              <a:rPr sz="1100" spc="-10" dirty="0">
                <a:latin typeface="Arial MT"/>
                <a:cs typeface="Arial MT"/>
              </a:rPr>
              <a:t>model</a:t>
            </a:r>
            <a:endParaRPr sz="1100">
              <a:latin typeface="Arial MT"/>
              <a:cs typeface="Arial MT"/>
            </a:endParaRPr>
          </a:p>
        </p:txBody>
      </p:sp>
      <p:grpSp>
        <p:nvGrpSpPr>
          <p:cNvPr id="120" name="object 120"/>
          <p:cNvGrpSpPr/>
          <p:nvPr/>
        </p:nvGrpSpPr>
        <p:grpSpPr>
          <a:xfrm>
            <a:off x="748583" y="5161788"/>
            <a:ext cx="10474325" cy="1196340"/>
            <a:chOff x="748583" y="5161788"/>
            <a:chExt cx="10474325" cy="1196340"/>
          </a:xfrm>
        </p:grpSpPr>
        <p:pic>
          <p:nvPicPr>
            <p:cNvPr id="121" name="object 121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748583" y="5689389"/>
              <a:ext cx="215990" cy="215989"/>
            </a:xfrm>
            <a:prstGeom prst="rect">
              <a:avLst/>
            </a:prstGeom>
          </p:spPr>
        </p:pic>
        <p:sp>
          <p:nvSpPr>
            <p:cNvPr id="122" name="object 122"/>
            <p:cNvSpPr/>
            <p:nvPr/>
          </p:nvSpPr>
          <p:spPr>
            <a:xfrm>
              <a:off x="10468356" y="5161787"/>
              <a:ext cx="754380" cy="1196340"/>
            </a:xfrm>
            <a:custGeom>
              <a:avLst/>
              <a:gdLst/>
              <a:ahLst/>
              <a:cxnLst/>
              <a:rect l="l" t="t" r="r" b="b"/>
              <a:pathLst>
                <a:path w="754379" h="1196339">
                  <a:moveTo>
                    <a:pt x="754380" y="1043940"/>
                  </a:moveTo>
                  <a:lnTo>
                    <a:pt x="0" y="1043940"/>
                  </a:lnTo>
                  <a:lnTo>
                    <a:pt x="754380" y="1196340"/>
                  </a:lnTo>
                  <a:lnTo>
                    <a:pt x="754380" y="1043940"/>
                  </a:lnTo>
                  <a:close/>
                </a:path>
                <a:path w="754379" h="1196339">
                  <a:moveTo>
                    <a:pt x="754380" y="794004"/>
                  </a:moveTo>
                  <a:lnTo>
                    <a:pt x="0" y="794004"/>
                  </a:lnTo>
                  <a:lnTo>
                    <a:pt x="754380" y="947928"/>
                  </a:lnTo>
                  <a:lnTo>
                    <a:pt x="754380" y="794004"/>
                  </a:lnTo>
                  <a:close/>
                </a:path>
                <a:path w="754379" h="1196339">
                  <a:moveTo>
                    <a:pt x="754380" y="501396"/>
                  </a:moveTo>
                  <a:lnTo>
                    <a:pt x="0" y="501396"/>
                  </a:lnTo>
                  <a:lnTo>
                    <a:pt x="754380" y="655320"/>
                  </a:lnTo>
                  <a:lnTo>
                    <a:pt x="754380" y="501396"/>
                  </a:lnTo>
                  <a:close/>
                </a:path>
                <a:path w="754379" h="1196339">
                  <a:moveTo>
                    <a:pt x="754380" y="259080"/>
                  </a:moveTo>
                  <a:lnTo>
                    <a:pt x="0" y="259080"/>
                  </a:lnTo>
                  <a:lnTo>
                    <a:pt x="754380" y="411480"/>
                  </a:lnTo>
                  <a:lnTo>
                    <a:pt x="754380" y="259080"/>
                  </a:lnTo>
                  <a:close/>
                </a:path>
                <a:path w="754379" h="1196339">
                  <a:moveTo>
                    <a:pt x="754380" y="0"/>
                  </a:moveTo>
                  <a:lnTo>
                    <a:pt x="0" y="0"/>
                  </a:lnTo>
                  <a:lnTo>
                    <a:pt x="754380" y="153924"/>
                  </a:lnTo>
                  <a:lnTo>
                    <a:pt x="75438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3" name="object 12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553845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z="1300" spc="-25" dirty="0">
                <a:solidFill>
                  <a:srgbClr val="00396F"/>
                </a:solidFill>
                <a:latin typeface="Arial MT"/>
                <a:cs typeface="Arial MT"/>
              </a:rPr>
              <a:t>8</a:t>
            </a:fld>
            <a:endParaRPr sz="13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96620" y="1551305"/>
            <a:ext cx="2552700" cy="0"/>
          </a:xfrm>
          <a:custGeom>
            <a:avLst/>
            <a:gdLst/>
            <a:ahLst/>
            <a:cxnLst/>
            <a:rect l="l" t="t" r="r" b="b"/>
            <a:pathLst>
              <a:path w="2552700">
                <a:moveTo>
                  <a:pt x="0" y="0"/>
                </a:moveTo>
                <a:lnTo>
                  <a:pt x="2552319" y="0"/>
                </a:lnTo>
              </a:path>
            </a:pathLst>
          </a:custGeom>
          <a:ln w="53848">
            <a:solidFill>
              <a:srgbClr val="497D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274564" y="1551305"/>
            <a:ext cx="2395855" cy="0"/>
          </a:xfrm>
          <a:custGeom>
            <a:avLst/>
            <a:gdLst/>
            <a:ahLst/>
            <a:cxnLst/>
            <a:rect l="l" t="t" r="r" b="b"/>
            <a:pathLst>
              <a:path w="2395854">
                <a:moveTo>
                  <a:pt x="0" y="0"/>
                </a:moveTo>
                <a:lnTo>
                  <a:pt x="2395728" y="0"/>
                </a:lnTo>
              </a:path>
            </a:pathLst>
          </a:custGeom>
          <a:ln w="53848">
            <a:solidFill>
              <a:srgbClr val="497D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427726" y="2739389"/>
            <a:ext cx="2232660" cy="2087880"/>
          </a:xfrm>
          <a:custGeom>
            <a:avLst/>
            <a:gdLst/>
            <a:ahLst/>
            <a:cxnLst/>
            <a:rect l="l" t="t" r="r" b="b"/>
            <a:pathLst>
              <a:path w="2232659" h="2087879">
                <a:moveTo>
                  <a:pt x="0" y="83565"/>
                </a:moveTo>
                <a:lnTo>
                  <a:pt x="6556" y="51006"/>
                </a:lnTo>
                <a:lnTo>
                  <a:pt x="24447" y="24447"/>
                </a:lnTo>
                <a:lnTo>
                  <a:pt x="51006" y="6556"/>
                </a:lnTo>
                <a:lnTo>
                  <a:pt x="83565" y="0"/>
                </a:lnTo>
                <a:lnTo>
                  <a:pt x="2149094" y="0"/>
                </a:lnTo>
                <a:lnTo>
                  <a:pt x="2181653" y="6556"/>
                </a:lnTo>
                <a:lnTo>
                  <a:pt x="2208212" y="24447"/>
                </a:lnTo>
                <a:lnTo>
                  <a:pt x="2226103" y="51006"/>
                </a:lnTo>
                <a:lnTo>
                  <a:pt x="2232659" y="83565"/>
                </a:lnTo>
                <a:lnTo>
                  <a:pt x="2232659" y="2004314"/>
                </a:lnTo>
                <a:lnTo>
                  <a:pt x="2226103" y="2036873"/>
                </a:lnTo>
                <a:lnTo>
                  <a:pt x="2208212" y="2063432"/>
                </a:lnTo>
                <a:lnTo>
                  <a:pt x="2181653" y="2081323"/>
                </a:lnTo>
                <a:lnTo>
                  <a:pt x="2149094" y="2087880"/>
                </a:lnTo>
                <a:lnTo>
                  <a:pt x="83565" y="2087880"/>
                </a:lnTo>
                <a:lnTo>
                  <a:pt x="51006" y="2081323"/>
                </a:lnTo>
                <a:lnTo>
                  <a:pt x="24447" y="2063432"/>
                </a:lnTo>
                <a:lnTo>
                  <a:pt x="6556" y="2036873"/>
                </a:lnTo>
                <a:lnTo>
                  <a:pt x="0" y="2004314"/>
                </a:lnTo>
                <a:lnTo>
                  <a:pt x="0" y="83565"/>
                </a:lnTo>
                <a:close/>
              </a:path>
            </a:pathLst>
          </a:custGeom>
          <a:ln w="25400">
            <a:solidFill>
              <a:srgbClr val="C0504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475223" y="2891154"/>
            <a:ext cx="1978025" cy="10248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18110" marR="5080" indent="-106045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120650" algn="l"/>
              </a:tabLst>
            </a:pPr>
            <a:r>
              <a:rPr sz="1050" dirty="0">
                <a:latin typeface="Arial MT"/>
                <a:cs typeface="Arial MT"/>
              </a:rPr>
              <a:t>Supports</a:t>
            </a:r>
            <a:r>
              <a:rPr sz="1050" spc="-50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ideation</a:t>
            </a:r>
            <a:r>
              <a:rPr sz="1050" spc="-45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by</a:t>
            </a:r>
            <a:r>
              <a:rPr sz="1050" spc="-35" dirty="0">
                <a:latin typeface="Arial MT"/>
                <a:cs typeface="Arial MT"/>
              </a:rPr>
              <a:t> </a:t>
            </a:r>
            <a:r>
              <a:rPr sz="1050" spc="-10" dirty="0">
                <a:latin typeface="Arial MT"/>
                <a:cs typeface="Arial MT"/>
              </a:rPr>
              <a:t>proposing 	</a:t>
            </a:r>
            <a:r>
              <a:rPr sz="1050" dirty="0">
                <a:latin typeface="Arial MT"/>
                <a:cs typeface="Arial MT"/>
              </a:rPr>
              <a:t>ideas</a:t>
            </a:r>
            <a:r>
              <a:rPr sz="1050" spc="-20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for</a:t>
            </a:r>
            <a:r>
              <a:rPr sz="1050" spc="-20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data</a:t>
            </a:r>
            <a:r>
              <a:rPr sz="1050" spc="-5" dirty="0">
                <a:latin typeface="Arial MT"/>
                <a:cs typeface="Arial MT"/>
              </a:rPr>
              <a:t> </a:t>
            </a:r>
            <a:r>
              <a:rPr sz="1050" spc="-10" dirty="0">
                <a:latin typeface="Arial MT"/>
                <a:cs typeface="Arial MT"/>
              </a:rPr>
              <a:t>science 	applications</a:t>
            </a:r>
            <a:endParaRPr sz="1050">
              <a:latin typeface="Arial MT"/>
              <a:cs typeface="Arial MT"/>
            </a:endParaRPr>
          </a:p>
          <a:p>
            <a:pPr marL="118110" marR="260985" indent="-106045">
              <a:lnSpc>
                <a:spcPct val="100000"/>
              </a:lnSpc>
              <a:spcBef>
                <a:spcPts val="300"/>
              </a:spcBef>
              <a:buChar char="•"/>
              <a:tabLst>
                <a:tab pos="120650" algn="l"/>
              </a:tabLst>
            </a:pPr>
            <a:r>
              <a:rPr sz="1050" dirty="0">
                <a:latin typeface="Arial MT"/>
                <a:cs typeface="Arial MT"/>
              </a:rPr>
              <a:t>Assesses</a:t>
            </a:r>
            <a:r>
              <a:rPr sz="1050" spc="-30" dirty="0">
                <a:latin typeface="Arial MT"/>
                <a:cs typeface="Arial MT"/>
              </a:rPr>
              <a:t> </a:t>
            </a:r>
            <a:r>
              <a:rPr sz="1050" spc="-25" dirty="0">
                <a:latin typeface="Arial MT"/>
                <a:cs typeface="Arial MT"/>
              </a:rPr>
              <a:t>the 	</a:t>
            </a:r>
            <a:r>
              <a:rPr sz="1050" spc="-10" dirty="0">
                <a:latin typeface="Arial MT"/>
                <a:cs typeface="Arial MT"/>
              </a:rPr>
              <a:t>feasibility/complexity</a:t>
            </a:r>
            <a:r>
              <a:rPr sz="1050" spc="20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of</a:t>
            </a:r>
            <a:r>
              <a:rPr sz="1050" spc="60" dirty="0">
                <a:latin typeface="Arial MT"/>
                <a:cs typeface="Arial MT"/>
              </a:rPr>
              <a:t> </a:t>
            </a:r>
            <a:r>
              <a:rPr sz="1050" spc="-25" dirty="0">
                <a:latin typeface="Arial MT"/>
                <a:cs typeface="Arial MT"/>
              </a:rPr>
              <a:t>the 	</a:t>
            </a:r>
            <a:r>
              <a:rPr sz="1050" spc="-10" dirty="0">
                <a:latin typeface="Arial MT"/>
                <a:cs typeface="Arial MT"/>
              </a:rPr>
              <a:t>approach</a:t>
            </a:r>
            <a:endParaRPr sz="1050">
              <a:latin typeface="Arial MT"/>
              <a:cs typeface="Arial MT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871977" y="2739389"/>
            <a:ext cx="2342515" cy="2087880"/>
          </a:xfrm>
          <a:custGeom>
            <a:avLst/>
            <a:gdLst/>
            <a:ahLst/>
            <a:cxnLst/>
            <a:rect l="l" t="t" r="r" b="b"/>
            <a:pathLst>
              <a:path w="2342515" h="2087879">
                <a:moveTo>
                  <a:pt x="0" y="81280"/>
                </a:moveTo>
                <a:lnTo>
                  <a:pt x="6377" y="49613"/>
                </a:lnTo>
                <a:lnTo>
                  <a:pt x="23780" y="23780"/>
                </a:lnTo>
                <a:lnTo>
                  <a:pt x="49613" y="6377"/>
                </a:lnTo>
                <a:lnTo>
                  <a:pt x="81280" y="0"/>
                </a:lnTo>
                <a:lnTo>
                  <a:pt x="2261108" y="0"/>
                </a:lnTo>
                <a:lnTo>
                  <a:pt x="2292774" y="6377"/>
                </a:lnTo>
                <a:lnTo>
                  <a:pt x="2318607" y="23780"/>
                </a:lnTo>
                <a:lnTo>
                  <a:pt x="2336010" y="49613"/>
                </a:lnTo>
                <a:lnTo>
                  <a:pt x="2342388" y="81280"/>
                </a:lnTo>
                <a:lnTo>
                  <a:pt x="2342388" y="2006600"/>
                </a:lnTo>
                <a:lnTo>
                  <a:pt x="2336010" y="2038266"/>
                </a:lnTo>
                <a:lnTo>
                  <a:pt x="2318607" y="2064099"/>
                </a:lnTo>
                <a:lnTo>
                  <a:pt x="2292774" y="2081502"/>
                </a:lnTo>
                <a:lnTo>
                  <a:pt x="2261108" y="2087880"/>
                </a:lnTo>
                <a:lnTo>
                  <a:pt x="81280" y="2087880"/>
                </a:lnTo>
                <a:lnTo>
                  <a:pt x="49613" y="2081502"/>
                </a:lnTo>
                <a:lnTo>
                  <a:pt x="23780" y="2064099"/>
                </a:lnTo>
                <a:lnTo>
                  <a:pt x="6377" y="2038266"/>
                </a:lnTo>
                <a:lnTo>
                  <a:pt x="0" y="2006600"/>
                </a:lnTo>
                <a:lnTo>
                  <a:pt x="0" y="81280"/>
                </a:lnTo>
                <a:close/>
              </a:path>
            </a:pathLst>
          </a:custGeom>
          <a:ln w="25400">
            <a:solidFill>
              <a:srgbClr val="C0504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918586" y="2890266"/>
            <a:ext cx="2169795" cy="1901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18110" marR="180340" indent="-106045">
              <a:lnSpc>
                <a:spcPct val="100000"/>
              </a:lnSpc>
              <a:spcBef>
                <a:spcPts val="105"/>
              </a:spcBef>
              <a:buChar char="•"/>
              <a:tabLst>
                <a:tab pos="120650" algn="l"/>
              </a:tabLst>
            </a:pPr>
            <a:r>
              <a:rPr sz="1050" dirty="0">
                <a:latin typeface="Arial MT"/>
                <a:cs typeface="Arial MT"/>
              </a:rPr>
              <a:t>Supports</a:t>
            </a:r>
            <a:r>
              <a:rPr sz="1050" spc="-50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the</a:t>
            </a:r>
            <a:r>
              <a:rPr sz="1050" spc="-30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profession</a:t>
            </a:r>
            <a:r>
              <a:rPr sz="1050" spc="-55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in</a:t>
            </a:r>
            <a:r>
              <a:rPr sz="1050" spc="-35" dirty="0">
                <a:latin typeface="Arial MT"/>
                <a:cs typeface="Arial MT"/>
              </a:rPr>
              <a:t> </a:t>
            </a:r>
            <a:r>
              <a:rPr sz="1050" spc="-25" dirty="0">
                <a:latin typeface="Arial MT"/>
                <a:cs typeface="Arial MT"/>
              </a:rPr>
              <a:t>the 	</a:t>
            </a:r>
            <a:r>
              <a:rPr sz="1050" dirty="0">
                <a:latin typeface="Arial MT"/>
                <a:cs typeface="Arial MT"/>
              </a:rPr>
              <a:t>definition</a:t>
            </a:r>
            <a:r>
              <a:rPr sz="1050" spc="-45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of</a:t>
            </a:r>
            <a:r>
              <a:rPr sz="1050" spc="-25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the</a:t>
            </a:r>
            <a:r>
              <a:rPr sz="1050" spc="-20" dirty="0">
                <a:latin typeface="Arial MT"/>
                <a:cs typeface="Arial MT"/>
              </a:rPr>
              <a:t> </a:t>
            </a:r>
            <a:r>
              <a:rPr sz="1050" b="1" dirty="0">
                <a:latin typeface="Arial"/>
                <a:cs typeface="Arial"/>
              </a:rPr>
              <a:t>product</a:t>
            </a:r>
            <a:r>
              <a:rPr sz="1050" b="1" spc="-55" dirty="0">
                <a:latin typeface="Arial"/>
                <a:cs typeface="Arial"/>
              </a:rPr>
              <a:t> </a:t>
            </a:r>
            <a:r>
              <a:rPr sz="1050" b="1" spc="-10" dirty="0">
                <a:latin typeface="Arial"/>
                <a:cs typeface="Arial"/>
              </a:rPr>
              <a:t>vision 	</a:t>
            </a:r>
            <a:r>
              <a:rPr sz="1050" dirty="0">
                <a:latin typeface="Arial MT"/>
                <a:cs typeface="Arial MT"/>
              </a:rPr>
              <a:t>(brainstorm,</a:t>
            </a:r>
            <a:r>
              <a:rPr sz="1050" spc="-70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design</a:t>
            </a:r>
            <a:r>
              <a:rPr sz="1050" spc="-55" dirty="0">
                <a:latin typeface="Arial MT"/>
                <a:cs typeface="Arial MT"/>
              </a:rPr>
              <a:t> </a:t>
            </a:r>
            <a:r>
              <a:rPr sz="1050" spc="-10" dirty="0">
                <a:latin typeface="Arial MT"/>
                <a:cs typeface="Arial MT"/>
              </a:rPr>
              <a:t>thinking, 	rexs...)</a:t>
            </a:r>
            <a:endParaRPr sz="1050">
              <a:latin typeface="Arial MT"/>
              <a:cs typeface="Arial MT"/>
            </a:endParaRPr>
          </a:p>
          <a:p>
            <a:pPr marL="118110" marR="5080" indent="-106045">
              <a:lnSpc>
                <a:spcPct val="100000"/>
              </a:lnSpc>
              <a:spcBef>
                <a:spcPts val="300"/>
              </a:spcBef>
              <a:buChar char="•"/>
              <a:tabLst>
                <a:tab pos="120650" algn="l"/>
              </a:tabLst>
            </a:pPr>
            <a:r>
              <a:rPr sz="1050" dirty="0">
                <a:latin typeface="Arial MT"/>
                <a:cs typeface="Arial MT"/>
              </a:rPr>
              <a:t>Identifies</a:t>
            </a:r>
            <a:r>
              <a:rPr sz="1050" spc="-45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the</a:t>
            </a:r>
            <a:r>
              <a:rPr sz="1050" spc="-25" dirty="0">
                <a:latin typeface="Arial MT"/>
                <a:cs typeface="Arial MT"/>
              </a:rPr>
              <a:t> </a:t>
            </a:r>
            <a:r>
              <a:rPr sz="1050" b="1" dirty="0">
                <a:latin typeface="Arial"/>
                <a:cs typeface="Arial"/>
              </a:rPr>
              <a:t>challenges</a:t>
            </a:r>
            <a:r>
              <a:rPr sz="1050" b="1" spc="-55" dirty="0">
                <a:latin typeface="Arial"/>
                <a:cs typeface="Arial"/>
              </a:rPr>
              <a:t> </a:t>
            </a:r>
            <a:r>
              <a:rPr sz="1050" b="1" spc="-25" dirty="0">
                <a:latin typeface="Arial"/>
                <a:cs typeface="Arial"/>
              </a:rPr>
              <a:t>and 	</a:t>
            </a:r>
            <a:r>
              <a:rPr sz="1050" b="1" dirty="0">
                <a:latin typeface="Arial"/>
                <a:cs typeface="Arial"/>
              </a:rPr>
              <a:t>objectives</a:t>
            </a:r>
            <a:r>
              <a:rPr sz="1050" b="1" spc="-40" dirty="0">
                <a:latin typeface="Arial"/>
                <a:cs typeface="Arial"/>
              </a:rPr>
              <a:t> </a:t>
            </a:r>
            <a:r>
              <a:rPr sz="1050" b="1" dirty="0">
                <a:latin typeface="Arial"/>
                <a:cs typeface="Arial"/>
              </a:rPr>
              <a:t>of</a:t>
            </a:r>
            <a:r>
              <a:rPr sz="1050" b="1" spc="-35" dirty="0">
                <a:latin typeface="Arial"/>
                <a:cs typeface="Arial"/>
              </a:rPr>
              <a:t> </a:t>
            </a:r>
            <a:r>
              <a:rPr sz="1050" b="1" dirty="0">
                <a:latin typeface="Arial"/>
                <a:cs typeface="Arial"/>
              </a:rPr>
              <a:t>the</a:t>
            </a:r>
            <a:r>
              <a:rPr sz="1050" b="1" spc="-20" dirty="0">
                <a:latin typeface="Arial"/>
                <a:cs typeface="Arial"/>
              </a:rPr>
              <a:t> </a:t>
            </a:r>
            <a:r>
              <a:rPr sz="1050" b="1" dirty="0">
                <a:latin typeface="Arial"/>
                <a:cs typeface="Arial"/>
              </a:rPr>
              <a:t>data</a:t>
            </a:r>
            <a:r>
              <a:rPr sz="1050" b="1" spc="-35" dirty="0">
                <a:latin typeface="Arial"/>
                <a:cs typeface="Arial"/>
              </a:rPr>
              <a:t> </a:t>
            </a:r>
            <a:r>
              <a:rPr sz="1050" b="1" dirty="0">
                <a:latin typeface="Arial"/>
                <a:cs typeface="Arial"/>
              </a:rPr>
              <a:t>product</a:t>
            </a:r>
            <a:r>
              <a:rPr sz="1050" b="1" spc="-50" dirty="0">
                <a:latin typeface="Arial"/>
                <a:cs typeface="Arial"/>
              </a:rPr>
              <a:t> </a:t>
            </a:r>
            <a:r>
              <a:rPr sz="1050" spc="-25" dirty="0">
                <a:latin typeface="Arial MT"/>
                <a:cs typeface="Arial MT"/>
              </a:rPr>
              <a:t>in 	</a:t>
            </a:r>
            <a:r>
              <a:rPr sz="1050" dirty="0">
                <a:latin typeface="Arial MT"/>
                <a:cs typeface="Arial MT"/>
              </a:rPr>
              <a:t>the</a:t>
            </a:r>
            <a:r>
              <a:rPr sz="1050" spc="5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form</a:t>
            </a:r>
            <a:r>
              <a:rPr sz="1050" spc="-15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of </a:t>
            </a:r>
            <a:r>
              <a:rPr sz="1050" spc="-10" dirty="0">
                <a:latin typeface="Arial MT"/>
                <a:cs typeface="Arial MT"/>
              </a:rPr>
              <a:t>macro-functionalities</a:t>
            </a:r>
            <a:endParaRPr sz="1050">
              <a:latin typeface="Arial MT"/>
              <a:cs typeface="Arial MT"/>
            </a:endParaRPr>
          </a:p>
          <a:p>
            <a:pPr marL="118110" marR="83185" indent="-106045">
              <a:lnSpc>
                <a:spcPct val="100000"/>
              </a:lnSpc>
              <a:spcBef>
                <a:spcPts val="300"/>
              </a:spcBef>
              <a:buChar char="•"/>
              <a:tabLst>
                <a:tab pos="120650" algn="l"/>
              </a:tabLst>
            </a:pPr>
            <a:r>
              <a:rPr sz="1050" dirty="0">
                <a:latin typeface="Arial MT"/>
                <a:cs typeface="Arial MT"/>
              </a:rPr>
              <a:t>Frames</a:t>
            </a:r>
            <a:r>
              <a:rPr sz="1050" spc="-40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the</a:t>
            </a:r>
            <a:r>
              <a:rPr sz="1050" spc="-10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product</a:t>
            </a:r>
            <a:r>
              <a:rPr sz="1050" spc="-30" dirty="0">
                <a:latin typeface="Arial MT"/>
                <a:cs typeface="Arial MT"/>
              </a:rPr>
              <a:t> </a:t>
            </a:r>
            <a:r>
              <a:rPr sz="1050" b="1" dirty="0">
                <a:latin typeface="Arial"/>
                <a:cs typeface="Arial"/>
              </a:rPr>
              <a:t>scope</a:t>
            </a:r>
            <a:r>
              <a:rPr sz="1050" b="1" spc="-30" dirty="0">
                <a:latin typeface="Arial"/>
                <a:cs typeface="Arial"/>
              </a:rPr>
              <a:t> </a:t>
            </a:r>
            <a:r>
              <a:rPr sz="1050" spc="-10" dirty="0">
                <a:latin typeface="Arial MT"/>
                <a:cs typeface="Arial MT"/>
              </a:rPr>
              <a:t>(data, 	</a:t>
            </a:r>
            <a:r>
              <a:rPr sz="1050" dirty="0">
                <a:latin typeface="Arial MT"/>
                <a:cs typeface="Arial MT"/>
              </a:rPr>
              <a:t>users,</a:t>
            </a:r>
            <a:r>
              <a:rPr sz="1050" spc="-25" dirty="0">
                <a:latin typeface="Arial MT"/>
                <a:cs typeface="Arial MT"/>
              </a:rPr>
              <a:t> </a:t>
            </a:r>
            <a:r>
              <a:rPr sz="1050" spc="-10" dirty="0">
                <a:latin typeface="Arial MT"/>
                <a:cs typeface="Arial MT"/>
              </a:rPr>
              <a:t>MVPs...)</a:t>
            </a:r>
            <a:endParaRPr sz="1050">
              <a:latin typeface="Arial MT"/>
              <a:cs typeface="Arial MT"/>
            </a:endParaRPr>
          </a:p>
          <a:p>
            <a:pPr marL="118110" marR="460375" indent="-106045">
              <a:lnSpc>
                <a:spcPct val="100000"/>
              </a:lnSpc>
              <a:spcBef>
                <a:spcPts val="305"/>
              </a:spcBef>
              <a:buChar char="•"/>
              <a:tabLst>
                <a:tab pos="120650" algn="l"/>
              </a:tabLst>
            </a:pPr>
            <a:r>
              <a:rPr sz="1050" dirty="0">
                <a:latin typeface="Arial MT"/>
                <a:cs typeface="Arial MT"/>
              </a:rPr>
              <a:t>Defines</a:t>
            </a:r>
            <a:r>
              <a:rPr sz="1050" spc="-40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the</a:t>
            </a:r>
            <a:r>
              <a:rPr sz="1050" spc="-15" dirty="0">
                <a:latin typeface="Arial MT"/>
                <a:cs typeface="Arial MT"/>
              </a:rPr>
              <a:t> </a:t>
            </a:r>
            <a:r>
              <a:rPr sz="1050" b="1" dirty="0">
                <a:latin typeface="Arial"/>
                <a:cs typeface="Arial"/>
              </a:rPr>
              <a:t>issue</a:t>
            </a:r>
            <a:r>
              <a:rPr sz="1050" b="1" spc="-30" dirty="0">
                <a:latin typeface="Arial"/>
                <a:cs typeface="Arial"/>
              </a:rPr>
              <a:t> </a:t>
            </a:r>
            <a:r>
              <a:rPr sz="1050" b="1" spc="-25" dirty="0">
                <a:latin typeface="Arial"/>
                <a:cs typeface="Arial"/>
              </a:rPr>
              <a:t>and 	</a:t>
            </a:r>
            <a:r>
              <a:rPr sz="1050" b="1" dirty="0">
                <a:latin typeface="Arial"/>
                <a:cs typeface="Arial"/>
              </a:rPr>
              <a:t>accessibility</a:t>
            </a:r>
            <a:r>
              <a:rPr sz="1050" b="1" spc="-40" dirty="0">
                <a:latin typeface="Arial"/>
                <a:cs typeface="Arial"/>
              </a:rPr>
              <a:t> </a:t>
            </a:r>
            <a:r>
              <a:rPr sz="1050" dirty="0">
                <a:latin typeface="Arial MT"/>
                <a:cs typeface="Arial MT"/>
              </a:rPr>
              <a:t>of</a:t>
            </a:r>
            <a:r>
              <a:rPr sz="1050" spc="-30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use</a:t>
            </a:r>
            <a:r>
              <a:rPr sz="1050" spc="-40" dirty="0">
                <a:latin typeface="Arial MT"/>
                <a:cs typeface="Arial MT"/>
              </a:rPr>
              <a:t> </a:t>
            </a:r>
            <a:r>
              <a:rPr sz="1050" spc="-10" dirty="0">
                <a:latin typeface="Arial MT"/>
                <a:cs typeface="Arial MT"/>
              </a:rPr>
              <a:t>cases</a:t>
            </a:r>
            <a:endParaRPr sz="1050">
              <a:latin typeface="Arial MT"/>
              <a:cs typeface="Arial MT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/>
              <a:t>Phase</a:t>
            </a:r>
            <a:r>
              <a:rPr spc="5" dirty="0"/>
              <a:t> </a:t>
            </a:r>
            <a:r>
              <a:rPr dirty="0"/>
              <a:t>1</a:t>
            </a:r>
            <a:r>
              <a:rPr spc="-15" dirty="0"/>
              <a:t> </a:t>
            </a:r>
            <a:r>
              <a:rPr dirty="0"/>
              <a:t>–</a:t>
            </a:r>
            <a:r>
              <a:rPr spc="-10" dirty="0"/>
              <a:t> </a:t>
            </a:r>
            <a:r>
              <a:rPr dirty="0"/>
              <a:t>Ideation</a:t>
            </a:r>
            <a:r>
              <a:rPr spc="15" dirty="0"/>
              <a:t> </a:t>
            </a:r>
            <a:r>
              <a:rPr dirty="0"/>
              <a:t>and </a:t>
            </a:r>
            <a:r>
              <a:rPr spc="-10" dirty="0"/>
              <a:t>qualification</a:t>
            </a:r>
          </a:p>
        </p:txBody>
      </p:sp>
      <p:sp>
        <p:nvSpPr>
          <p:cNvPr id="9" name="object 9"/>
          <p:cNvSpPr/>
          <p:nvPr/>
        </p:nvSpPr>
        <p:spPr>
          <a:xfrm>
            <a:off x="8109966" y="1550669"/>
            <a:ext cx="3889375" cy="4498975"/>
          </a:xfrm>
          <a:custGeom>
            <a:avLst/>
            <a:gdLst/>
            <a:ahLst/>
            <a:cxnLst/>
            <a:rect l="l" t="t" r="r" b="b"/>
            <a:pathLst>
              <a:path w="3889375" h="4498975">
                <a:moveTo>
                  <a:pt x="0" y="73025"/>
                </a:moveTo>
                <a:lnTo>
                  <a:pt x="5730" y="44576"/>
                </a:lnTo>
                <a:lnTo>
                  <a:pt x="21367" y="21367"/>
                </a:lnTo>
                <a:lnTo>
                  <a:pt x="44576" y="5730"/>
                </a:lnTo>
                <a:lnTo>
                  <a:pt x="73025" y="0"/>
                </a:lnTo>
                <a:lnTo>
                  <a:pt x="3816223" y="0"/>
                </a:lnTo>
                <a:lnTo>
                  <a:pt x="3844671" y="5730"/>
                </a:lnTo>
                <a:lnTo>
                  <a:pt x="3867880" y="21367"/>
                </a:lnTo>
                <a:lnTo>
                  <a:pt x="3883517" y="44576"/>
                </a:lnTo>
                <a:lnTo>
                  <a:pt x="3889248" y="73025"/>
                </a:lnTo>
                <a:lnTo>
                  <a:pt x="3889248" y="4425810"/>
                </a:lnTo>
                <a:lnTo>
                  <a:pt x="3883517" y="4454238"/>
                </a:lnTo>
                <a:lnTo>
                  <a:pt x="3867880" y="4477454"/>
                </a:lnTo>
                <a:lnTo>
                  <a:pt x="3844671" y="4493107"/>
                </a:lnTo>
                <a:lnTo>
                  <a:pt x="3816223" y="4498848"/>
                </a:lnTo>
                <a:lnTo>
                  <a:pt x="73025" y="4498848"/>
                </a:lnTo>
                <a:lnTo>
                  <a:pt x="44576" y="4493107"/>
                </a:lnTo>
                <a:lnTo>
                  <a:pt x="21367" y="4477454"/>
                </a:lnTo>
                <a:lnTo>
                  <a:pt x="5730" y="4454238"/>
                </a:lnTo>
                <a:lnTo>
                  <a:pt x="0" y="4425810"/>
                </a:lnTo>
                <a:lnTo>
                  <a:pt x="0" y="73025"/>
                </a:lnTo>
                <a:close/>
              </a:path>
            </a:pathLst>
          </a:custGeom>
          <a:ln w="19050">
            <a:solidFill>
              <a:srgbClr val="4F81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8875903" y="2489708"/>
            <a:ext cx="272161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Arial"/>
                <a:cs typeface="Arial"/>
              </a:rPr>
              <a:t>Precisely</a:t>
            </a:r>
            <a:r>
              <a:rPr sz="1200" b="1" spc="-60" dirty="0">
                <a:latin typeface="Arial"/>
                <a:cs typeface="Arial"/>
              </a:rPr>
              <a:t> </a:t>
            </a:r>
            <a:r>
              <a:rPr sz="1200" b="1" dirty="0">
                <a:latin typeface="Arial"/>
                <a:cs typeface="Arial"/>
              </a:rPr>
              <a:t>characterize</a:t>
            </a:r>
            <a:r>
              <a:rPr sz="1200" b="1" spc="-75" dirty="0">
                <a:latin typeface="Arial"/>
                <a:cs typeface="Arial"/>
              </a:rPr>
              <a:t> </a:t>
            </a:r>
            <a:r>
              <a:rPr sz="1200" b="1" dirty="0">
                <a:latin typeface="Arial"/>
                <a:cs typeface="Arial"/>
              </a:rPr>
              <a:t>the</a:t>
            </a:r>
            <a:r>
              <a:rPr sz="1200" b="1" spc="-30" dirty="0">
                <a:latin typeface="Arial"/>
                <a:cs typeface="Arial"/>
              </a:rPr>
              <a:t> </a:t>
            </a:r>
            <a:r>
              <a:rPr sz="1200" b="1" dirty="0">
                <a:latin typeface="Arial"/>
                <a:cs typeface="Arial"/>
              </a:rPr>
              <a:t>purpose</a:t>
            </a:r>
            <a:r>
              <a:rPr sz="1200" b="1" spc="-35" dirty="0">
                <a:latin typeface="Arial"/>
                <a:cs typeface="Arial"/>
              </a:rPr>
              <a:t> </a:t>
            </a:r>
            <a:r>
              <a:rPr sz="1200" b="1" spc="-25" dirty="0">
                <a:latin typeface="Arial"/>
                <a:cs typeface="Arial"/>
              </a:rPr>
              <a:t>of </a:t>
            </a:r>
            <a:r>
              <a:rPr sz="1200" b="1" dirty="0">
                <a:latin typeface="Arial"/>
                <a:cs typeface="Arial"/>
              </a:rPr>
              <a:t>the</a:t>
            </a:r>
            <a:r>
              <a:rPr sz="1200" b="1" spc="-35" dirty="0">
                <a:latin typeface="Arial"/>
                <a:cs typeface="Arial"/>
              </a:rPr>
              <a:t> </a:t>
            </a:r>
            <a:r>
              <a:rPr sz="1200" b="1" dirty="0">
                <a:latin typeface="Arial"/>
                <a:cs typeface="Arial"/>
              </a:rPr>
              <a:t>data</a:t>
            </a:r>
            <a:r>
              <a:rPr sz="1200" b="1" spc="-40" dirty="0">
                <a:latin typeface="Arial"/>
                <a:cs typeface="Arial"/>
              </a:rPr>
              <a:t> </a:t>
            </a:r>
            <a:r>
              <a:rPr sz="1200" b="1" dirty="0">
                <a:latin typeface="Arial"/>
                <a:cs typeface="Arial"/>
              </a:rPr>
              <a:t>product</a:t>
            </a:r>
            <a:r>
              <a:rPr sz="1200" b="1" spc="-25" dirty="0">
                <a:latin typeface="Arial"/>
                <a:cs typeface="Arial"/>
              </a:rPr>
              <a:t> </a:t>
            </a:r>
            <a:r>
              <a:rPr sz="1200" b="1" dirty="0">
                <a:latin typeface="Arial"/>
                <a:cs typeface="Arial"/>
              </a:rPr>
              <a:t>(AI,</a:t>
            </a:r>
            <a:r>
              <a:rPr sz="1200" b="1" spc="25" dirty="0">
                <a:latin typeface="Arial"/>
                <a:cs typeface="Arial"/>
              </a:rPr>
              <a:t> </a:t>
            </a:r>
            <a:r>
              <a:rPr sz="1200" b="1" spc="-10" dirty="0">
                <a:latin typeface="Arial"/>
                <a:cs typeface="Arial"/>
              </a:rPr>
              <a:t>dataviz...)</a:t>
            </a:r>
            <a:endParaRPr sz="12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875903" y="3191002"/>
            <a:ext cx="25749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Arial"/>
                <a:cs typeface="Arial"/>
              </a:rPr>
              <a:t>Insert</a:t>
            </a:r>
            <a:r>
              <a:rPr sz="1200" b="1" spc="-30" dirty="0">
                <a:latin typeface="Arial"/>
                <a:cs typeface="Arial"/>
              </a:rPr>
              <a:t> </a:t>
            </a:r>
            <a:r>
              <a:rPr sz="1200" b="1" dirty="0">
                <a:latin typeface="Arial"/>
                <a:cs typeface="Arial"/>
              </a:rPr>
              <a:t>the</a:t>
            </a:r>
            <a:r>
              <a:rPr sz="1200" b="1" spc="-10" dirty="0">
                <a:latin typeface="Arial"/>
                <a:cs typeface="Arial"/>
              </a:rPr>
              <a:t> </a:t>
            </a:r>
            <a:r>
              <a:rPr sz="1200" b="1" dirty="0">
                <a:latin typeface="Arial"/>
                <a:cs typeface="Arial"/>
              </a:rPr>
              <a:t>use</a:t>
            </a:r>
            <a:r>
              <a:rPr sz="1200" b="1" spc="-25" dirty="0">
                <a:latin typeface="Arial"/>
                <a:cs typeface="Arial"/>
              </a:rPr>
              <a:t> </a:t>
            </a:r>
            <a:r>
              <a:rPr sz="1200" b="1" dirty="0">
                <a:latin typeface="Arial"/>
                <a:cs typeface="Arial"/>
              </a:rPr>
              <a:t>case</a:t>
            </a:r>
            <a:r>
              <a:rPr sz="1200" b="1" spc="-40" dirty="0">
                <a:latin typeface="Arial"/>
                <a:cs typeface="Arial"/>
              </a:rPr>
              <a:t> </a:t>
            </a:r>
            <a:r>
              <a:rPr sz="1200" b="1" dirty="0">
                <a:latin typeface="Arial"/>
                <a:cs typeface="Arial"/>
              </a:rPr>
              <a:t>into</a:t>
            </a:r>
            <a:r>
              <a:rPr sz="1200" b="1" spc="10" dirty="0">
                <a:latin typeface="Arial"/>
                <a:cs typeface="Arial"/>
              </a:rPr>
              <a:t> </a:t>
            </a:r>
            <a:r>
              <a:rPr sz="1200" b="1" dirty="0">
                <a:latin typeface="Arial"/>
                <a:cs typeface="Arial"/>
              </a:rPr>
              <a:t>a</a:t>
            </a:r>
            <a:r>
              <a:rPr sz="1200" b="1" spc="-25" dirty="0">
                <a:latin typeface="Arial"/>
                <a:cs typeface="Arial"/>
              </a:rPr>
              <a:t> </a:t>
            </a:r>
            <a:r>
              <a:rPr sz="1200" b="1" spc="-10" dirty="0">
                <a:latin typeface="Arial"/>
                <a:cs typeface="Arial"/>
              </a:rPr>
              <a:t>reflection </a:t>
            </a:r>
            <a:r>
              <a:rPr sz="1200" b="1" dirty="0">
                <a:latin typeface="Arial"/>
                <a:cs typeface="Arial"/>
              </a:rPr>
              <a:t>around</a:t>
            </a:r>
            <a:r>
              <a:rPr sz="1200" b="1" spc="-15" dirty="0">
                <a:latin typeface="Arial"/>
                <a:cs typeface="Arial"/>
              </a:rPr>
              <a:t> </a:t>
            </a:r>
            <a:r>
              <a:rPr sz="1200" b="1" dirty="0">
                <a:latin typeface="Arial"/>
                <a:cs typeface="Arial"/>
              </a:rPr>
              <a:t>a</a:t>
            </a:r>
            <a:r>
              <a:rPr sz="1200" b="1" spc="-30" dirty="0">
                <a:latin typeface="Arial"/>
                <a:cs typeface="Arial"/>
              </a:rPr>
              <a:t> </a:t>
            </a:r>
            <a:r>
              <a:rPr sz="1200" b="1" dirty="0">
                <a:latin typeface="Arial"/>
                <a:cs typeface="Arial"/>
              </a:rPr>
              <a:t>business</a:t>
            </a:r>
            <a:r>
              <a:rPr sz="1200" b="1" spc="-40" dirty="0">
                <a:latin typeface="Arial"/>
                <a:cs typeface="Arial"/>
              </a:rPr>
              <a:t> </a:t>
            </a:r>
            <a:r>
              <a:rPr sz="1200" b="1" spc="-10" dirty="0">
                <a:latin typeface="Arial"/>
                <a:cs typeface="Arial"/>
              </a:rPr>
              <a:t>process</a:t>
            </a:r>
            <a:endParaRPr sz="12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875903" y="3892422"/>
            <a:ext cx="2463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Arial"/>
                <a:cs typeface="Arial"/>
              </a:rPr>
              <a:t>Clarify</a:t>
            </a:r>
            <a:r>
              <a:rPr sz="1200" b="1" spc="-30" dirty="0">
                <a:latin typeface="Arial"/>
                <a:cs typeface="Arial"/>
              </a:rPr>
              <a:t> </a:t>
            </a:r>
            <a:r>
              <a:rPr sz="1200" b="1" dirty="0">
                <a:latin typeface="Arial"/>
                <a:cs typeface="Arial"/>
              </a:rPr>
              <a:t>business</a:t>
            </a:r>
            <a:r>
              <a:rPr sz="1200" b="1" spc="-40" dirty="0">
                <a:latin typeface="Arial"/>
                <a:cs typeface="Arial"/>
              </a:rPr>
              <a:t> </a:t>
            </a:r>
            <a:r>
              <a:rPr sz="1200" b="1" dirty="0">
                <a:latin typeface="Arial"/>
                <a:cs typeface="Arial"/>
              </a:rPr>
              <a:t>usage</a:t>
            </a:r>
            <a:r>
              <a:rPr sz="1200" b="1" spc="-30" dirty="0">
                <a:latin typeface="Arial"/>
                <a:cs typeface="Arial"/>
              </a:rPr>
              <a:t> </a:t>
            </a:r>
            <a:r>
              <a:rPr sz="1200" b="1" dirty="0">
                <a:latin typeface="Arial"/>
                <a:cs typeface="Arial"/>
              </a:rPr>
              <a:t>and</a:t>
            </a:r>
            <a:r>
              <a:rPr sz="1200" b="1" spc="-20" dirty="0">
                <a:latin typeface="Arial"/>
                <a:cs typeface="Arial"/>
              </a:rPr>
              <a:t> </a:t>
            </a:r>
            <a:r>
              <a:rPr sz="1200" b="1" spc="-10" dirty="0">
                <a:latin typeface="Arial"/>
                <a:cs typeface="Arial"/>
              </a:rPr>
              <a:t>target </a:t>
            </a:r>
            <a:r>
              <a:rPr sz="1200" b="1" dirty="0">
                <a:latin typeface="Arial"/>
                <a:cs typeface="Arial"/>
              </a:rPr>
              <a:t>users</a:t>
            </a:r>
            <a:r>
              <a:rPr sz="1200" b="1" spc="-35" dirty="0">
                <a:latin typeface="Arial"/>
                <a:cs typeface="Arial"/>
              </a:rPr>
              <a:t> </a:t>
            </a:r>
            <a:r>
              <a:rPr sz="1200" b="1" dirty="0">
                <a:latin typeface="Arial"/>
                <a:cs typeface="Arial"/>
              </a:rPr>
              <a:t>of</a:t>
            </a:r>
            <a:r>
              <a:rPr sz="1200" b="1" spc="-5" dirty="0">
                <a:latin typeface="Arial"/>
                <a:cs typeface="Arial"/>
              </a:rPr>
              <a:t> </a:t>
            </a:r>
            <a:r>
              <a:rPr sz="1200" b="1" dirty="0">
                <a:latin typeface="Arial"/>
                <a:cs typeface="Arial"/>
              </a:rPr>
              <a:t>the</a:t>
            </a:r>
            <a:r>
              <a:rPr sz="1200" b="1" spc="-10" dirty="0">
                <a:latin typeface="Arial"/>
                <a:cs typeface="Arial"/>
              </a:rPr>
              <a:t> </a:t>
            </a:r>
            <a:r>
              <a:rPr sz="1200" b="1" dirty="0">
                <a:latin typeface="Arial"/>
                <a:cs typeface="Arial"/>
              </a:rPr>
              <a:t>use</a:t>
            </a:r>
            <a:r>
              <a:rPr sz="1200" b="1" spc="-20" dirty="0">
                <a:latin typeface="Arial"/>
                <a:cs typeface="Arial"/>
              </a:rPr>
              <a:t> case</a:t>
            </a:r>
            <a:endParaRPr sz="12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875903" y="4593463"/>
            <a:ext cx="28435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Arial"/>
                <a:cs typeface="Arial"/>
              </a:rPr>
              <a:t>Prioritize</a:t>
            </a:r>
            <a:r>
              <a:rPr sz="1200" b="1" spc="-25" dirty="0">
                <a:latin typeface="Arial"/>
                <a:cs typeface="Arial"/>
              </a:rPr>
              <a:t> </a:t>
            </a:r>
            <a:r>
              <a:rPr sz="1200" b="1" dirty="0">
                <a:latin typeface="Arial"/>
                <a:cs typeface="Arial"/>
              </a:rPr>
              <a:t>use</a:t>
            </a:r>
            <a:r>
              <a:rPr sz="1200" b="1" spc="-25" dirty="0">
                <a:latin typeface="Arial"/>
                <a:cs typeface="Arial"/>
              </a:rPr>
              <a:t> </a:t>
            </a:r>
            <a:r>
              <a:rPr sz="1200" b="1" dirty="0">
                <a:latin typeface="Arial"/>
                <a:cs typeface="Arial"/>
              </a:rPr>
              <a:t>case</a:t>
            </a:r>
            <a:r>
              <a:rPr sz="1200" b="1" spc="-40" dirty="0">
                <a:latin typeface="Arial"/>
                <a:cs typeface="Arial"/>
              </a:rPr>
              <a:t> </a:t>
            </a:r>
            <a:r>
              <a:rPr sz="1200" b="1" dirty="0">
                <a:latin typeface="Arial"/>
                <a:cs typeface="Arial"/>
              </a:rPr>
              <a:t>ideas</a:t>
            </a:r>
            <a:r>
              <a:rPr sz="1200" b="1" spc="-25" dirty="0">
                <a:latin typeface="Arial"/>
                <a:cs typeface="Arial"/>
              </a:rPr>
              <a:t> </a:t>
            </a:r>
            <a:r>
              <a:rPr sz="1200" b="1" dirty="0">
                <a:latin typeface="Arial"/>
                <a:cs typeface="Arial"/>
              </a:rPr>
              <a:t>with</a:t>
            </a:r>
            <a:r>
              <a:rPr sz="1200" b="1" spc="-25" dirty="0">
                <a:latin typeface="Arial"/>
                <a:cs typeface="Arial"/>
              </a:rPr>
              <a:t> </a:t>
            </a:r>
            <a:r>
              <a:rPr sz="1200" b="1" dirty="0">
                <a:latin typeface="Arial"/>
                <a:cs typeface="Arial"/>
              </a:rPr>
              <a:t>regard</a:t>
            </a:r>
            <a:r>
              <a:rPr sz="1200" b="1" spc="-35" dirty="0">
                <a:latin typeface="Arial"/>
                <a:cs typeface="Arial"/>
              </a:rPr>
              <a:t> </a:t>
            </a:r>
            <a:r>
              <a:rPr sz="1200" b="1" spc="-25" dirty="0">
                <a:latin typeface="Arial"/>
                <a:cs typeface="Arial"/>
              </a:rPr>
              <a:t>to </a:t>
            </a:r>
            <a:r>
              <a:rPr sz="1200" b="1" dirty="0">
                <a:latin typeface="Arial"/>
                <a:cs typeface="Arial"/>
              </a:rPr>
              <a:t>their</a:t>
            </a:r>
            <a:r>
              <a:rPr sz="1200" b="1" spc="-30" dirty="0">
                <a:latin typeface="Arial"/>
                <a:cs typeface="Arial"/>
              </a:rPr>
              <a:t> </a:t>
            </a:r>
            <a:r>
              <a:rPr sz="1200" b="1" dirty="0">
                <a:latin typeface="Arial"/>
                <a:cs typeface="Arial"/>
              </a:rPr>
              <a:t>business</a:t>
            </a:r>
            <a:r>
              <a:rPr sz="1200" b="1" spc="-50" dirty="0">
                <a:latin typeface="Arial"/>
                <a:cs typeface="Arial"/>
              </a:rPr>
              <a:t> </a:t>
            </a:r>
            <a:r>
              <a:rPr sz="1200" b="1" dirty="0">
                <a:latin typeface="Arial"/>
                <a:cs typeface="Arial"/>
              </a:rPr>
              <a:t>challenge</a:t>
            </a:r>
            <a:r>
              <a:rPr sz="1200" b="1" spc="-40" dirty="0">
                <a:latin typeface="Arial"/>
                <a:cs typeface="Arial"/>
              </a:rPr>
              <a:t> </a:t>
            </a:r>
            <a:r>
              <a:rPr sz="1200" b="1" dirty="0">
                <a:latin typeface="Arial"/>
                <a:cs typeface="Arial"/>
              </a:rPr>
              <a:t>and</a:t>
            </a:r>
            <a:r>
              <a:rPr sz="1200" b="1" spc="-30" dirty="0">
                <a:latin typeface="Arial"/>
                <a:cs typeface="Arial"/>
              </a:rPr>
              <a:t> </a:t>
            </a:r>
            <a:r>
              <a:rPr sz="1200" b="1" spc="-10" dirty="0">
                <a:latin typeface="Arial"/>
                <a:cs typeface="Arial"/>
              </a:rPr>
              <a:t>technical accessibility</a:t>
            </a:r>
            <a:endParaRPr sz="12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875903" y="5477662"/>
            <a:ext cx="236982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Arial"/>
                <a:cs typeface="Arial"/>
              </a:rPr>
              <a:t>Define</a:t>
            </a:r>
            <a:r>
              <a:rPr sz="1200" b="1" spc="-25" dirty="0">
                <a:latin typeface="Arial"/>
                <a:cs typeface="Arial"/>
              </a:rPr>
              <a:t> </a:t>
            </a:r>
            <a:r>
              <a:rPr sz="1200" b="1" dirty="0">
                <a:latin typeface="Arial"/>
                <a:cs typeface="Arial"/>
              </a:rPr>
              <a:t>the</a:t>
            </a:r>
            <a:r>
              <a:rPr sz="1200" b="1" spc="-10" dirty="0">
                <a:latin typeface="Arial"/>
                <a:cs typeface="Arial"/>
              </a:rPr>
              <a:t> </a:t>
            </a:r>
            <a:r>
              <a:rPr sz="1200" b="1" dirty="0">
                <a:latin typeface="Arial"/>
                <a:cs typeface="Arial"/>
              </a:rPr>
              <a:t>MVP</a:t>
            </a:r>
            <a:r>
              <a:rPr sz="1200" b="1" spc="-30" dirty="0">
                <a:latin typeface="Arial"/>
                <a:cs typeface="Arial"/>
              </a:rPr>
              <a:t> </a:t>
            </a:r>
            <a:r>
              <a:rPr sz="1200" b="1" dirty="0">
                <a:latin typeface="Arial"/>
                <a:cs typeface="Arial"/>
              </a:rPr>
              <a:t>macro</a:t>
            </a:r>
            <a:r>
              <a:rPr sz="1200" b="1" spc="-20" dirty="0">
                <a:latin typeface="Arial"/>
                <a:cs typeface="Arial"/>
              </a:rPr>
              <a:t> </a:t>
            </a:r>
            <a:r>
              <a:rPr sz="1200" b="1" spc="-10" dirty="0">
                <a:latin typeface="Arial"/>
                <a:cs typeface="Arial"/>
              </a:rPr>
              <a:t>perimeter</a:t>
            </a:r>
            <a:endParaRPr sz="120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9177528" y="1365503"/>
            <a:ext cx="1752600" cy="646430"/>
          </a:xfrm>
          <a:custGeom>
            <a:avLst/>
            <a:gdLst/>
            <a:ahLst/>
            <a:cxnLst/>
            <a:rect l="l" t="t" r="r" b="b"/>
            <a:pathLst>
              <a:path w="1752600" h="646430">
                <a:moveTo>
                  <a:pt x="1752600" y="0"/>
                </a:moveTo>
                <a:lnTo>
                  <a:pt x="0" y="0"/>
                </a:lnTo>
                <a:lnTo>
                  <a:pt x="0" y="646176"/>
                </a:lnTo>
                <a:lnTo>
                  <a:pt x="1752600" y="646176"/>
                </a:lnTo>
                <a:lnTo>
                  <a:pt x="17526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657859" y="834644"/>
            <a:ext cx="10315575" cy="85851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393065" indent="-380365">
              <a:lnSpc>
                <a:spcPct val="100000"/>
              </a:lnSpc>
              <a:spcBef>
                <a:spcPts val="120"/>
              </a:spcBef>
              <a:buClr>
                <a:srgbClr val="00396F"/>
              </a:buClr>
              <a:buSzPct val="97297"/>
              <a:buFont typeface="Arial MT"/>
              <a:buChar char="•"/>
              <a:tabLst>
                <a:tab pos="393065" algn="l"/>
              </a:tabLst>
            </a:pPr>
            <a:r>
              <a:rPr sz="1850" b="1" spc="-25" dirty="0">
                <a:solidFill>
                  <a:srgbClr val="004575"/>
                </a:solidFill>
                <a:latin typeface="Arial"/>
                <a:cs typeface="Arial"/>
              </a:rPr>
              <a:t>Collection</a:t>
            </a:r>
            <a:r>
              <a:rPr sz="1850" b="1" spc="-105" dirty="0">
                <a:solidFill>
                  <a:srgbClr val="004575"/>
                </a:solidFill>
                <a:latin typeface="Arial"/>
                <a:cs typeface="Arial"/>
              </a:rPr>
              <a:t> </a:t>
            </a:r>
            <a:r>
              <a:rPr sz="1850" b="1" dirty="0">
                <a:solidFill>
                  <a:srgbClr val="004575"/>
                </a:solidFill>
                <a:latin typeface="Arial"/>
                <a:cs typeface="Arial"/>
              </a:rPr>
              <a:t>of</a:t>
            </a:r>
            <a:r>
              <a:rPr sz="1850" b="1" spc="-70" dirty="0">
                <a:solidFill>
                  <a:srgbClr val="004575"/>
                </a:solidFill>
                <a:latin typeface="Arial"/>
                <a:cs typeface="Arial"/>
              </a:rPr>
              <a:t> </a:t>
            </a:r>
            <a:r>
              <a:rPr sz="1850" b="1" dirty="0">
                <a:solidFill>
                  <a:srgbClr val="004575"/>
                </a:solidFill>
                <a:latin typeface="Arial"/>
                <a:cs typeface="Arial"/>
              </a:rPr>
              <a:t>use</a:t>
            </a:r>
            <a:r>
              <a:rPr sz="1850" b="1" spc="-85" dirty="0">
                <a:solidFill>
                  <a:srgbClr val="004575"/>
                </a:solidFill>
                <a:latin typeface="Arial"/>
                <a:cs typeface="Arial"/>
              </a:rPr>
              <a:t> </a:t>
            </a:r>
            <a:r>
              <a:rPr sz="1850" b="1" dirty="0">
                <a:solidFill>
                  <a:srgbClr val="004575"/>
                </a:solidFill>
                <a:latin typeface="Arial"/>
                <a:cs typeface="Arial"/>
              </a:rPr>
              <a:t>case</a:t>
            </a:r>
            <a:r>
              <a:rPr sz="1850" b="1" spc="-85" dirty="0">
                <a:solidFill>
                  <a:srgbClr val="004575"/>
                </a:solidFill>
                <a:latin typeface="Arial"/>
                <a:cs typeface="Arial"/>
              </a:rPr>
              <a:t> </a:t>
            </a:r>
            <a:r>
              <a:rPr sz="1850" b="1" spc="-10" dirty="0">
                <a:solidFill>
                  <a:srgbClr val="004575"/>
                </a:solidFill>
                <a:latin typeface="Arial"/>
                <a:cs typeface="Arial"/>
              </a:rPr>
              <a:t>ideas</a:t>
            </a:r>
            <a:r>
              <a:rPr sz="1850" b="1" spc="-100" dirty="0">
                <a:solidFill>
                  <a:srgbClr val="004575"/>
                </a:solidFill>
                <a:latin typeface="Arial"/>
                <a:cs typeface="Arial"/>
              </a:rPr>
              <a:t> </a:t>
            </a:r>
            <a:r>
              <a:rPr sz="1850" b="1" spc="-20" dirty="0">
                <a:solidFill>
                  <a:srgbClr val="004575"/>
                </a:solidFill>
                <a:latin typeface="Arial"/>
                <a:cs typeface="Arial"/>
              </a:rPr>
              <a:t>(ideation)</a:t>
            </a:r>
            <a:r>
              <a:rPr sz="1850" b="1" spc="-85" dirty="0">
                <a:solidFill>
                  <a:srgbClr val="004575"/>
                </a:solidFill>
                <a:latin typeface="Arial"/>
                <a:cs typeface="Arial"/>
              </a:rPr>
              <a:t> </a:t>
            </a:r>
            <a:r>
              <a:rPr sz="1850" b="1" dirty="0">
                <a:solidFill>
                  <a:srgbClr val="004575"/>
                </a:solidFill>
                <a:latin typeface="Arial"/>
                <a:cs typeface="Arial"/>
              </a:rPr>
              <a:t>then</a:t>
            </a:r>
            <a:r>
              <a:rPr sz="1850" b="1" spc="-90" dirty="0">
                <a:solidFill>
                  <a:srgbClr val="004575"/>
                </a:solidFill>
                <a:latin typeface="Arial"/>
                <a:cs typeface="Arial"/>
              </a:rPr>
              <a:t> </a:t>
            </a:r>
            <a:r>
              <a:rPr sz="1850" b="1" spc="-25" dirty="0">
                <a:solidFill>
                  <a:srgbClr val="004575"/>
                </a:solidFill>
                <a:latin typeface="Arial"/>
                <a:cs typeface="Arial"/>
              </a:rPr>
              <a:t>definition</a:t>
            </a:r>
            <a:r>
              <a:rPr sz="1850" b="1" spc="-105" dirty="0">
                <a:solidFill>
                  <a:srgbClr val="004575"/>
                </a:solidFill>
                <a:latin typeface="Arial"/>
                <a:cs typeface="Arial"/>
              </a:rPr>
              <a:t> </a:t>
            </a:r>
            <a:r>
              <a:rPr sz="1850" b="1" dirty="0">
                <a:solidFill>
                  <a:srgbClr val="004575"/>
                </a:solidFill>
                <a:latin typeface="Arial"/>
                <a:cs typeface="Arial"/>
              </a:rPr>
              <a:t>of</a:t>
            </a:r>
            <a:r>
              <a:rPr sz="1850" b="1" spc="-65" dirty="0">
                <a:solidFill>
                  <a:srgbClr val="004575"/>
                </a:solidFill>
                <a:latin typeface="Arial"/>
                <a:cs typeface="Arial"/>
              </a:rPr>
              <a:t> </a:t>
            </a:r>
            <a:r>
              <a:rPr sz="1850" b="1" dirty="0">
                <a:solidFill>
                  <a:srgbClr val="004575"/>
                </a:solidFill>
                <a:latin typeface="Arial"/>
                <a:cs typeface="Arial"/>
              </a:rPr>
              <a:t>the</a:t>
            </a:r>
            <a:r>
              <a:rPr sz="1850" b="1" spc="-75" dirty="0">
                <a:solidFill>
                  <a:srgbClr val="004575"/>
                </a:solidFill>
                <a:latin typeface="Arial"/>
                <a:cs typeface="Arial"/>
              </a:rPr>
              <a:t> </a:t>
            </a:r>
            <a:r>
              <a:rPr sz="1850" b="1" spc="-10" dirty="0">
                <a:solidFill>
                  <a:srgbClr val="004575"/>
                </a:solidFill>
                <a:latin typeface="Arial"/>
                <a:cs typeface="Arial"/>
              </a:rPr>
              <a:t>issue</a:t>
            </a:r>
            <a:r>
              <a:rPr sz="1850" b="1" spc="-100" dirty="0">
                <a:solidFill>
                  <a:srgbClr val="004575"/>
                </a:solidFill>
                <a:latin typeface="Arial"/>
                <a:cs typeface="Arial"/>
              </a:rPr>
              <a:t> </a:t>
            </a:r>
            <a:r>
              <a:rPr sz="1850" b="1" dirty="0">
                <a:solidFill>
                  <a:srgbClr val="004575"/>
                </a:solidFill>
                <a:latin typeface="Arial"/>
                <a:cs typeface="Arial"/>
              </a:rPr>
              <a:t>and</a:t>
            </a:r>
            <a:r>
              <a:rPr sz="1850" b="1" spc="-80" dirty="0">
                <a:solidFill>
                  <a:srgbClr val="004575"/>
                </a:solidFill>
                <a:latin typeface="Arial"/>
                <a:cs typeface="Arial"/>
              </a:rPr>
              <a:t> </a:t>
            </a:r>
            <a:r>
              <a:rPr sz="1850" b="1" spc="-10" dirty="0">
                <a:solidFill>
                  <a:srgbClr val="004575"/>
                </a:solidFill>
                <a:latin typeface="Arial"/>
                <a:cs typeface="Arial"/>
              </a:rPr>
              <a:t>scope</a:t>
            </a:r>
            <a:r>
              <a:rPr sz="1850" b="1" spc="-100" dirty="0">
                <a:solidFill>
                  <a:srgbClr val="004575"/>
                </a:solidFill>
                <a:latin typeface="Arial"/>
                <a:cs typeface="Arial"/>
              </a:rPr>
              <a:t> </a:t>
            </a:r>
            <a:r>
              <a:rPr sz="1850" b="1" spc="-10" dirty="0">
                <a:solidFill>
                  <a:srgbClr val="004575"/>
                </a:solidFill>
                <a:latin typeface="Arial"/>
                <a:cs typeface="Arial"/>
              </a:rPr>
              <a:t>(qualification)</a:t>
            </a:r>
            <a:endParaRPr sz="18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850">
              <a:latin typeface="Arial"/>
              <a:cs typeface="Arial"/>
            </a:endParaRPr>
          </a:p>
          <a:p>
            <a:pPr marL="2389505">
              <a:lnSpc>
                <a:spcPct val="100000"/>
              </a:lnSpc>
              <a:tabLst>
                <a:tab pos="8754110" algn="l"/>
              </a:tabLst>
            </a:pPr>
            <a:r>
              <a:rPr sz="1800" b="1" dirty="0">
                <a:solidFill>
                  <a:srgbClr val="4F81BC"/>
                </a:solidFill>
                <a:latin typeface="Arial"/>
                <a:cs typeface="Arial"/>
              </a:rPr>
              <a:t>Roles</a:t>
            </a:r>
            <a:r>
              <a:rPr sz="1800" b="1" spc="-25" dirty="0">
                <a:solidFill>
                  <a:srgbClr val="4F81BC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4F81BC"/>
                </a:solidFill>
                <a:latin typeface="Arial"/>
                <a:cs typeface="Arial"/>
              </a:rPr>
              <a:t>and</a:t>
            </a:r>
            <a:r>
              <a:rPr sz="1800" b="1" spc="-20" dirty="0">
                <a:solidFill>
                  <a:srgbClr val="4F81BC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4F81BC"/>
                </a:solidFill>
                <a:latin typeface="Arial"/>
                <a:cs typeface="Arial"/>
              </a:rPr>
              <a:t>activities</a:t>
            </a:r>
            <a:r>
              <a:rPr sz="1800" b="1" dirty="0">
                <a:solidFill>
                  <a:srgbClr val="4F81BC"/>
                </a:solidFill>
                <a:latin typeface="Arial"/>
                <a:cs typeface="Arial"/>
              </a:rPr>
              <a:t>	Key</a:t>
            </a:r>
            <a:r>
              <a:rPr sz="1800" b="1" spc="-20" dirty="0">
                <a:solidFill>
                  <a:srgbClr val="4F81BC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4F81BC"/>
                </a:solidFill>
                <a:latin typeface="Arial"/>
                <a:cs typeface="Arial"/>
              </a:rPr>
              <a:t>actions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6748526" y="210565"/>
            <a:ext cx="4762500" cy="432434"/>
            <a:chOff x="6748526" y="210565"/>
            <a:chExt cx="4762500" cy="432434"/>
          </a:xfrm>
        </p:grpSpPr>
        <p:sp>
          <p:nvSpPr>
            <p:cNvPr id="18" name="object 18"/>
            <p:cNvSpPr/>
            <p:nvPr/>
          </p:nvSpPr>
          <p:spPr>
            <a:xfrm>
              <a:off x="6761226" y="223265"/>
              <a:ext cx="4737100" cy="407034"/>
            </a:xfrm>
            <a:custGeom>
              <a:avLst/>
              <a:gdLst/>
              <a:ahLst/>
              <a:cxnLst/>
              <a:rect l="l" t="t" r="r" b="b"/>
              <a:pathLst>
                <a:path w="4737100" h="407034">
                  <a:moveTo>
                    <a:pt x="0" y="67817"/>
                  </a:moveTo>
                  <a:lnTo>
                    <a:pt x="5328" y="41415"/>
                  </a:lnTo>
                  <a:lnTo>
                    <a:pt x="19859" y="19859"/>
                  </a:lnTo>
                  <a:lnTo>
                    <a:pt x="41415" y="5328"/>
                  </a:lnTo>
                  <a:lnTo>
                    <a:pt x="67818" y="0"/>
                  </a:lnTo>
                  <a:lnTo>
                    <a:pt x="4668774" y="0"/>
                  </a:lnTo>
                  <a:lnTo>
                    <a:pt x="4695176" y="5328"/>
                  </a:lnTo>
                  <a:lnTo>
                    <a:pt x="4716732" y="19859"/>
                  </a:lnTo>
                  <a:lnTo>
                    <a:pt x="4731263" y="41415"/>
                  </a:lnTo>
                  <a:lnTo>
                    <a:pt x="4736592" y="67817"/>
                  </a:lnTo>
                  <a:lnTo>
                    <a:pt x="4736592" y="339089"/>
                  </a:lnTo>
                  <a:lnTo>
                    <a:pt x="4731263" y="365492"/>
                  </a:lnTo>
                  <a:lnTo>
                    <a:pt x="4716732" y="387048"/>
                  </a:lnTo>
                  <a:lnTo>
                    <a:pt x="4695176" y="401579"/>
                  </a:lnTo>
                  <a:lnTo>
                    <a:pt x="4668774" y="406907"/>
                  </a:lnTo>
                  <a:lnTo>
                    <a:pt x="67818" y="406907"/>
                  </a:lnTo>
                  <a:lnTo>
                    <a:pt x="41415" y="401579"/>
                  </a:lnTo>
                  <a:lnTo>
                    <a:pt x="19859" y="387048"/>
                  </a:lnTo>
                  <a:lnTo>
                    <a:pt x="5328" y="365492"/>
                  </a:lnTo>
                  <a:lnTo>
                    <a:pt x="0" y="339089"/>
                  </a:lnTo>
                  <a:lnTo>
                    <a:pt x="0" y="67817"/>
                  </a:lnTo>
                  <a:close/>
                </a:path>
              </a:pathLst>
            </a:custGeom>
            <a:ln w="25400">
              <a:solidFill>
                <a:srgbClr val="4F81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8822436" y="292607"/>
              <a:ext cx="1569720" cy="264160"/>
            </a:xfrm>
            <a:custGeom>
              <a:avLst/>
              <a:gdLst/>
              <a:ahLst/>
              <a:cxnLst/>
              <a:rect l="l" t="t" r="r" b="b"/>
              <a:pathLst>
                <a:path w="1569720" h="264159">
                  <a:moveTo>
                    <a:pt x="1525397" y="0"/>
                  </a:moveTo>
                  <a:lnTo>
                    <a:pt x="0" y="0"/>
                  </a:lnTo>
                  <a:lnTo>
                    <a:pt x="0" y="263652"/>
                  </a:lnTo>
                  <a:lnTo>
                    <a:pt x="1525397" y="263652"/>
                  </a:lnTo>
                  <a:lnTo>
                    <a:pt x="1569720" y="131826"/>
                  </a:lnTo>
                  <a:lnTo>
                    <a:pt x="1525397" y="0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8846566" y="325373"/>
            <a:ext cx="82169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10" dirty="0">
                <a:solidFill>
                  <a:srgbClr val="FFFFFF"/>
                </a:solidFill>
                <a:latin typeface="Arial"/>
                <a:cs typeface="Arial"/>
              </a:rPr>
              <a:t>Development</a:t>
            </a:r>
            <a:endParaRPr sz="1000">
              <a:latin typeface="Arial"/>
              <a:cs typeface="Arial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7618476" y="292608"/>
            <a:ext cx="1152525" cy="268605"/>
          </a:xfrm>
          <a:custGeom>
            <a:avLst/>
            <a:gdLst/>
            <a:ahLst/>
            <a:cxnLst/>
            <a:rect l="l" t="t" r="r" b="b"/>
            <a:pathLst>
              <a:path w="1152525" h="268605">
                <a:moveTo>
                  <a:pt x="1102741" y="0"/>
                </a:moveTo>
                <a:lnTo>
                  <a:pt x="0" y="0"/>
                </a:lnTo>
                <a:lnTo>
                  <a:pt x="0" y="268224"/>
                </a:lnTo>
                <a:lnTo>
                  <a:pt x="1102741" y="268224"/>
                </a:lnTo>
                <a:lnTo>
                  <a:pt x="1152144" y="134112"/>
                </a:lnTo>
                <a:lnTo>
                  <a:pt x="1102741" y="0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7642097" y="327405"/>
            <a:ext cx="49784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dirty="0">
                <a:solidFill>
                  <a:srgbClr val="FFFFFF"/>
                </a:solidFill>
                <a:latin typeface="Arial"/>
                <a:cs typeface="Arial"/>
              </a:rPr>
              <a:t>Sprint</a:t>
            </a:r>
            <a:r>
              <a:rPr sz="1000" b="1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b="1" spc="-50" dirty="0">
                <a:solidFill>
                  <a:srgbClr val="FFFFFF"/>
                </a:solidFill>
                <a:latin typeface="Arial"/>
                <a:cs typeface="Arial"/>
              </a:rPr>
              <a:t>0</a:t>
            </a:r>
            <a:endParaRPr sz="1000">
              <a:latin typeface="Arial"/>
              <a:cs typeface="Arial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10443971" y="291084"/>
            <a:ext cx="981710" cy="268605"/>
          </a:xfrm>
          <a:custGeom>
            <a:avLst/>
            <a:gdLst/>
            <a:ahLst/>
            <a:cxnLst/>
            <a:rect l="l" t="t" r="r" b="b"/>
            <a:pathLst>
              <a:path w="981709" h="268605">
                <a:moveTo>
                  <a:pt x="932052" y="0"/>
                </a:moveTo>
                <a:lnTo>
                  <a:pt x="0" y="0"/>
                </a:lnTo>
                <a:lnTo>
                  <a:pt x="0" y="268224"/>
                </a:lnTo>
                <a:lnTo>
                  <a:pt x="932052" y="268224"/>
                </a:lnTo>
                <a:lnTo>
                  <a:pt x="981455" y="134112"/>
                </a:lnTo>
                <a:lnTo>
                  <a:pt x="932052" y="0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10540745" y="325881"/>
            <a:ext cx="39941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10" dirty="0">
                <a:solidFill>
                  <a:srgbClr val="FFFFFF"/>
                </a:solidFill>
                <a:latin typeface="Arial"/>
                <a:cs typeface="Arial"/>
              </a:rPr>
              <a:t>Indus.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6806183" y="266700"/>
            <a:ext cx="843280" cy="381000"/>
            <a:chOff x="6806183" y="266700"/>
            <a:chExt cx="843280" cy="381000"/>
          </a:xfrm>
        </p:grpSpPr>
        <p:pic>
          <p:nvPicPr>
            <p:cNvPr id="26" name="object 2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06183" y="266700"/>
              <a:ext cx="842784" cy="370332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38187" y="278879"/>
              <a:ext cx="740689" cy="368820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6832091" y="292607"/>
              <a:ext cx="741045" cy="268605"/>
            </a:xfrm>
            <a:custGeom>
              <a:avLst/>
              <a:gdLst/>
              <a:ahLst/>
              <a:cxnLst/>
              <a:rect l="l" t="t" r="r" b="b"/>
              <a:pathLst>
                <a:path w="741045" h="268605">
                  <a:moveTo>
                    <a:pt x="691260" y="0"/>
                  </a:moveTo>
                  <a:lnTo>
                    <a:pt x="0" y="0"/>
                  </a:lnTo>
                  <a:lnTo>
                    <a:pt x="0" y="268224"/>
                  </a:lnTo>
                  <a:lnTo>
                    <a:pt x="691260" y="268224"/>
                  </a:lnTo>
                  <a:lnTo>
                    <a:pt x="740663" y="134112"/>
                  </a:lnTo>
                  <a:lnTo>
                    <a:pt x="691260" y="0"/>
                  </a:lnTo>
                  <a:close/>
                </a:path>
              </a:pathLst>
            </a:custGeom>
            <a:solidFill>
              <a:srgbClr val="006F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6928866" y="327152"/>
            <a:ext cx="51117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10" dirty="0">
                <a:solidFill>
                  <a:srgbClr val="FFFFFF"/>
                </a:solidFill>
                <a:latin typeface="Arial"/>
                <a:cs typeface="Arial"/>
              </a:rPr>
              <a:t>Ideation</a:t>
            </a:r>
            <a:endParaRPr sz="1000">
              <a:latin typeface="Arial"/>
              <a:cs typeface="Arial"/>
            </a:endParaRPr>
          </a:p>
        </p:txBody>
      </p:sp>
      <p:pic>
        <p:nvPicPr>
          <p:cNvPr id="30" name="object 3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98803" y="1761744"/>
            <a:ext cx="862584" cy="870203"/>
          </a:xfrm>
          <a:prstGeom prst="rect">
            <a:avLst/>
          </a:prstGeom>
        </p:spPr>
      </p:pic>
      <p:grpSp>
        <p:nvGrpSpPr>
          <p:cNvPr id="31" name="object 31"/>
          <p:cNvGrpSpPr/>
          <p:nvPr/>
        </p:nvGrpSpPr>
        <p:grpSpPr>
          <a:xfrm>
            <a:off x="5846064" y="1741596"/>
            <a:ext cx="1393190" cy="1151255"/>
            <a:chOff x="5846064" y="1741596"/>
            <a:chExt cx="1393190" cy="1151255"/>
          </a:xfrm>
        </p:grpSpPr>
        <p:sp>
          <p:nvSpPr>
            <p:cNvPr id="32" name="object 32"/>
            <p:cNvSpPr/>
            <p:nvPr/>
          </p:nvSpPr>
          <p:spPr>
            <a:xfrm>
              <a:off x="6116994" y="1741596"/>
              <a:ext cx="852169" cy="771525"/>
            </a:xfrm>
            <a:custGeom>
              <a:avLst/>
              <a:gdLst/>
              <a:ahLst/>
              <a:cxnLst/>
              <a:rect l="l" t="t" r="r" b="b"/>
              <a:pathLst>
                <a:path w="852170" h="771525">
                  <a:moveTo>
                    <a:pt x="425886" y="0"/>
                  </a:moveTo>
                  <a:lnTo>
                    <a:pt x="379484" y="2499"/>
                  </a:lnTo>
                  <a:lnTo>
                    <a:pt x="334528" y="9823"/>
                  </a:lnTo>
                  <a:lnTo>
                    <a:pt x="291279" y="21712"/>
                  </a:lnTo>
                  <a:lnTo>
                    <a:pt x="249996" y="37906"/>
                  </a:lnTo>
                  <a:lnTo>
                    <a:pt x="210939" y="58147"/>
                  </a:lnTo>
                  <a:lnTo>
                    <a:pt x="174369" y="82172"/>
                  </a:lnTo>
                  <a:lnTo>
                    <a:pt x="140545" y="109724"/>
                  </a:lnTo>
                  <a:lnTo>
                    <a:pt x="109727" y="140542"/>
                  </a:lnTo>
                  <a:lnTo>
                    <a:pt x="82175" y="174366"/>
                  </a:lnTo>
                  <a:lnTo>
                    <a:pt x="58149" y="210936"/>
                  </a:lnTo>
                  <a:lnTo>
                    <a:pt x="37908" y="249993"/>
                  </a:lnTo>
                  <a:lnTo>
                    <a:pt x="21713" y="291276"/>
                  </a:lnTo>
                  <a:lnTo>
                    <a:pt x="9823" y="334527"/>
                  </a:lnTo>
                  <a:lnTo>
                    <a:pt x="2499" y="379485"/>
                  </a:lnTo>
                  <a:lnTo>
                    <a:pt x="0" y="425890"/>
                  </a:lnTo>
                  <a:lnTo>
                    <a:pt x="2830" y="475240"/>
                  </a:lnTo>
                  <a:lnTo>
                    <a:pt x="11111" y="522933"/>
                  </a:lnTo>
                  <a:lnTo>
                    <a:pt x="24528" y="568655"/>
                  </a:lnTo>
                  <a:lnTo>
                    <a:pt x="42767" y="612091"/>
                  </a:lnTo>
                  <a:lnTo>
                    <a:pt x="65515" y="652929"/>
                  </a:lnTo>
                  <a:lnTo>
                    <a:pt x="92455" y="690854"/>
                  </a:lnTo>
                  <a:lnTo>
                    <a:pt x="123275" y="725554"/>
                  </a:lnTo>
                  <a:lnTo>
                    <a:pt x="158127" y="751952"/>
                  </a:lnTo>
                  <a:lnTo>
                    <a:pt x="196315" y="766285"/>
                  </a:lnTo>
                  <a:lnTo>
                    <a:pt x="237513" y="771469"/>
                  </a:lnTo>
                  <a:lnTo>
                    <a:pt x="281395" y="770422"/>
                  </a:lnTo>
                  <a:lnTo>
                    <a:pt x="375907" y="761307"/>
                  </a:lnTo>
                  <a:lnTo>
                    <a:pt x="425886" y="759074"/>
                  </a:lnTo>
                  <a:lnTo>
                    <a:pt x="475865" y="761307"/>
                  </a:lnTo>
                  <a:lnTo>
                    <a:pt x="570378" y="770422"/>
                  </a:lnTo>
                  <a:lnTo>
                    <a:pt x="614260" y="771469"/>
                  </a:lnTo>
                  <a:lnTo>
                    <a:pt x="655459" y="766285"/>
                  </a:lnTo>
                  <a:lnTo>
                    <a:pt x="693648" y="751952"/>
                  </a:lnTo>
                  <a:lnTo>
                    <a:pt x="728501" y="725554"/>
                  </a:lnTo>
                  <a:lnTo>
                    <a:pt x="759321" y="690854"/>
                  </a:lnTo>
                  <a:lnTo>
                    <a:pt x="786262" y="652929"/>
                  </a:lnTo>
                  <a:lnTo>
                    <a:pt x="809009" y="612091"/>
                  </a:lnTo>
                  <a:lnTo>
                    <a:pt x="827248" y="568655"/>
                  </a:lnTo>
                  <a:lnTo>
                    <a:pt x="840665" y="522933"/>
                  </a:lnTo>
                  <a:lnTo>
                    <a:pt x="848946" y="475240"/>
                  </a:lnTo>
                  <a:lnTo>
                    <a:pt x="851776" y="425890"/>
                  </a:lnTo>
                  <a:lnTo>
                    <a:pt x="849277" y="379485"/>
                  </a:lnTo>
                  <a:lnTo>
                    <a:pt x="841953" y="334527"/>
                  </a:lnTo>
                  <a:lnTo>
                    <a:pt x="830064" y="291276"/>
                  </a:lnTo>
                  <a:lnTo>
                    <a:pt x="813869" y="249993"/>
                  </a:lnTo>
                  <a:lnTo>
                    <a:pt x="793629" y="210936"/>
                  </a:lnTo>
                  <a:lnTo>
                    <a:pt x="769603" y="174366"/>
                  </a:lnTo>
                  <a:lnTo>
                    <a:pt x="742052" y="140542"/>
                  </a:lnTo>
                  <a:lnTo>
                    <a:pt x="711234" y="109724"/>
                  </a:lnTo>
                  <a:lnTo>
                    <a:pt x="677410" y="82172"/>
                  </a:lnTo>
                  <a:lnTo>
                    <a:pt x="640840" y="58147"/>
                  </a:lnTo>
                  <a:lnTo>
                    <a:pt x="601783" y="37906"/>
                  </a:lnTo>
                  <a:lnTo>
                    <a:pt x="560499" y="21712"/>
                  </a:lnTo>
                  <a:lnTo>
                    <a:pt x="517249" y="9823"/>
                  </a:lnTo>
                  <a:lnTo>
                    <a:pt x="472291" y="2499"/>
                  </a:lnTo>
                  <a:lnTo>
                    <a:pt x="425886" y="0"/>
                  </a:lnTo>
                  <a:close/>
                </a:path>
              </a:pathLst>
            </a:custGeom>
            <a:solidFill>
              <a:srgbClr val="5BBB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6378735" y="1874423"/>
              <a:ext cx="590550" cy="638810"/>
            </a:xfrm>
            <a:custGeom>
              <a:avLst/>
              <a:gdLst/>
              <a:ahLst/>
              <a:cxnLst/>
              <a:rect l="l" t="t" r="r" b="b"/>
              <a:pathLst>
                <a:path w="590550" h="638810">
                  <a:moveTo>
                    <a:pt x="333461" y="0"/>
                  </a:moveTo>
                  <a:lnTo>
                    <a:pt x="0" y="286519"/>
                  </a:lnTo>
                  <a:lnTo>
                    <a:pt x="299370" y="585895"/>
                  </a:lnTo>
                  <a:lnTo>
                    <a:pt x="329330" y="638668"/>
                  </a:lnTo>
                  <a:lnTo>
                    <a:pt x="402869" y="631052"/>
                  </a:lnTo>
                  <a:lnTo>
                    <a:pt x="466760" y="592727"/>
                  </a:lnTo>
                  <a:lnTo>
                    <a:pt x="497579" y="558027"/>
                  </a:lnTo>
                  <a:lnTo>
                    <a:pt x="524520" y="520101"/>
                  </a:lnTo>
                  <a:lnTo>
                    <a:pt x="547267" y="479264"/>
                  </a:lnTo>
                  <a:lnTo>
                    <a:pt x="565507" y="435827"/>
                  </a:lnTo>
                  <a:lnTo>
                    <a:pt x="578924" y="390106"/>
                  </a:lnTo>
                  <a:lnTo>
                    <a:pt x="587205" y="342413"/>
                  </a:lnTo>
                  <a:lnTo>
                    <a:pt x="590035" y="293062"/>
                  </a:lnTo>
                  <a:lnTo>
                    <a:pt x="589612" y="273870"/>
                  </a:lnTo>
                  <a:lnTo>
                    <a:pt x="588357" y="254896"/>
                  </a:lnTo>
                  <a:lnTo>
                    <a:pt x="333461" y="0"/>
                  </a:lnTo>
                  <a:close/>
                </a:path>
              </a:pathLst>
            </a:custGeom>
            <a:solidFill>
              <a:srgbClr val="2F91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6327829" y="1799878"/>
              <a:ext cx="430530" cy="414655"/>
            </a:xfrm>
            <a:custGeom>
              <a:avLst/>
              <a:gdLst/>
              <a:ahLst/>
              <a:cxnLst/>
              <a:rect l="l" t="t" r="r" b="b"/>
              <a:pathLst>
                <a:path w="430529" h="414655">
                  <a:moveTo>
                    <a:pt x="236581" y="0"/>
                  </a:moveTo>
                  <a:lnTo>
                    <a:pt x="215051" y="42"/>
                  </a:lnTo>
                  <a:lnTo>
                    <a:pt x="193524" y="0"/>
                  </a:lnTo>
                  <a:lnTo>
                    <a:pt x="165514" y="4477"/>
                  </a:lnTo>
                  <a:lnTo>
                    <a:pt x="100142" y="30016"/>
                  </a:lnTo>
                  <a:lnTo>
                    <a:pt x="67831" y="52590"/>
                  </a:lnTo>
                  <a:lnTo>
                    <a:pt x="39136" y="82708"/>
                  </a:lnTo>
                  <a:lnTo>
                    <a:pt x="16583" y="121126"/>
                  </a:lnTo>
                  <a:lnTo>
                    <a:pt x="2695" y="168601"/>
                  </a:lnTo>
                  <a:lnTo>
                    <a:pt x="0" y="225888"/>
                  </a:lnTo>
                  <a:lnTo>
                    <a:pt x="11020" y="293743"/>
                  </a:lnTo>
                  <a:lnTo>
                    <a:pt x="31283" y="337411"/>
                  </a:lnTo>
                  <a:lnTo>
                    <a:pt x="62038" y="371623"/>
                  </a:lnTo>
                  <a:lnTo>
                    <a:pt x="95163" y="395773"/>
                  </a:lnTo>
                  <a:lnTo>
                    <a:pt x="149572" y="414246"/>
                  </a:lnTo>
                  <a:lnTo>
                    <a:pt x="169013" y="407445"/>
                  </a:lnTo>
                  <a:lnTo>
                    <a:pt x="188344" y="392648"/>
                  </a:lnTo>
                  <a:lnTo>
                    <a:pt x="215051" y="373652"/>
                  </a:lnTo>
                  <a:lnTo>
                    <a:pt x="241765" y="392648"/>
                  </a:lnTo>
                  <a:lnTo>
                    <a:pt x="261100" y="407445"/>
                  </a:lnTo>
                  <a:lnTo>
                    <a:pt x="280542" y="414246"/>
                  </a:lnTo>
                  <a:lnTo>
                    <a:pt x="334951" y="395773"/>
                  </a:lnTo>
                  <a:lnTo>
                    <a:pt x="368075" y="371623"/>
                  </a:lnTo>
                  <a:lnTo>
                    <a:pt x="398826" y="337411"/>
                  </a:lnTo>
                  <a:lnTo>
                    <a:pt x="419081" y="293743"/>
                  </a:lnTo>
                  <a:lnTo>
                    <a:pt x="430102" y="225888"/>
                  </a:lnTo>
                  <a:lnTo>
                    <a:pt x="427407" y="168601"/>
                  </a:lnTo>
                  <a:lnTo>
                    <a:pt x="413521" y="121126"/>
                  </a:lnTo>
                  <a:lnTo>
                    <a:pt x="390969" y="82708"/>
                  </a:lnTo>
                  <a:lnTo>
                    <a:pt x="362275" y="52590"/>
                  </a:lnTo>
                  <a:lnTo>
                    <a:pt x="329965" y="30016"/>
                  </a:lnTo>
                  <a:lnTo>
                    <a:pt x="264593" y="4477"/>
                  </a:lnTo>
                  <a:lnTo>
                    <a:pt x="236581" y="0"/>
                  </a:lnTo>
                  <a:close/>
                </a:path>
              </a:pathLst>
            </a:custGeom>
            <a:solidFill>
              <a:srgbClr val="51515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6542880" y="1799878"/>
              <a:ext cx="215265" cy="414655"/>
            </a:xfrm>
            <a:custGeom>
              <a:avLst/>
              <a:gdLst/>
              <a:ahLst/>
              <a:cxnLst/>
              <a:rect l="l" t="t" r="r" b="b"/>
              <a:pathLst>
                <a:path w="215265" h="414655">
                  <a:moveTo>
                    <a:pt x="21526" y="0"/>
                  </a:moveTo>
                  <a:lnTo>
                    <a:pt x="0" y="42"/>
                  </a:lnTo>
                  <a:lnTo>
                    <a:pt x="0" y="373638"/>
                  </a:lnTo>
                  <a:lnTo>
                    <a:pt x="26706" y="392642"/>
                  </a:lnTo>
                  <a:lnTo>
                    <a:pt x="46037" y="407443"/>
                  </a:lnTo>
                  <a:lnTo>
                    <a:pt x="65478" y="414246"/>
                  </a:lnTo>
                  <a:lnTo>
                    <a:pt x="92511" y="409254"/>
                  </a:lnTo>
                  <a:lnTo>
                    <a:pt x="119895" y="395773"/>
                  </a:lnTo>
                  <a:lnTo>
                    <a:pt x="153023" y="371623"/>
                  </a:lnTo>
                  <a:lnTo>
                    <a:pt x="183775" y="337411"/>
                  </a:lnTo>
                  <a:lnTo>
                    <a:pt x="204030" y="293743"/>
                  </a:lnTo>
                  <a:lnTo>
                    <a:pt x="215051" y="225888"/>
                  </a:lnTo>
                  <a:lnTo>
                    <a:pt x="212355" y="168601"/>
                  </a:lnTo>
                  <a:lnTo>
                    <a:pt x="198467" y="121126"/>
                  </a:lnTo>
                  <a:lnTo>
                    <a:pt x="175914" y="82708"/>
                  </a:lnTo>
                  <a:lnTo>
                    <a:pt x="147219" y="52590"/>
                  </a:lnTo>
                  <a:lnTo>
                    <a:pt x="114908" y="30016"/>
                  </a:lnTo>
                  <a:lnTo>
                    <a:pt x="49536" y="4477"/>
                  </a:lnTo>
                  <a:lnTo>
                    <a:pt x="21526" y="0"/>
                  </a:lnTo>
                  <a:close/>
                </a:path>
              </a:pathLst>
            </a:custGeom>
            <a:solidFill>
              <a:srgbClr val="3C3C3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6" name="object 3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449675" y="2157879"/>
              <a:ext cx="186423" cy="321806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6240269" y="2281972"/>
              <a:ext cx="605790" cy="311785"/>
            </a:xfrm>
            <a:custGeom>
              <a:avLst/>
              <a:gdLst/>
              <a:ahLst/>
              <a:cxnLst/>
              <a:rect l="l" t="t" r="r" b="b"/>
              <a:pathLst>
                <a:path w="605790" h="311785">
                  <a:moveTo>
                    <a:pt x="508235" y="0"/>
                  </a:moveTo>
                  <a:lnTo>
                    <a:pt x="395829" y="0"/>
                  </a:lnTo>
                  <a:lnTo>
                    <a:pt x="302610" y="119393"/>
                  </a:lnTo>
                  <a:lnTo>
                    <a:pt x="209405" y="0"/>
                  </a:lnTo>
                  <a:lnTo>
                    <a:pt x="96985" y="0"/>
                  </a:lnTo>
                  <a:lnTo>
                    <a:pt x="59232" y="7623"/>
                  </a:lnTo>
                  <a:lnTo>
                    <a:pt x="28404" y="28413"/>
                  </a:lnTo>
                  <a:lnTo>
                    <a:pt x="7620" y="59247"/>
                  </a:lnTo>
                  <a:lnTo>
                    <a:pt x="0" y="97003"/>
                  </a:lnTo>
                  <a:lnTo>
                    <a:pt x="0" y="185179"/>
                  </a:lnTo>
                  <a:lnTo>
                    <a:pt x="34851" y="216712"/>
                  </a:lnTo>
                  <a:lnTo>
                    <a:pt x="73039" y="244287"/>
                  </a:lnTo>
                  <a:lnTo>
                    <a:pt x="114237" y="267579"/>
                  </a:lnTo>
                  <a:lnTo>
                    <a:pt x="158119" y="286261"/>
                  </a:lnTo>
                  <a:lnTo>
                    <a:pt x="204359" y="300009"/>
                  </a:lnTo>
                  <a:lnTo>
                    <a:pt x="252632" y="308497"/>
                  </a:lnTo>
                  <a:lnTo>
                    <a:pt x="302610" y="311399"/>
                  </a:lnTo>
                  <a:lnTo>
                    <a:pt x="352589" y="308497"/>
                  </a:lnTo>
                  <a:lnTo>
                    <a:pt x="400861" y="300009"/>
                  </a:lnTo>
                  <a:lnTo>
                    <a:pt x="447102" y="286261"/>
                  </a:lnTo>
                  <a:lnTo>
                    <a:pt x="490984" y="267579"/>
                  </a:lnTo>
                  <a:lnTo>
                    <a:pt x="532183" y="244287"/>
                  </a:lnTo>
                  <a:lnTo>
                    <a:pt x="570372" y="216712"/>
                  </a:lnTo>
                  <a:lnTo>
                    <a:pt x="605225" y="185179"/>
                  </a:lnTo>
                  <a:lnTo>
                    <a:pt x="605225" y="97003"/>
                  </a:lnTo>
                  <a:lnTo>
                    <a:pt x="597604" y="59247"/>
                  </a:lnTo>
                  <a:lnTo>
                    <a:pt x="576819" y="28413"/>
                  </a:lnTo>
                  <a:lnTo>
                    <a:pt x="545989" y="7623"/>
                  </a:lnTo>
                  <a:lnTo>
                    <a:pt x="508235" y="0"/>
                  </a:lnTo>
                  <a:close/>
                </a:path>
              </a:pathLst>
            </a:custGeom>
            <a:solidFill>
              <a:srgbClr val="DD45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6542880" y="2281972"/>
              <a:ext cx="302895" cy="311785"/>
            </a:xfrm>
            <a:custGeom>
              <a:avLst/>
              <a:gdLst/>
              <a:ahLst/>
              <a:cxnLst/>
              <a:rect l="l" t="t" r="r" b="b"/>
              <a:pathLst>
                <a:path w="302895" h="311785">
                  <a:moveTo>
                    <a:pt x="205625" y="0"/>
                  </a:moveTo>
                  <a:lnTo>
                    <a:pt x="93218" y="0"/>
                  </a:lnTo>
                  <a:lnTo>
                    <a:pt x="0" y="119393"/>
                  </a:lnTo>
                  <a:lnTo>
                    <a:pt x="0" y="311399"/>
                  </a:lnTo>
                  <a:lnTo>
                    <a:pt x="49978" y="308497"/>
                  </a:lnTo>
                  <a:lnTo>
                    <a:pt x="98251" y="300009"/>
                  </a:lnTo>
                  <a:lnTo>
                    <a:pt x="144491" y="286261"/>
                  </a:lnTo>
                  <a:lnTo>
                    <a:pt x="188374" y="267579"/>
                  </a:lnTo>
                  <a:lnTo>
                    <a:pt x="229572" y="244287"/>
                  </a:lnTo>
                  <a:lnTo>
                    <a:pt x="267761" y="216712"/>
                  </a:lnTo>
                  <a:lnTo>
                    <a:pt x="302614" y="185179"/>
                  </a:lnTo>
                  <a:lnTo>
                    <a:pt x="302614" y="97003"/>
                  </a:lnTo>
                  <a:lnTo>
                    <a:pt x="294993" y="59247"/>
                  </a:lnTo>
                  <a:lnTo>
                    <a:pt x="274208" y="28413"/>
                  </a:lnTo>
                  <a:lnTo>
                    <a:pt x="243379" y="7623"/>
                  </a:lnTo>
                  <a:lnTo>
                    <a:pt x="205625" y="0"/>
                  </a:lnTo>
                  <a:close/>
                </a:path>
              </a:pathLst>
            </a:custGeom>
            <a:solidFill>
              <a:srgbClr val="C1205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9" name="object 3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595382" y="2431740"/>
              <a:ext cx="81735" cy="115278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6369419" y="1865883"/>
              <a:ext cx="347345" cy="356870"/>
            </a:xfrm>
            <a:custGeom>
              <a:avLst/>
              <a:gdLst/>
              <a:ahLst/>
              <a:cxnLst/>
              <a:rect l="l" t="t" r="r" b="b"/>
              <a:pathLst>
                <a:path w="347345" h="356869">
                  <a:moveTo>
                    <a:pt x="173461" y="0"/>
                  </a:moveTo>
                  <a:lnTo>
                    <a:pt x="134038" y="4372"/>
                  </a:lnTo>
                  <a:lnTo>
                    <a:pt x="95723" y="18275"/>
                  </a:lnTo>
                  <a:lnTo>
                    <a:pt x="62439" y="42887"/>
                  </a:lnTo>
                  <a:lnTo>
                    <a:pt x="38106" y="79389"/>
                  </a:lnTo>
                  <a:lnTo>
                    <a:pt x="26645" y="128959"/>
                  </a:lnTo>
                  <a:lnTo>
                    <a:pt x="15191" y="134511"/>
                  </a:lnTo>
                  <a:lnTo>
                    <a:pt x="6377" y="144914"/>
                  </a:lnTo>
                  <a:lnTo>
                    <a:pt x="1036" y="158029"/>
                  </a:lnTo>
                  <a:lnTo>
                    <a:pt x="0" y="171714"/>
                  </a:lnTo>
                  <a:lnTo>
                    <a:pt x="2855" y="211933"/>
                  </a:lnTo>
                  <a:lnTo>
                    <a:pt x="6816" y="224749"/>
                  </a:lnTo>
                  <a:lnTo>
                    <a:pt x="14972" y="234697"/>
                  </a:lnTo>
                  <a:lnTo>
                    <a:pt x="26133" y="240786"/>
                  </a:lnTo>
                  <a:lnTo>
                    <a:pt x="39109" y="242030"/>
                  </a:lnTo>
                  <a:lnTo>
                    <a:pt x="42214" y="241684"/>
                  </a:lnTo>
                  <a:lnTo>
                    <a:pt x="73107" y="300564"/>
                  </a:lnTo>
                  <a:lnTo>
                    <a:pt x="107905" y="334104"/>
                  </a:lnTo>
                  <a:lnTo>
                    <a:pt x="142670" y="350183"/>
                  </a:lnTo>
                  <a:lnTo>
                    <a:pt x="173461" y="356682"/>
                  </a:lnTo>
                  <a:lnTo>
                    <a:pt x="204260" y="350183"/>
                  </a:lnTo>
                  <a:lnTo>
                    <a:pt x="239029" y="334104"/>
                  </a:lnTo>
                  <a:lnTo>
                    <a:pt x="273829" y="300564"/>
                  </a:lnTo>
                  <a:lnTo>
                    <a:pt x="304722" y="241684"/>
                  </a:lnTo>
                  <a:lnTo>
                    <a:pt x="307813" y="242030"/>
                  </a:lnTo>
                  <a:lnTo>
                    <a:pt x="344067" y="211933"/>
                  </a:lnTo>
                  <a:lnTo>
                    <a:pt x="346922" y="171714"/>
                  </a:lnTo>
                  <a:lnTo>
                    <a:pt x="345888" y="158029"/>
                  </a:lnTo>
                  <a:lnTo>
                    <a:pt x="340550" y="144914"/>
                  </a:lnTo>
                  <a:lnTo>
                    <a:pt x="331737" y="134511"/>
                  </a:lnTo>
                  <a:lnTo>
                    <a:pt x="320277" y="128959"/>
                  </a:lnTo>
                  <a:lnTo>
                    <a:pt x="308816" y="79389"/>
                  </a:lnTo>
                  <a:lnTo>
                    <a:pt x="284483" y="42887"/>
                  </a:lnTo>
                  <a:lnTo>
                    <a:pt x="251199" y="18275"/>
                  </a:lnTo>
                  <a:lnTo>
                    <a:pt x="212884" y="4372"/>
                  </a:lnTo>
                  <a:lnTo>
                    <a:pt x="173461" y="0"/>
                  </a:lnTo>
                  <a:close/>
                </a:path>
              </a:pathLst>
            </a:custGeom>
            <a:solidFill>
              <a:srgbClr val="FFC3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6542880" y="1865883"/>
              <a:ext cx="173990" cy="356870"/>
            </a:xfrm>
            <a:custGeom>
              <a:avLst/>
              <a:gdLst/>
              <a:ahLst/>
              <a:cxnLst/>
              <a:rect l="l" t="t" r="r" b="b"/>
              <a:pathLst>
                <a:path w="173990" h="356869">
                  <a:moveTo>
                    <a:pt x="0" y="0"/>
                  </a:moveTo>
                  <a:lnTo>
                    <a:pt x="0" y="356682"/>
                  </a:lnTo>
                  <a:lnTo>
                    <a:pt x="19638" y="353079"/>
                  </a:lnTo>
                  <a:lnTo>
                    <a:pt x="64696" y="334664"/>
                  </a:lnTo>
                  <a:lnTo>
                    <a:pt x="99533" y="301651"/>
                  </a:lnTo>
                  <a:lnTo>
                    <a:pt x="121388" y="265128"/>
                  </a:lnTo>
                  <a:lnTo>
                    <a:pt x="131260" y="241684"/>
                  </a:lnTo>
                  <a:lnTo>
                    <a:pt x="134352" y="242030"/>
                  </a:lnTo>
                  <a:lnTo>
                    <a:pt x="170605" y="211933"/>
                  </a:lnTo>
                  <a:lnTo>
                    <a:pt x="173461" y="171714"/>
                  </a:lnTo>
                  <a:lnTo>
                    <a:pt x="172427" y="158029"/>
                  </a:lnTo>
                  <a:lnTo>
                    <a:pt x="167089" y="144914"/>
                  </a:lnTo>
                  <a:lnTo>
                    <a:pt x="158276" y="134511"/>
                  </a:lnTo>
                  <a:lnTo>
                    <a:pt x="146815" y="128959"/>
                  </a:lnTo>
                  <a:lnTo>
                    <a:pt x="135354" y="79389"/>
                  </a:lnTo>
                  <a:lnTo>
                    <a:pt x="111021" y="42887"/>
                  </a:lnTo>
                  <a:lnTo>
                    <a:pt x="77737" y="18275"/>
                  </a:lnTo>
                  <a:lnTo>
                    <a:pt x="39423" y="43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AA6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6373605" y="1826468"/>
              <a:ext cx="339090" cy="238760"/>
            </a:xfrm>
            <a:custGeom>
              <a:avLst/>
              <a:gdLst/>
              <a:ahLst/>
              <a:cxnLst/>
              <a:rect l="l" t="t" r="r" b="b"/>
              <a:pathLst>
                <a:path w="339090" h="238760">
                  <a:moveTo>
                    <a:pt x="224353" y="0"/>
                  </a:moveTo>
                  <a:lnTo>
                    <a:pt x="169274" y="3438"/>
                  </a:lnTo>
                  <a:lnTo>
                    <a:pt x="114202" y="0"/>
                  </a:lnTo>
                  <a:lnTo>
                    <a:pt x="67818" y="12973"/>
                  </a:lnTo>
                  <a:lnTo>
                    <a:pt x="32042" y="38813"/>
                  </a:lnTo>
                  <a:lnTo>
                    <a:pt x="8796" y="73976"/>
                  </a:lnTo>
                  <a:lnTo>
                    <a:pt x="0" y="114916"/>
                  </a:lnTo>
                  <a:lnTo>
                    <a:pt x="7738" y="164476"/>
                  </a:lnTo>
                  <a:lnTo>
                    <a:pt x="26278" y="203626"/>
                  </a:lnTo>
                  <a:lnTo>
                    <a:pt x="45109" y="229336"/>
                  </a:lnTo>
                  <a:lnTo>
                    <a:pt x="53721" y="238579"/>
                  </a:lnTo>
                  <a:lnTo>
                    <a:pt x="56675" y="200449"/>
                  </a:lnTo>
                  <a:lnTo>
                    <a:pt x="66834" y="173120"/>
                  </a:lnTo>
                  <a:lnTo>
                    <a:pt x="84019" y="154399"/>
                  </a:lnTo>
                  <a:lnTo>
                    <a:pt x="128160" y="131712"/>
                  </a:lnTo>
                  <a:lnTo>
                    <a:pt x="145677" y="117801"/>
                  </a:lnTo>
                  <a:lnTo>
                    <a:pt x="159687" y="103477"/>
                  </a:lnTo>
                  <a:lnTo>
                    <a:pt x="169274" y="91861"/>
                  </a:lnTo>
                  <a:lnTo>
                    <a:pt x="178863" y="103477"/>
                  </a:lnTo>
                  <a:lnTo>
                    <a:pt x="192877" y="117801"/>
                  </a:lnTo>
                  <a:lnTo>
                    <a:pt x="210395" y="131712"/>
                  </a:lnTo>
                  <a:lnTo>
                    <a:pt x="254535" y="154399"/>
                  </a:lnTo>
                  <a:lnTo>
                    <a:pt x="271719" y="173120"/>
                  </a:lnTo>
                  <a:lnTo>
                    <a:pt x="281875" y="200449"/>
                  </a:lnTo>
                  <a:lnTo>
                    <a:pt x="284827" y="238579"/>
                  </a:lnTo>
                  <a:lnTo>
                    <a:pt x="293440" y="229336"/>
                  </a:lnTo>
                  <a:lnTo>
                    <a:pt x="312270" y="203626"/>
                  </a:lnTo>
                  <a:lnTo>
                    <a:pt x="330810" y="164476"/>
                  </a:lnTo>
                  <a:lnTo>
                    <a:pt x="338549" y="114916"/>
                  </a:lnTo>
                  <a:lnTo>
                    <a:pt x="329759" y="73976"/>
                  </a:lnTo>
                  <a:lnTo>
                    <a:pt x="306516" y="38813"/>
                  </a:lnTo>
                  <a:lnTo>
                    <a:pt x="270740" y="12973"/>
                  </a:lnTo>
                  <a:lnTo>
                    <a:pt x="224353" y="0"/>
                  </a:lnTo>
                  <a:close/>
                </a:path>
              </a:pathLst>
            </a:custGeom>
            <a:solidFill>
              <a:srgbClr val="51515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3" name="object 4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542880" y="1826461"/>
              <a:ext cx="169274" cy="238586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6606817" y="2139994"/>
              <a:ext cx="112395" cy="288290"/>
            </a:xfrm>
            <a:custGeom>
              <a:avLst/>
              <a:gdLst/>
              <a:ahLst/>
              <a:cxnLst/>
              <a:rect l="l" t="t" r="r" b="b"/>
              <a:pathLst>
                <a:path w="112395" h="288289">
                  <a:moveTo>
                    <a:pt x="102218" y="0"/>
                  </a:moveTo>
                  <a:lnTo>
                    <a:pt x="34563" y="47011"/>
                  </a:lnTo>
                  <a:lnTo>
                    <a:pt x="13309" y="92950"/>
                  </a:lnTo>
                  <a:lnTo>
                    <a:pt x="17199" y="109259"/>
                  </a:lnTo>
                  <a:lnTo>
                    <a:pt x="25164" y="122679"/>
                  </a:lnTo>
                  <a:lnTo>
                    <a:pt x="20603" y="127489"/>
                  </a:lnTo>
                  <a:lnTo>
                    <a:pt x="18648" y="130165"/>
                  </a:lnTo>
                  <a:lnTo>
                    <a:pt x="8553" y="149902"/>
                  </a:lnTo>
                  <a:lnTo>
                    <a:pt x="6802" y="167604"/>
                  </a:lnTo>
                  <a:lnTo>
                    <a:pt x="10998" y="182955"/>
                  </a:lnTo>
                  <a:lnTo>
                    <a:pt x="18745" y="195643"/>
                  </a:lnTo>
                  <a:lnTo>
                    <a:pt x="16541" y="197986"/>
                  </a:lnTo>
                  <a:lnTo>
                    <a:pt x="0" y="234318"/>
                  </a:lnTo>
                  <a:lnTo>
                    <a:pt x="7715" y="262857"/>
                  </a:lnTo>
                  <a:lnTo>
                    <a:pt x="23912" y="281513"/>
                  </a:lnTo>
                  <a:lnTo>
                    <a:pt x="32817" y="288196"/>
                  </a:lnTo>
                  <a:lnTo>
                    <a:pt x="74425" y="261720"/>
                  </a:lnTo>
                  <a:lnTo>
                    <a:pt x="94440" y="229226"/>
                  </a:lnTo>
                  <a:lnTo>
                    <a:pt x="99410" y="196136"/>
                  </a:lnTo>
                  <a:lnTo>
                    <a:pt x="95882" y="167874"/>
                  </a:lnTo>
                  <a:lnTo>
                    <a:pt x="103249" y="148247"/>
                  </a:lnTo>
                  <a:lnTo>
                    <a:pt x="105964" y="128827"/>
                  </a:lnTo>
                  <a:lnTo>
                    <a:pt x="105338" y="110697"/>
                  </a:lnTo>
                  <a:lnTo>
                    <a:pt x="102675" y="94938"/>
                  </a:lnTo>
                  <a:lnTo>
                    <a:pt x="112248" y="61493"/>
                  </a:lnTo>
                  <a:lnTo>
                    <a:pt x="111020" y="30926"/>
                  </a:lnTo>
                  <a:lnTo>
                    <a:pt x="105504" y="8630"/>
                  </a:lnTo>
                  <a:lnTo>
                    <a:pt x="102218" y="0"/>
                  </a:lnTo>
                  <a:close/>
                </a:path>
              </a:pathLst>
            </a:custGeom>
            <a:solidFill>
              <a:srgbClr val="3C3C3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6608136" y="2401199"/>
              <a:ext cx="76200" cy="44450"/>
            </a:xfrm>
            <a:custGeom>
              <a:avLst/>
              <a:gdLst/>
              <a:ahLst/>
              <a:cxnLst/>
              <a:rect l="l" t="t" r="r" b="b"/>
              <a:pathLst>
                <a:path w="76200" h="44450">
                  <a:moveTo>
                    <a:pt x="70607" y="0"/>
                  </a:moveTo>
                  <a:lnTo>
                    <a:pt x="5559" y="0"/>
                  </a:lnTo>
                  <a:lnTo>
                    <a:pt x="0" y="5559"/>
                  </a:lnTo>
                  <a:lnTo>
                    <a:pt x="0" y="38554"/>
                  </a:lnTo>
                  <a:lnTo>
                    <a:pt x="5559" y="44114"/>
                  </a:lnTo>
                  <a:lnTo>
                    <a:pt x="63744" y="44114"/>
                  </a:lnTo>
                  <a:lnTo>
                    <a:pt x="70607" y="44114"/>
                  </a:lnTo>
                  <a:lnTo>
                    <a:pt x="76166" y="38554"/>
                  </a:lnTo>
                  <a:lnTo>
                    <a:pt x="76166" y="5559"/>
                  </a:lnTo>
                  <a:lnTo>
                    <a:pt x="70607" y="0"/>
                  </a:lnTo>
                  <a:close/>
                </a:path>
              </a:pathLst>
            </a:custGeom>
            <a:solidFill>
              <a:srgbClr val="24825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5846064" y="2584703"/>
              <a:ext cx="1393190" cy="307975"/>
            </a:xfrm>
            <a:custGeom>
              <a:avLst/>
              <a:gdLst/>
              <a:ahLst/>
              <a:cxnLst/>
              <a:rect l="l" t="t" r="r" b="b"/>
              <a:pathLst>
                <a:path w="1393190" h="307975">
                  <a:moveTo>
                    <a:pt x="1392936" y="0"/>
                  </a:moveTo>
                  <a:lnTo>
                    <a:pt x="0" y="0"/>
                  </a:lnTo>
                  <a:lnTo>
                    <a:pt x="0" y="307848"/>
                  </a:lnTo>
                  <a:lnTo>
                    <a:pt x="1392936" y="307848"/>
                  </a:lnTo>
                  <a:lnTo>
                    <a:pt x="139293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7" name="object 47"/>
          <p:cNvGrpSpPr/>
          <p:nvPr/>
        </p:nvGrpSpPr>
        <p:grpSpPr>
          <a:xfrm>
            <a:off x="3209544" y="1751210"/>
            <a:ext cx="1668780" cy="1141730"/>
            <a:chOff x="3209544" y="1751210"/>
            <a:chExt cx="1668780" cy="1141730"/>
          </a:xfrm>
        </p:grpSpPr>
        <p:sp>
          <p:nvSpPr>
            <p:cNvPr id="48" name="object 48"/>
            <p:cNvSpPr/>
            <p:nvPr/>
          </p:nvSpPr>
          <p:spPr>
            <a:xfrm>
              <a:off x="3624197" y="1751210"/>
              <a:ext cx="840105" cy="839469"/>
            </a:xfrm>
            <a:custGeom>
              <a:avLst/>
              <a:gdLst/>
              <a:ahLst/>
              <a:cxnLst/>
              <a:rect l="l" t="t" r="r" b="b"/>
              <a:pathLst>
                <a:path w="840104" h="839469">
                  <a:moveTo>
                    <a:pt x="419836" y="0"/>
                  </a:moveTo>
                  <a:lnTo>
                    <a:pt x="370875" y="2823"/>
                  </a:lnTo>
                  <a:lnTo>
                    <a:pt x="323573" y="11084"/>
                  </a:lnTo>
                  <a:lnTo>
                    <a:pt x="278245" y="24467"/>
                  </a:lnTo>
                  <a:lnTo>
                    <a:pt x="235205" y="42657"/>
                  </a:lnTo>
                  <a:lnTo>
                    <a:pt x="194769" y="65340"/>
                  </a:lnTo>
                  <a:lnTo>
                    <a:pt x="157252" y="92200"/>
                  </a:lnTo>
                  <a:lnTo>
                    <a:pt x="122969" y="122924"/>
                  </a:lnTo>
                  <a:lnTo>
                    <a:pt x="92235" y="157195"/>
                  </a:lnTo>
                  <a:lnTo>
                    <a:pt x="65364" y="194700"/>
                  </a:lnTo>
                  <a:lnTo>
                    <a:pt x="42673" y="235123"/>
                  </a:lnTo>
                  <a:lnTo>
                    <a:pt x="24476" y="278149"/>
                  </a:lnTo>
                  <a:lnTo>
                    <a:pt x="11088" y="323464"/>
                  </a:lnTo>
                  <a:lnTo>
                    <a:pt x="2824" y="370753"/>
                  </a:lnTo>
                  <a:lnTo>
                    <a:pt x="0" y="419700"/>
                  </a:lnTo>
                  <a:lnTo>
                    <a:pt x="2824" y="468644"/>
                  </a:lnTo>
                  <a:lnTo>
                    <a:pt x="11088" y="515930"/>
                  </a:lnTo>
                  <a:lnTo>
                    <a:pt x="24476" y="561243"/>
                  </a:lnTo>
                  <a:lnTo>
                    <a:pt x="42673" y="604267"/>
                  </a:lnTo>
                  <a:lnTo>
                    <a:pt x="65364" y="644689"/>
                  </a:lnTo>
                  <a:lnTo>
                    <a:pt x="92235" y="682193"/>
                  </a:lnTo>
                  <a:lnTo>
                    <a:pt x="122969" y="716464"/>
                  </a:lnTo>
                  <a:lnTo>
                    <a:pt x="157252" y="747187"/>
                  </a:lnTo>
                  <a:lnTo>
                    <a:pt x="194769" y="774048"/>
                  </a:lnTo>
                  <a:lnTo>
                    <a:pt x="235205" y="796731"/>
                  </a:lnTo>
                  <a:lnTo>
                    <a:pt x="278245" y="814922"/>
                  </a:lnTo>
                  <a:lnTo>
                    <a:pt x="323573" y="828305"/>
                  </a:lnTo>
                  <a:lnTo>
                    <a:pt x="370875" y="836566"/>
                  </a:lnTo>
                  <a:lnTo>
                    <a:pt x="419836" y="839389"/>
                  </a:lnTo>
                  <a:lnTo>
                    <a:pt x="468801" y="836566"/>
                  </a:lnTo>
                  <a:lnTo>
                    <a:pt x="516106" y="828305"/>
                  </a:lnTo>
                  <a:lnTo>
                    <a:pt x="561437" y="814922"/>
                  </a:lnTo>
                  <a:lnTo>
                    <a:pt x="604478" y="796731"/>
                  </a:lnTo>
                  <a:lnTo>
                    <a:pt x="644915" y="774048"/>
                  </a:lnTo>
                  <a:lnTo>
                    <a:pt x="682432" y="747187"/>
                  </a:lnTo>
                  <a:lnTo>
                    <a:pt x="716716" y="716464"/>
                  </a:lnTo>
                  <a:lnTo>
                    <a:pt x="747450" y="682193"/>
                  </a:lnTo>
                  <a:lnTo>
                    <a:pt x="774320" y="644689"/>
                  </a:lnTo>
                  <a:lnTo>
                    <a:pt x="797011" y="604267"/>
                  </a:lnTo>
                  <a:lnTo>
                    <a:pt x="815207" y="561243"/>
                  </a:lnTo>
                  <a:lnTo>
                    <a:pt x="828595" y="515930"/>
                  </a:lnTo>
                  <a:lnTo>
                    <a:pt x="836858" y="468644"/>
                  </a:lnTo>
                  <a:lnTo>
                    <a:pt x="839683" y="419700"/>
                  </a:lnTo>
                  <a:lnTo>
                    <a:pt x="836858" y="370753"/>
                  </a:lnTo>
                  <a:lnTo>
                    <a:pt x="828595" y="323464"/>
                  </a:lnTo>
                  <a:lnTo>
                    <a:pt x="815207" y="278149"/>
                  </a:lnTo>
                  <a:lnTo>
                    <a:pt x="797011" y="235123"/>
                  </a:lnTo>
                  <a:lnTo>
                    <a:pt x="774320" y="194700"/>
                  </a:lnTo>
                  <a:lnTo>
                    <a:pt x="747450" y="157195"/>
                  </a:lnTo>
                  <a:lnTo>
                    <a:pt x="716716" y="122924"/>
                  </a:lnTo>
                  <a:lnTo>
                    <a:pt x="682432" y="92200"/>
                  </a:lnTo>
                  <a:lnTo>
                    <a:pt x="644915" y="65340"/>
                  </a:lnTo>
                  <a:lnTo>
                    <a:pt x="604478" y="42657"/>
                  </a:lnTo>
                  <a:lnTo>
                    <a:pt x="561437" y="24467"/>
                  </a:lnTo>
                  <a:lnTo>
                    <a:pt x="516106" y="11084"/>
                  </a:lnTo>
                  <a:lnTo>
                    <a:pt x="468801" y="2823"/>
                  </a:lnTo>
                  <a:lnTo>
                    <a:pt x="419836" y="0"/>
                  </a:lnTo>
                  <a:close/>
                </a:path>
              </a:pathLst>
            </a:custGeom>
            <a:solidFill>
              <a:srgbClr val="F3E3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3829926" y="1799958"/>
              <a:ext cx="427990" cy="791210"/>
            </a:xfrm>
            <a:custGeom>
              <a:avLst/>
              <a:gdLst/>
              <a:ahLst/>
              <a:cxnLst/>
              <a:rect l="l" t="t" r="r" b="b"/>
              <a:pathLst>
                <a:path w="427989" h="791210">
                  <a:moveTo>
                    <a:pt x="427520" y="731850"/>
                  </a:moveTo>
                  <a:lnTo>
                    <a:pt x="386130" y="674662"/>
                  </a:lnTo>
                  <a:lnTo>
                    <a:pt x="359816" y="651954"/>
                  </a:lnTo>
                  <a:lnTo>
                    <a:pt x="356171" y="649198"/>
                  </a:lnTo>
                  <a:lnTo>
                    <a:pt x="352450" y="646531"/>
                  </a:lnTo>
                  <a:lnTo>
                    <a:pt x="348653" y="644105"/>
                  </a:lnTo>
                  <a:lnTo>
                    <a:pt x="346824" y="642772"/>
                  </a:lnTo>
                  <a:lnTo>
                    <a:pt x="339166" y="638009"/>
                  </a:lnTo>
                  <a:lnTo>
                    <a:pt x="335178" y="635673"/>
                  </a:lnTo>
                  <a:lnTo>
                    <a:pt x="331127" y="633425"/>
                  </a:lnTo>
                  <a:lnTo>
                    <a:pt x="330898" y="633234"/>
                  </a:lnTo>
                  <a:lnTo>
                    <a:pt x="330644" y="633107"/>
                  </a:lnTo>
                  <a:lnTo>
                    <a:pt x="330466" y="633107"/>
                  </a:lnTo>
                  <a:lnTo>
                    <a:pt x="328371" y="631952"/>
                  </a:lnTo>
                  <a:lnTo>
                    <a:pt x="326428" y="630809"/>
                  </a:lnTo>
                  <a:lnTo>
                    <a:pt x="324573" y="629666"/>
                  </a:lnTo>
                  <a:lnTo>
                    <a:pt x="322821" y="628650"/>
                  </a:lnTo>
                  <a:lnTo>
                    <a:pt x="321183" y="627545"/>
                  </a:lnTo>
                  <a:lnTo>
                    <a:pt x="319138" y="626211"/>
                  </a:lnTo>
                  <a:lnTo>
                    <a:pt x="318465" y="625716"/>
                  </a:lnTo>
                  <a:lnTo>
                    <a:pt x="279196" y="587502"/>
                  </a:lnTo>
                  <a:lnTo>
                    <a:pt x="268058" y="569379"/>
                  </a:lnTo>
                  <a:lnTo>
                    <a:pt x="267957" y="569226"/>
                  </a:lnTo>
                  <a:lnTo>
                    <a:pt x="259461" y="549706"/>
                  </a:lnTo>
                  <a:lnTo>
                    <a:pt x="259359" y="549478"/>
                  </a:lnTo>
                  <a:lnTo>
                    <a:pt x="258533" y="546798"/>
                  </a:lnTo>
                  <a:lnTo>
                    <a:pt x="326021" y="501624"/>
                  </a:lnTo>
                  <a:lnTo>
                    <a:pt x="361937" y="456120"/>
                  </a:lnTo>
                  <a:lnTo>
                    <a:pt x="396595" y="370954"/>
                  </a:lnTo>
                  <a:lnTo>
                    <a:pt x="401091" y="186740"/>
                  </a:lnTo>
                  <a:lnTo>
                    <a:pt x="398170" y="153682"/>
                  </a:lnTo>
                  <a:lnTo>
                    <a:pt x="377850" y="96481"/>
                  </a:lnTo>
                  <a:lnTo>
                    <a:pt x="354761" y="63627"/>
                  </a:lnTo>
                  <a:lnTo>
                    <a:pt x="322783" y="34721"/>
                  </a:lnTo>
                  <a:lnTo>
                    <a:pt x="273570" y="9588"/>
                  </a:lnTo>
                  <a:lnTo>
                    <a:pt x="235343" y="1181"/>
                  </a:lnTo>
                  <a:lnTo>
                    <a:pt x="214325" y="0"/>
                  </a:lnTo>
                  <a:lnTo>
                    <a:pt x="164503" y="6718"/>
                  </a:lnTo>
                  <a:lnTo>
                    <a:pt x="119913" y="25565"/>
                  </a:lnTo>
                  <a:lnTo>
                    <a:pt x="82130" y="54762"/>
                  </a:lnTo>
                  <a:lnTo>
                    <a:pt x="52946" y="92544"/>
                  </a:lnTo>
                  <a:lnTo>
                    <a:pt x="34124" y="137134"/>
                  </a:lnTo>
                  <a:lnTo>
                    <a:pt x="27457" y="186740"/>
                  </a:lnTo>
                  <a:lnTo>
                    <a:pt x="27457" y="326237"/>
                  </a:lnTo>
                  <a:lnTo>
                    <a:pt x="33477" y="377698"/>
                  </a:lnTo>
                  <a:lnTo>
                    <a:pt x="52171" y="430161"/>
                  </a:lnTo>
                  <a:lnTo>
                    <a:pt x="86156" y="483336"/>
                  </a:lnTo>
                  <a:lnTo>
                    <a:pt x="132816" y="527964"/>
                  </a:lnTo>
                  <a:lnTo>
                    <a:pt x="169672" y="549643"/>
                  </a:lnTo>
                  <a:lnTo>
                    <a:pt x="161048" y="569226"/>
                  </a:lnTo>
                  <a:lnTo>
                    <a:pt x="160985" y="569379"/>
                  </a:lnTo>
                  <a:lnTo>
                    <a:pt x="149758" y="587502"/>
                  </a:lnTo>
                  <a:lnTo>
                    <a:pt x="120510" y="618185"/>
                  </a:lnTo>
                  <a:lnTo>
                    <a:pt x="104013" y="629666"/>
                  </a:lnTo>
                  <a:lnTo>
                    <a:pt x="102158" y="630809"/>
                  </a:lnTo>
                  <a:lnTo>
                    <a:pt x="100228" y="631952"/>
                  </a:lnTo>
                  <a:lnTo>
                    <a:pt x="98069" y="633107"/>
                  </a:lnTo>
                  <a:lnTo>
                    <a:pt x="93027" y="635838"/>
                  </a:lnTo>
                  <a:lnTo>
                    <a:pt x="55486" y="662470"/>
                  </a:lnTo>
                  <a:lnTo>
                    <a:pt x="33147" y="684364"/>
                  </a:lnTo>
                  <a:lnTo>
                    <a:pt x="30073" y="687755"/>
                  </a:lnTo>
                  <a:lnTo>
                    <a:pt x="901" y="729678"/>
                  </a:lnTo>
                  <a:lnTo>
                    <a:pt x="0" y="731456"/>
                  </a:lnTo>
                  <a:lnTo>
                    <a:pt x="29476" y="747991"/>
                  </a:lnTo>
                  <a:lnTo>
                    <a:pt x="72517" y="766178"/>
                  </a:lnTo>
                  <a:lnTo>
                    <a:pt x="117843" y="779564"/>
                  </a:lnTo>
                  <a:lnTo>
                    <a:pt x="165138" y="787819"/>
                  </a:lnTo>
                  <a:lnTo>
                    <a:pt x="214096" y="790651"/>
                  </a:lnTo>
                  <a:lnTo>
                    <a:pt x="263067" y="787819"/>
                  </a:lnTo>
                  <a:lnTo>
                    <a:pt x="310375" y="779564"/>
                  </a:lnTo>
                  <a:lnTo>
                    <a:pt x="355701" y="766178"/>
                  </a:lnTo>
                  <a:lnTo>
                    <a:pt x="398741" y="747991"/>
                  </a:lnTo>
                  <a:lnTo>
                    <a:pt x="427520" y="731850"/>
                  </a:lnTo>
                  <a:close/>
                </a:path>
              </a:pathLst>
            </a:custGeom>
            <a:solidFill>
              <a:srgbClr val="EBC1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3829908" y="2417976"/>
              <a:ext cx="427990" cy="172720"/>
            </a:xfrm>
            <a:custGeom>
              <a:avLst/>
              <a:gdLst/>
              <a:ahLst/>
              <a:cxnLst/>
              <a:rect l="l" t="t" r="r" b="b"/>
              <a:pathLst>
                <a:path w="427989" h="172719">
                  <a:moveTo>
                    <a:pt x="120479" y="0"/>
                  </a:moveTo>
                  <a:lnTo>
                    <a:pt x="95657" y="16334"/>
                  </a:lnTo>
                  <a:lnTo>
                    <a:pt x="93147" y="17755"/>
                  </a:lnTo>
                  <a:lnTo>
                    <a:pt x="55500" y="44428"/>
                  </a:lnTo>
                  <a:lnTo>
                    <a:pt x="33160" y="66326"/>
                  </a:lnTo>
                  <a:lnTo>
                    <a:pt x="30093" y="69719"/>
                  </a:lnTo>
                  <a:lnTo>
                    <a:pt x="911" y="111637"/>
                  </a:lnTo>
                  <a:lnTo>
                    <a:pt x="0" y="113418"/>
                  </a:lnTo>
                  <a:lnTo>
                    <a:pt x="29496" y="129965"/>
                  </a:lnTo>
                  <a:lnTo>
                    <a:pt x="72536" y="148155"/>
                  </a:lnTo>
                  <a:lnTo>
                    <a:pt x="117864" y="161539"/>
                  </a:lnTo>
                  <a:lnTo>
                    <a:pt x="165166" y="169799"/>
                  </a:lnTo>
                  <a:lnTo>
                    <a:pt x="214126" y="172623"/>
                  </a:lnTo>
                  <a:lnTo>
                    <a:pt x="263090" y="169799"/>
                  </a:lnTo>
                  <a:lnTo>
                    <a:pt x="310395" y="161539"/>
                  </a:lnTo>
                  <a:lnTo>
                    <a:pt x="355726" y="148155"/>
                  </a:lnTo>
                  <a:lnTo>
                    <a:pt x="398767" y="129965"/>
                  </a:lnTo>
                  <a:lnTo>
                    <a:pt x="427542" y="113824"/>
                  </a:lnTo>
                  <a:lnTo>
                    <a:pt x="415990" y="92616"/>
                  </a:lnTo>
                  <a:lnTo>
                    <a:pt x="386158" y="56607"/>
                  </a:lnTo>
                  <a:lnTo>
                    <a:pt x="382064" y="52522"/>
                  </a:lnTo>
                  <a:lnTo>
                    <a:pt x="377858" y="48578"/>
                  </a:lnTo>
                  <a:lnTo>
                    <a:pt x="373429" y="44812"/>
                  </a:lnTo>
                  <a:lnTo>
                    <a:pt x="369074" y="41013"/>
                  </a:lnTo>
                  <a:lnTo>
                    <a:pt x="367290" y="39588"/>
                  </a:lnTo>
                  <a:lnTo>
                    <a:pt x="214126" y="39588"/>
                  </a:lnTo>
                  <a:lnTo>
                    <a:pt x="187816" y="36843"/>
                  </a:lnTo>
                  <a:lnTo>
                    <a:pt x="187516" y="36843"/>
                  </a:lnTo>
                  <a:lnTo>
                    <a:pt x="162686" y="28981"/>
                  </a:lnTo>
                  <a:lnTo>
                    <a:pt x="161710" y="28486"/>
                  </a:lnTo>
                  <a:lnTo>
                    <a:pt x="140154" y="16561"/>
                  </a:lnTo>
                  <a:lnTo>
                    <a:pt x="139851" y="16334"/>
                  </a:lnTo>
                  <a:lnTo>
                    <a:pt x="120479" y="0"/>
                  </a:lnTo>
                  <a:close/>
                </a:path>
                <a:path w="427989" h="172719">
                  <a:moveTo>
                    <a:pt x="308293" y="141"/>
                  </a:moveTo>
                  <a:lnTo>
                    <a:pt x="288733" y="16561"/>
                  </a:lnTo>
                  <a:lnTo>
                    <a:pt x="266211" y="28981"/>
                  </a:lnTo>
                  <a:lnTo>
                    <a:pt x="241281" y="36843"/>
                  </a:lnTo>
                  <a:lnTo>
                    <a:pt x="214498" y="39588"/>
                  </a:lnTo>
                  <a:lnTo>
                    <a:pt x="367290" y="39588"/>
                  </a:lnTo>
                  <a:lnTo>
                    <a:pt x="364533" y="37386"/>
                  </a:lnTo>
                  <a:lnTo>
                    <a:pt x="359806" y="33903"/>
                  </a:lnTo>
                  <a:lnTo>
                    <a:pt x="356196" y="31150"/>
                  </a:lnTo>
                  <a:lnTo>
                    <a:pt x="352474" y="28486"/>
                  </a:lnTo>
                  <a:lnTo>
                    <a:pt x="348677" y="26052"/>
                  </a:lnTo>
                  <a:lnTo>
                    <a:pt x="346816" y="24724"/>
                  </a:lnTo>
                  <a:lnTo>
                    <a:pt x="344955" y="23533"/>
                  </a:lnTo>
                  <a:lnTo>
                    <a:pt x="343057" y="22387"/>
                  </a:lnTo>
                  <a:lnTo>
                    <a:pt x="341270" y="21241"/>
                  </a:lnTo>
                  <a:lnTo>
                    <a:pt x="335501" y="17755"/>
                  </a:lnTo>
                  <a:lnTo>
                    <a:pt x="331147" y="15325"/>
                  </a:lnTo>
                  <a:lnTo>
                    <a:pt x="330849" y="15188"/>
                  </a:lnTo>
                  <a:lnTo>
                    <a:pt x="330625" y="15002"/>
                  </a:lnTo>
                  <a:lnTo>
                    <a:pt x="318492" y="7664"/>
                  </a:lnTo>
                  <a:lnTo>
                    <a:pt x="314993" y="5328"/>
                  </a:lnTo>
                  <a:lnTo>
                    <a:pt x="311606" y="2801"/>
                  </a:lnTo>
                  <a:lnTo>
                    <a:pt x="308293" y="141"/>
                  </a:lnTo>
                  <a:close/>
                </a:path>
              </a:pathLst>
            </a:custGeom>
            <a:solidFill>
              <a:srgbClr val="EB6C4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3857396" y="2126188"/>
              <a:ext cx="374015" cy="233679"/>
            </a:xfrm>
            <a:custGeom>
              <a:avLst/>
              <a:gdLst/>
              <a:ahLst/>
              <a:cxnLst/>
              <a:rect l="l" t="t" r="r" b="b"/>
              <a:pathLst>
                <a:path w="374014" h="233680">
                  <a:moveTo>
                    <a:pt x="373633" y="0"/>
                  </a:moveTo>
                  <a:lnTo>
                    <a:pt x="322753" y="102741"/>
                  </a:lnTo>
                  <a:lnTo>
                    <a:pt x="81080" y="80963"/>
                  </a:lnTo>
                  <a:lnTo>
                    <a:pt x="29828" y="58601"/>
                  </a:lnTo>
                  <a:lnTo>
                    <a:pt x="0" y="0"/>
                  </a:lnTo>
                  <a:lnTo>
                    <a:pt x="6014" y="51458"/>
                  </a:lnTo>
                  <a:lnTo>
                    <a:pt x="24712" y="103931"/>
                  </a:lnTo>
                  <a:lnTo>
                    <a:pt x="58689" y="157105"/>
                  </a:lnTo>
                  <a:lnTo>
                    <a:pt x="105352" y="201728"/>
                  </a:lnTo>
                  <a:lnTo>
                    <a:pt x="148294" y="226014"/>
                  </a:lnTo>
                  <a:lnTo>
                    <a:pt x="198548" y="233198"/>
                  </a:lnTo>
                  <a:lnTo>
                    <a:pt x="253002" y="212045"/>
                  </a:lnTo>
                  <a:lnTo>
                    <a:pt x="298559" y="175392"/>
                  </a:lnTo>
                  <a:lnTo>
                    <a:pt x="334468" y="129882"/>
                  </a:lnTo>
                  <a:lnTo>
                    <a:pt x="365891" y="58490"/>
                  </a:lnTo>
                  <a:lnTo>
                    <a:pt x="373633" y="0"/>
                  </a:lnTo>
                  <a:close/>
                </a:path>
              </a:pathLst>
            </a:custGeom>
            <a:solidFill>
              <a:srgbClr val="533D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2" name="object 5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857437" y="2073092"/>
              <a:ext cx="373628" cy="197300"/>
            </a:xfrm>
            <a:prstGeom prst="rect">
              <a:avLst/>
            </a:prstGeom>
          </p:spPr>
        </p:pic>
        <p:sp>
          <p:nvSpPr>
            <p:cNvPr id="53" name="object 53"/>
            <p:cNvSpPr/>
            <p:nvPr/>
          </p:nvSpPr>
          <p:spPr>
            <a:xfrm>
              <a:off x="3857392" y="1799952"/>
              <a:ext cx="374015" cy="269240"/>
            </a:xfrm>
            <a:custGeom>
              <a:avLst/>
              <a:gdLst/>
              <a:ahLst/>
              <a:cxnLst/>
              <a:rect l="l" t="t" r="r" b="b"/>
              <a:pathLst>
                <a:path w="374014" h="269239">
                  <a:moveTo>
                    <a:pt x="186827" y="0"/>
                  </a:moveTo>
                  <a:lnTo>
                    <a:pt x="137022" y="6714"/>
                  </a:lnTo>
                  <a:lnTo>
                    <a:pt x="92437" y="25561"/>
                  </a:lnTo>
                  <a:lnTo>
                    <a:pt x="54663" y="54764"/>
                  </a:lnTo>
                  <a:lnTo>
                    <a:pt x="25480" y="92547"/>
                  </a:lnTo>
                  <a:lnTo>
                    <a:pt x="6666" y="137132"/>
                  </a:lnTo>
                  <a:lnTo>
                    <a:pt x="0" y="186744"/>
                  </a:lnTo>
                  <a:lnTo>
                    <a:pt x="0" y="269084"/>
                  </a:lnTo>
                  <a:lnTo>
                    <a:pt x="6486" y="241527"/>
                  </a:lnTo>
                  <a:lnTo>
                    <a:pt x="15350" y="217551"/>
                  </a:lnTo>
                  <a:lnTo>
                    <a:pt x="41636" y="174955"/>
                  </a:lnTo>
                  <a:lnTo>
                    <a:pt x="51956" y="153722"/>
                  </a:lnTo>
                  <a:lnTo>
                    <a:pt x="67558" y="137345"/>
                  </a:lnTo>
                  <a:lnTo>
                    <a:pt x="96408" y="130784"/>
                  </a:lnTo>
                  <a:lnTo>
                    <a:pt x="116529" y="132673"/>
                  </a:lnTo>
                  <a:lnTo>
                    <a:pt x="132975" y="136830"/>
                  </a:lnTo>
                  <a:lnTo>
                    <a:pt x="153687" y="140987"/>
                  </a:lnTo>
                  <a:lnTo>
                    <a:pt x="186827" y="142876"/>
                  </a:lnTo>
                  <a:lnTo>
                    <a:pt x="219810" y="140987"/>
                  </a:lnTo>
                  <a:lnTo>
                    <a:pt x="240523" y="136830"/>
                  </a:lnTo>
                  <a:lnTo>
                    <a:pt x="256971" y="132673"/>
                  </a:lnTo>
                  <a:lnTo>
                    <a:pt x="277087" y="130784"/>
                  </a:lnTo>
                  <a:lnTo>
                    <a:pt x="305939" y="137345"/>
                  </a:lnTo>
                  <a:lnTo>
                    <a:pt x="321542" y="153722"/>
                  </a:lnTo>
                  <a:lnTo>
                    <a:pt x="331862" y="174955"/>
                  </a:lnTo>
                  <a:lnTo>
                    <a:pt x="358147" y="217551"/>
                  </a:lnTo>
                  <a:lnTo>
                    <a:pt x="367007" y="241527"/>
                  </a:lnTo>
                  <a:lnTo>
                    <a:pt x="373488" y="269084"/>
                  </a:lnTo>
                  <a:lnTo>
                    <a:pt x="373488" y="186744"/>
                  </a:lnTo>
                  <a:lnTo>
                    <a:pt x="366821" y="137132"/>
                  </a:lnTo>
                  <a:lnTo>
                    <a:pt x="348006" y="92547"/>
                  </a:lnTo>
                  <a:lnTo>
                    <a:pt x="318820" y="54764"/>
                  </a:lnTo>
                  <a:lnTo>
                    <a:pt x="281043" y="25561"/>
                  </a:lnTo>
                  <a:lnTo>
                    <a:pt x="236453" y="6714"/>
                  </a:lnTo>
                  <a:lnTo>
                    <a:pt x="186827" y="0"/>
                  </a:lnTo>
                  <a:close/>
                </a:path>
              </a:pathLst>
            </a:custGeom>
            <a:solidFill>
              <a:srgbClr val="533D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4" name="object 5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920741" y="2417973"/>
              <a:ext cx="246752" cy="73897"/>
            </a:xfrm>
            <a:prstGeom prst="rect">
              <a:avLst/>
            </a:prstGeom>
          </p:spPr>
        </p:pic>
        <p:sp>
          <p:nvSpPr>
            <p:cNvPr id="55" name="object 55"/>
            <p:cNvSpPr/>
            <p:nvPr/>
          </p:nvSpPr>
          <p:spPr>
            <a:xfrm>
              <a:off x="3209544" y="2584703"/>
              <a:ext cx="1668780" cy="307975"/>
            </a:xfrm>
            <a:custGeom>
              <a:avLst/>
              <a:gdLst/>
              <a:ahLst/>
              <a:cxnLst/>
              <a:rect l="l" t="t" r="r" b="b"/>
              <a:pathLst>
                <a:path w="1668779" h="307975">
                  <a:moveTo>
                    <a:pt x="1668780" y="0"/>
                  </a:moveTo>
                  <a:lnTo>
                    <a:pt x="0" y="0"/>
                  </a:lnTo>
                  <a:lnTo>
                    <a:pt x="0" y="307848"/>
                  </a:lnTo>
                  <a:lnTo>
                    <a:pt x="1668780" y="307848"/>
                  </a:lnTo>
                  <a:lnTo>
                    <a:pt x="166878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6" name="object 56"/>
          <p:cNvSpPr txBox="1"/>
          <p:nvPr/>
        </p:nvSpPr>
        <p:spPr>
          <a:xfrm>
            <a:off x="3298952" y="2614422"/>
            <a:ext cx="148844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10" dirty="0">
                <a:solidFill>
                  <a:srgbClr val="C0504D"/>
                </a:solidFill>
                <a:latin typeface="Arial"/>
                <a:cs typeface="Arial"/>
              </a:rPr>
              <a:t>Business</a:t>
            </a:r>
            <a:r>
              <a:rPr sz="1400" b="1" spc="-40" dirty="0">
                <a:solidFill>
                  <a:srgbClr val="C0504D"/>
                </a:solidFill>
                <a:latin typeface="Arial"/>
                <a:cs typeface="Arial"/>
              </a:rPr>
              <a:t> </a:t>
            </a:r>
            <a:r>
              <a:rPr sz="1400" b="1" spc="-10" dirty="0">
                <a:solidFill>
                  <a:srgbClr val="C0504D"/>
                </a:solidFill>
                <a:latin typeface="Arial"/>
                <a:cs typeface="Arial"/>
              </a:rPr>
              <a:t>Analyst</a:t>
            </a:r>
            <a:endParaRPr sz="1400">
              <a:latin typeface="Arial"/>
              <a:cs typeface="Arial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5943091" y="2614422"/>
            <a:ext cx="120205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solidFill>
                  <a:srgbClr val="C0504D"/>
                </a:solidFill>
                <a:latin typeface="Arial"/>
                <a:cs typeface="Arial"/>
              </a:rPr>
              <a:t>Data</a:t>
            </a:r>
            <a:r>
              <a:rPr sz="1400" b="1" spc="-40" dirty="0">
                <a:solidFill>
                  <a:srgbClr val="C0504D"/>
                </a:solidFill>
                <a:latin typeface="Arial"/>
                <a:cs typeface="Arial"/>
              </a:rPr>
              <a:t> </a:t>
            </a:r>
            <a:r>
              <a:rPr sz="1400" b="1" spc="-10" dirty="0">
                <a:solidFill>
                  <a:srgbClr val="C0504D"/>
                </a:solidFill>
                <a:latin typeface="Arial"/>
                <a:cs typeface="Arial"/>
              </a:rPr>
              <a:t>Scientist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58" name="object 58"/>
          <p:cNvGrpSpPr/>
          <p:nvPr/>
        </p:nvGrpSpPr>
        <p:grpSpPr>
          <a:xfrm>
            <a:off x="8311988" y="2487167"/>
            <a:ext cx="463550" cy="3336290"/>
            <a:chOff x="8311988" y="2487167"/>
            <a:chExt cx="463550" cy="3336290"/>
          </a:xfrm>
        </p:grpSpPr>
        <p:pic>
          <p:nvPicPr>
            <p:cNvPr id="59" name="object 5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346948" y="2487167"/>
              <a:ext cx="394716" cy="396239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346948" y="3197635"/>
              <a:ext cx="394716" cy="322520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346948" y="3906224"/>
              <a:ext cx="394716" cy="340950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359248" y="4695552"/>
              <a:ext cx="370114" cy="370114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311988" y="5360000"/>
              <a:ext cx="463110" cy="463110"/>
            </a:xfrm>
            <a:prstGeom prst="rect">
              <a:avLst/>
            </a:prstGeom>
          </p:spPr>
        </p:pic>
      </p:grpSp>
      <p:grpSp>
        <p:nvGrpSpPr>
          <p:cNvPr id="64" name="object 64"/>
          <p:cNvGrpSpPr/>
          <p:nvPr/>
        </p:nvGrpSpPr>
        <p:grpSpPr>
          <a:xfrm>
            <a:off x="401065" y="2726689"/>
            <a:ext cx="2258060" cy="2113280"/>
            <a:chOff x="401065" y="2726689"/>
            <a:chExt cx="2258060" cy="2113280"/>
          </a:xfrm>
        </p:grpSpPr>
        <p:sp>
          <p:nvSpPr>
            <p:cNvPr id="65" name="object 65"/>
            <p:cNvSpPr/>
            <p:nvPr/>
          </p:nvSpPr>
          <p:spPr>
            <a:xfrm>
              <a:off x="413765" y="2739389"/>
              <a:ext cx="2232660" cy="2087880"/>
            </a:xfrm>
            <a:custGeom>
              <a:avLst/>
              <a:gdLst/>
              <a:ahLst/>
              <a:cxnLst/>
              <a:rect l="l" t="t" r="r" b="b"/>
              <a:pathLst>
                <a:path w="2232660" h="2087879">
                  <a:moveTo>
                    <a:pt x="2151379" y="0"/>
                  </a:moveTo>
                  <a:lnTo>
                    <a:pt x="81241" y="0"/>
                  </a:lnTo>
                  <a:lnTo>
                    <a:pt x="49618" y="6377"/>
                  </a:lnTo>
                  <a:lnTo>
                    <a:pt x="23795" y="23780"/>
                  </a:lnTo>
                  <a:lnTo>
                    <a:pt x="6384" y="49613"/>
                  </a:lnTo>
                  <a:lnTo>
                    <a:pt x="0" y="81280"/>
                  </a:lnTo>
                  <a:lnTo>
                    <a:pt x="0" y="2006600"/>
                  </a:lnTo>
                  <a:lnTo>
                    <a:pt x="6384" y="2038266"/>
                  </a:lnTo>
                  <a:lnTo>
                    <a:pt x="23795" y="2064099"/>
                  </a:lnTo>
                  <a:lnTo>
                    <a:pt x="49618" y="2081502"/>
                  </a:lnTo>
                  <a:lnTo>
                    <a:pt x="81241" y="2087880"/>
                  </a:lnTo>
                  <a:lnTo>
                    <a:pt x="2151379" y="2087880"/>
                  </a:lnTo>
                  <a:lnTo>
                    <a:pt x="2183046" y="2081502"/>
                  </a:lnTo>
                  <a:lnTo>
                    <a:pt x="2208879" y="2064099"/>
                  </a:lnTo>
                  <a:lnTo>
                    <a:pt x="2226282" y="2038266"/>
                  </a:lnTo>
                  <a:lnTo>
                    <a:pt x="2232660" y="2006600"/>
                  </a:lnTo>
                  <a:lnTo>
                    <a:pt x="2232660" y="81280"/>
                  </a:lnTo>
                  <a:lnTo>
                    <a:pt x="2226282" y="49613"/>
                  </a:lnTo>
                  <a:lnTo>
                    <a:pt x="2208879" y="23780"/>
                  </a:lnTo>
                  <a:lnTo>
                    <a:pt x="2183046" y="6377"/>
                  </a:lnTo>
                  <a:lnTo>
                    <a:pt x="2151379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413765" y="2739389"/>
              <a:ext cx="2232660" cy="2087880"/>
            </a:xfrm>
            <a:custGeom>
              <a:avLst/>
              <a:gdLst/>
              <a:ahLst/>
              <a:cxnLst/>
              <a:rect l="l" t="t" r="r" b="b"/>
              <a:pathLst>
                <a:path w="2232660" h="2087879">
                  <a:moveTo>
                    <a:pt x="0" y="81280"/>
                  </a:moveTo>
                  <a:lnTo>
                    <a:pt x="6384" y="49613"/>
                  </a:lnTo>
                  <a:lnTo>
                    <a:pt x="23795" y="23780"/>
                  </a:lnTo>
                  <a:lnTo>
                    <a:pt x="49618" y="6377"/>
                  </a:lnTo>
                  <a:lnTo>
                    <a:pt x="81241" y="0"/>
                  </a:lnTo>
                  <a:lnTo>
                    <a:pt x="2151379" y="0"/>
                  </a:lnTo>
                  <a:lnTo>
                    <a:pt x="2183046" y="6377"/>
                  </a:lnTo>
                  <a:lnTo>
                    <a:pt x="2208879" y="23780"/>
                  </a:lnTo>
                  <a:lnTo>
                    <a:pt x="2226282" y="49613"/>
                  </a:lnTo>
                  <a:lnTo>
                    <a:pt x="2232660" y="81280"/>
                  </a:lnTo>
                  <a:lnTo>
                    <a:pt x="2232660" y="2006600"/>
                  </a:lnTo>
                  <a:lnTo>
                    <a:pt x="2226282" y="2038266"/>
                  </a:lnTo>
                  <a:lnTo>
                    <a:pt x="2208879" y="2064099"/>
                  </a:lnTo>
                  <a:lnTo>
                    <a:pt x="2183046" y="2081502"/>
                  </a:lnTo>
                  <a:lnTo>
                    <a:pt x="2151379" y="2087880"/>
                  </a:lnTo>
                  <a:lnTo>
                    <a:pt x="81241" y="2087880"/>
                  </a:lnTo>
                  <a:lnTo>
                    <a:pt x="49618" y="2081502"/>
                  </a:lnTo>
                  <a:lnTo>
                    <a:pt x="23795" y="2064099"/>
                  </a:lnTo>
                  <a:lnTo>
                    <a:pt x="6384" y="2038266"/>
                  </a:lnTo>
                  <a:lnTo>
                    <a:pt x="0" y="2006600"/>
                  </a:lnTo>
                  <a:lnTo>
                    <a:pt x="0" y="81280"/>
                  </a:lnTo>
                  <a:close/>
                </a:path>
              </a:pathLst>
            </a:custGeom>
            <a:ln w="25400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7" name="object 67"/>
          <p:cNvSpPr txBox="1"/>
          <p:nvPr/>
        </p:nvSpPr>
        <p:spPr>
          <a:xfrm>
            <a:off x="603910" y="2890266"/>
            <a:ext cx="1851660" cy="5067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065" marR="5080" indent="-1270" algn="ctr">
              <a:lnSpc>
                <a:spcPct val="100000"/>
              </a:lnSpc>
              <a:spcBef>
                <a:spcPts val="105"/>
              </a:spcBef>
            </a:pPr>
            <a:r>
              <a:rPr sz="1050" i="1" dirty="0">
                <a:latin typeface="Arial"/>
                <a:cs typeface="Arial"/>
              </a:rPr>
              <a:t>Can</a:t>
            </a:r>
            <a:r>
              <a:rPr sz="1050" i="1" spc="-30" dirty="0">
                <a:latin typeface="Arial"/>
                <a:cs typeface="Arial"/>
              </a:rPr>
              <a:t> </a:t>
            </a:r>
            <a:r>
              <a:rPr sz="1050" i="1" dirty="0">
                <a:latin typeface="Arial"/>
                <a:cs typeface="Arial"/>
              </a:rPr>
              <a:t>be</a:t>
            </a:r>
            <a:r>
              <a:rPr sz="1050" i="1" spc="-20" dirty="0">
                <a:latin typeface="Arial"/>
                <a:cs typeface="Arial"/>
              </a:rPr>
              <a:t> </a:t>
            </a:r>
            <a:r>
              <a:rPr sz="1050" i="1" dirty="0">
                <a:latin typeface="Arial"/>
                <a:cs typeface="Arial"/>
              </a:rPr>
              <a:t>in</a:t>
            </a:r>
            <a:r>
              <a:rPr sz="1050" i="1" spc="-20" dirty="0">
                <a:latin typeface="Arial"/>
                <a:cs typeface="Arial"/>
              </a:rPr>
              <a:t> </a:t>
            </a:r>
            <a:r>
              <a:rPr sz="1050" i="1" dirty="0">
                <a:latin typeface="Arial"/>
                <a:cs typeface="Arial"/>
              </a:rPr>
              <a:t>support</a:t>
            </a:r>
            <a:r>
              <a:rPr sz="1050" i="1" spc="-25" dirty="0">
                <a:latin typeface="Arial"/>
                <a:cs typeface="Arial"/>
              </a:rPr>
              <a:t> </a:t>
            </a:r>
            <a:r>
              <a:rPr sz="1050" i="1" dirty="0">
                <a:latin typeface="Arial"/>
                <a:cs typeface="Arial"/>
              </a:rPr>
              <a:t>of</a:t>
            </a:r>
            <a:r>
              <a:rPr sz="1050" i="1" spc="-25" dirty="0">
                <a:latin typeface="Arial"/>
                <a:cs typeface="Arial"/>
              </a:rPr>
              <a:t> the </a:t>
            </a:r>
            <a:r>
              <a:rPr sz="1050" i="1" spc="-10" dirty="0">
                <a:latin typeface="Arial"/>
                <a:cs typeface="Arial"/>
              </a:rPr>
              <a:t>prequalification</a:t>
            </a:r>
            <a:r>
              <a:rPr sz="1050" i="1" dirty="0">
                <a:latin typeface="Arial"/>
                <a:cs typeface="Arial"/>
              </a:rPr>
              <a:t> of</a:t>
            </a:r>
            <a:r>
              <a:rPr sz="1050" i="1" spc="-10" dirty="0">
                <a:latin typeface="Arial"/>
                <a:cs typeface="Arial"/>
              </a:rPr>
              <a:t> </a:t>
            </a:r>
            <a:r>
              <a:rPr sz="1050" i="1" dirty="0">
                <a:latin typeface="Arial"/>
                <a:cs typeface="Arial"/>
              </a:rPr>
              <a:t>data</a:t>
            </a:r>
            <a:r>
              <a:rPr sz="1050" i="1" spc="10" dirty="0">
                <a:latin typeface="Arial"/>
                <a:cs typeface="Arial"/>
              </a:rPr>
              <a:t> </a:t>
            </a:r>
            <a:r>
              <a:rPr sz="1050" i="1" spc="-10" dirty="0">
                <a:latin typeface="Arial"/>
                <a:cs typeface="Arial"/>
              </a:rPr>
              <a:t>(model, </a:t>
            </a:r>
            <a:r>
              <a:rPr sz="1050" i="1" dirty="0">
                <a:latin typeface="Arial"/>
                <a:cs typeface="Arial"/>
              </a:rPr>
              <a:t>techno,</a:t>
            </a:r>
            <a:r>
              <a:rPr sz="1050" i="1" spc="-55" dirty="0">
                <a:latin typeface="Arial"/>
                <a:cs typeface="Arial"/>
              </a:rPr>
              <a:t> </a:t>
            </a:r>
            <a:r>
              <a:rPr sz="1050" i="1" dirty="0">
                <a:latin typeface="Arial"/>
                <a:cs typeface="Arial"/>
              </a:rPr>
              <a:t>quality</a:t>
            </a:r>
            <a:r>
              <a:rPr sz="1050" i="1" spc="-35" dirty="0">
                <a:latin typeface="Arial"/>
                <a:cs typeface="Arial"/>
              </a:rPr>
              <a:t> </a:t>
            </a:r>
            <a:r>
              <a:rPr sz="1050" i="1" spc="-20" dirty="0">
                <a:latin typeface="Arial"/>
                <a:cs typeface="Arial"/>
              </a:rPr>
              <a:t>...)</a:t>
            </a:r>
            <a:endParaRPr sz="1050">
              <a:latin typeface="Arial"/>
              <a:cs typeface="Arial"/>
            </a:endParaRPr>
          </a:p>
        </p:txBody>
      </p:sp>
      <p:sp>
        <p:nvSpPr>
          <p:cNvPr id="69" name="object 6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553845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z="1300" spc="-25" dirty="0">
                <a:solidFill>
                  <a:srgbClr val="00396F"/>
                </a:solidFill>
                <a:latin typeface="Arial MT"/>
                <a:cs typeface="Arial MT"/>
              </a:rPr>
              <a:t>9</a:t>
            </a:fld>
            <a:endParaRPr sz="1300">
              <a:latin typeface="Arial MT"/>
              <a:cs typeface="Arial MT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919683" y="2614422"/>
            <a:ext cx="121983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solidFill>
                  <a:srgbClr val="7E7E7E"/>
                </a:solidFill>
                <a:latin typeface="Arial"/>
                <a:cs typeface="Arial"/>
              </a:rPr>
              <a:t>Data</a:t>
            </a:r>
            <a:r>
              <a:rPr sz="1400" b="1" spc="-40" dirty="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sz="1400" b="1" spc="-10" dirty="0">
                <a:solidFill>
                  <a:srgbClr val="7E7E7E"/>
                </a:solidFill>
                <a:latin typeface="Arial"/>
                <a:cs typeface="Arial"/>
              </a:rPr>
              <a:t>Engineer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Bureau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ustom 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>
          <a:solidFill>
            <a:srgbClr val="004575"/>
          </a:solidFill>
        </a:ln>
      </a:spPr>
      <a:bodyPr rot="0" spcFirstLastPara="0" vertOverflow="overflow" horzOverflow="overflow" vert="horz" wrap="square" lIns="72000" tIns="45720" rIns="7200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l">
          <a:defRPr dirty="0" smtClean="0">
            <a:solidFill>
              <a:srgbClr val="004575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>
    <a:extraClrScheme>
      <a:clrScheme name="">
        <a:dk1>
          <a:srgbClr val="000000"/>
        </a:dk1>
        <a:lt1>
          <a:srgbClr val="FFFFFF"/>
        </a:lt1>
        <a:dk2>
          <a:srgbClr val="263147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201124 Booklet Mécènes - Challenge Data Hi!Paris_v1.pptx" id="{C848388D-0A33-458D-862F-211084FEF125}" vid="{1A31F65B-06C3-4092-88EF-7486F22A3E1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957</TotalTime>
  <Words>4122</Words>
  <Application>Microsoft Office PowerPoint</Application>
  <PresentationFormat>Grand écran</PresentationFormat>
  <Paragraphs>876</Paragraphs>
  <Slides>34</Slides>
  <Notes>0</Notes>
  <HiddenSlides>0</HiddenSlides>
  <MMClips>0</MMClips>
  <ScaleCrop>false</ScaleCrop>
  <HeadingPairs>
    <vt:vector size="8" baseType="variant">
      <vt:variant>
        <vt:lpstr>Polices utilisées</vt:lpstr>
      </vt:variant>
      <vt:variant>
        <vt:i4>10</vt:i4>
      </vt:variant>
      <vt:variant>
        <vt:lpstr>Thème</vt:lpstr>
      </vt:variant>
      <vt:variant>
        <vt:i4>2</vt:i4>
      </vt:variant>
      <vt:variant>
        <vt:lpstr>Serveurs OLE incorporés</vt:lpstr>
      </vt:variant>
      <vt:variant>
        <vt:i4>1</vt:i4>
      </vt:variant>
      <vt:variant>
        <vt:lpstr>Titres des diapositives</vt:lpstr>
      </vt:variant>
      <vt:variant>
        <vt:i4>34</vt:i4>
      </vt:variant>
    </vt:vector>
  </HeadingPairs>
  <TitlesOfParts>
    <vt:vector size="47" baseType="lpstr">
      <vt:lpstr>Arial</vt:lpstr>
      <vt:lpstr>Arial MT</vt:lpstr>
      <vt:lpstr>Calibri</vt:lpstr>
      <vt:lpstr>Cambria Math</vt:lpstr>
      <vt:lpstr>Courier New</vt:lpstr>
      <vt:lpstr>Microsoft Sans Serif</vt:lpstr>
      <vt:lpstr>Tahoma</vt:lpstr>
      <vt:lpstr>Times New Roman</vt:lpstr>
      <vt:lpstr>Verdana</vt:lpstr>
      <vt:lpstr>Wingdings</vt:lpstr>
      <vt:lpstr>Office Theme</vt:lpstr>
      <vt:lpstr>Thème Office</vt:lpstr>
      <vt:lpstr>think-cell Slide</vt:lpstr>
      <vt:lpstr>Présentation PowerPoint</vt:lpstr>
      <vt:lpstr>Summary</vt:lpstr>
      <vt:lpstr>FORMATION OBJECTIVES</vt:lpstr>
      <vt:lpstr>What knowledge do you have on the conduct of a data project?</vt:lpstr>
      <vt:lpstr>There are several types of use cases ranging from the display of indicators to artificial intelligence, it depends on the maturity of your customer</vt:lpstr>
      <vt:lpstr>THE CONDUCT OF A DATA PROJECT</vt:lpstr>
      <vt:lpstr>Illustration of data science project</vt:lpstr>
      <vt:lpstr>The standard agile development life cycle of a project consists of 4 phases and embeds many skills</vt:lpstr>
      <vt:lpstr>Phase 1 – Ideation and qualification</vt:lpstr>
      <vt:lpstr>Phase 1 – Ideation and qualification</vt:lpstr>
      <vt:lpstr>Phase 1 – Ideation and qualification</vt:lpstr>
      <vt:lpstr>Phase 1 – Ideation and qualification</vt:lpstr>
      <vt:lpstr>Phase 2 – Sprint 0: framing</vt:lpstr>
      <vt:lpstr>Product backlog</vt:lpstr>
      <vt:lpstr>Architectural diagram</vt:lpstr>
      <vt:lpstr>Once the sprint 0 has passed and the need has been identified, the development pipe is set up</vt:lpstr>
      <vt:lpstr>Phase 3 – Development</vt:lpstr>
      <vt:lpstr>Synthesis of a model study</vt:lpstr>
      <vt:lpstr>Phase 4 – Industrialization</vt:lpstr>
      <vt:lpstr>Zoom – Change management</vt:lpstr>
      <vt:lpstr>Zoom – Change management</vt:lpstr>
      <vt:lpstr>MLops Strategy</vt:lpstr>
      <vt:lpstr>THE ROLES IN A DATA PROJECT</vt:lpstr>
      <vt:lpstr>A delivery team requires specific profiles according to needs, 4 of them interest us today</vt:lpstr>
      <vt:lpstr>Data Scientist</vt:lpstr>
      <vt:lpstr>To fulfill his missions, the Data Scientist can use several technologies and learning models</vt:lpstr>
      <vt:lpstr>Data Engineer</vt:lpstr>
      <vt:lpstr>The specializations of a DE</vt:lpstr>
      <vt:lpstr>Tech Lead</vt:lpstr>
      <vt:lpstr>Illustration of role intervention steps during the construction of a data product</vt:lpstr>
      <vt:lpstr>WRAP-UP</vt:lpstr>
      <vt:lpstr>Présentation PowerPoint</vt:lpstr>
      <vt:lpstr>Key success factors of a data project</vt:lpstr>
      <vt:lpstr>In short, the wheel of a Data project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         Template</dc:title>
  <dc:subject>Capgemini template</dc:subject>
  <dc:creator>GENIN, Antoine</dc:creator>
  <cp:lastModifiedBy>Pierre-Antoine AMIAND-LEROY</cp:lastModifiedBy>
  <cp:revision>2</cp:revision>
  <dcterms:created xsi:type="dcterms:W3CDTF">2025-08-18T20:06:49Z</dcterms:created>
  <dcterms:modified xsi:type="dcterms:W3CDTF">2025-08-19T12:04:49Z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2023-08-21T00:00:00Z</vt:filetime>
  </property>
  <property fmtid="{D5CDD505-2E9C-101B-9397-08002B2CF9AE}" pid="3" name="Creator">
    <vt:lpwstr>Microsoft® PowerPoint® pour Microsoft 365</vt:lpwstr>
  </property>
  <property fmtid="{D5CDD505-2E9C-101B-9397-08002B2CF9AE}" pid="4" name="LastSaved">
    <vt:filetime>2025-08-18T00:00:00Z</vt:filetime>
  </property>
  <property fmtid="{D5CDD505-2E9C-101B-9397-08002B2CF9AE}" pid="5" name="Producer">
    <vt:lpwstr>Microsoft® PowerPoint® pour Microsoft 365</vt:lpwstr>
  </property>
</Properties>
</file>